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25"/>
  </p:handoutMasterIdLst>
  <p:sldIdLst>
    <p:sldId id="256" r:id="rId3"/>
    <p:sldId id="284" r:id="rId5"/>
    <p:sldId id="262" r:id="rId6"/>
    <p:sldId id="317" r:id="rId7"/>
    <p:sldId id="288" r:id="rId8"/>
    <p:sldId id="285" r:id="rId9"/>
    <p:sldId id="264" r:id="rId10"/>
    <p:sldId id="265" r:id="rId11"/>
    <p:sldId id="267" r:id="rId12"/>
    <p:sldId id="266" r:id="rId13"/>
    <p:sldId id="306" r:id="rId14"/>
    <p:sldId id="307" r:id="rId15"/>
    <p:sldId id="271" r:id="rId16"/>
    <p:sldId id="278" r:id="rId17"/>
    <p:sldId id="272" r:id="rId18"/>
    <p:sldId id="286" r:id="rId19"/>
    <p:sldId id="274" r:id="rId20"/>
    <p:sldId id="275" r:id="rId21"/>
    <p:sldId id="276" r:id="rId22"/>
    <p:sldId id="287" r:id="rId23"/>
    <p:sldId id="277" r:id="rId24"/>
  </p:sldIdLst>
  <p:sldSz cx="12192000" cy="6858000"/>
  <p:notesSz cx="6858000" cy="9144000"/>
  <p:custDataLst>
    <p:tags r:id="rId29"/>
  </p:custDataLst>
  <p:defaultTextStyle>
    <a:defPPr rtl="0"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184" autoAdjust="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361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gs" Target="tags/tag28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BE2D2EC-A0CC-4162-ADB7-889BF634EA89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BFF3C72-DB5A-4AA9-96E0-40D7A7C88DA5}" type="datetime1">
              <a:rPr lang="zh-CN" altLang="en-US" noProof="0" smtClean="0"/>
            </a:fld>
            <a:endParaRPr lang="zh-CN" altLang="en-US" noProof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6B3AB32-59DF-41F1-9618-EDFBF5049629}" type="slidenum">
              <a:rPr lang="en-US" altLang="zh-CN" noProof="0" smtClean="0"/>
            </a:fld>
            <a:endParaRPr lang="zh-CN" alt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40F3E85-5501-4432-AF99-54E0CA5A4C8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长方形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33DC6BC-F496-4526-8902-CE401331162A}" type="datetime1">
              <a:rPr lang="zh-CN" altLang="en-US" noProof="0" smtClean="0"/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noProof="0" smtClean="0"/>
            </a:fld>
            <a:endParaRPr lang="zh-CN" altLang="en-U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0184BDE-112C-4E3C-BDD8-A46EC2EAB444}" type="datetime1">
              <a:rPr lang="zh-CN" altLang="en-US" noProof="0" smtClean="0"/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US" altLang="zh-CN" noProof="0" smtClean="0"/>
            </a:fld>
            <a:endParaRPr lang="zh-CN" alt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9A7691A-8DBD-4066-BF47-535BB956A25F}" type="datetime1">
              <a:rPr lang="zh-CN" altLang="en-US" noProof="0" smtClean="0"/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noProof="0" smtClean="0"/>
            </a:fld>
            <a:endParaRPr lang="zh-CN" altLang="en-U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长方形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69BE3FC-432A-4F95-82F8-E3071544B4B5}" type="datetime1">
              <a:rPr lang="zh-CN" altLang="en-US" noProof="0" smtClean="0"/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noProof="0" smtClean="0"/>
            </a:fld>
            <a:endParaRPr lang="zh-CN" altLang="en-U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长方形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1EFBB1-FBE4-477F-81AB-871C3BD12407}" type="datetime1">
              <a:rPr lang="zh-CN" altLang="en-US" noProof="0" smtClean="0"/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noProof="0" smtClean="0"/>
            </a:fld>
            <a:endParaRPr lang="zh-CN" altLang="en-U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5AEE56D-F728-41E1-AB72-185C4152BF39}" type="datetime1">
              <a:rPr lang="zh-CN" altLang="en-US" noProof="0" smtClean="0"/>
            </a:fld>
            <a:endParaRPr lang="zh-CN" altLang="en-US" noProof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noProof="0" smtClean="0"/>
            </a:fld>
            <a:endParaRPr lang="zh-CN" altLang="en-U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5884CE3-810C-4A99-B743-7969872A8037}" type="datetime1">
              <a:rPr lang="zh-CN" altLang="en-US" noProof="0" smtClean="0"/>
            </a:fld>
            <a:endParaRPr lang="zh-CN" altLang="en-US" noProof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noProof="0" smtClean="0"/>
            </a:fld>
            <a:endParaRPr lang="zh-CN" altLang="en-US" noProof="0"/>
          </a:p>
        </p:txBody>
      </p:sp>
      <p:sp>
        <p:nvSpPr>
          <p:cNvPr id="7" name="长方形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8827FEE-18ED-4739-A9FF-14C2F6D4C66F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8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6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4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4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8FD737-AF5D-42F6-9593-A791E4A2E40B}" type="datetime1">
              <a:rPr lang="zh-CN" altLang="en-US" noProof="0" smtClean="0"/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noProof="0" smtClean="0"/>
            </a:fld>
            <a:endParaRPr lang="zh-CN" altLang="en-US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单击图标以添加图片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2F3E445-1550-4268-8B79-D5D9D4C9958A}" type="datetime1">
              <a:rPr lang="zh-CN" altLang="en-US" noProof="0" smtClean="0"/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noProof="0" smtClean="0"/>
            </a:fld>
            <a:endParaRPr lang="zh-CN" altLang="en-U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E03A009-E72B-4350-9C8A-8E7EF73D113B}" type="datetime1">
              <a:rPr lang="zh-CN" altLang="en-US" noProof="0" smtClean="0"/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noProof="0" smtClean="0"/>
            </a:fld>
            <a:endParaRPr lang="zh-CN" altLang="en-US" noProof="0"/>
          </a:p>
        </p:txBody>
      </p:sp>
      <p:sp>
        <p:nvSpPr>
          <p:cNvPr id="9" name="长方形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长方形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242060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602105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27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tags" Target="../tags/tag14.xml"/><Relationship Id="rId4" Type="http://schemas.openxmlformats.org/officeDocument/2006/relationships/image" Target="../media/image14.png"/><Relationship Id="rId3" Type="http://schemas.openxmlformats.org/officeDocument/2006/relationships/tags" Target="../tags/tag13.xml"/><Relationship Id="rId2" Type="http://schemas.openxmlformats.org/officeDocument/2006/relationships/image" Target="../media/image13.png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7.png"/><Relationship Id="rId3" Type="http://schemas.openxmlformats.org/officeDocument/2006/relationships/tags" Target="../tags/tag16.xml"/><Relationship Id="rId2" Type="http://schemas.openxmlformats.org/officeDocument/2006/relationships/image" Target="../media/image16.png"/><Relationship Id="rId1" Type="http://schemas.openxmlformats.org/officeDocument/2006/relationships/tags" Target="../tags/tag15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9.png"/><Relationship Id="rId3" Type="http://schemas.openxmlformats.org/officeDocument/2006/relationships/tags" Target="../tags/tag18.xml"/><Relationship Id="rId2" Type="http://schemas.openxmlformats.org/officeDocument/2006/relationships/image" Target="../media/image18.png"/><Relationship Id="rId1" Type="http://schemas.openxmlformats.org/officeDocument/2006/relationships/tags" Target="../tags/tag17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image" Target="../media/image23.png"/><Relationship Id="rId7" Type="http://schemas.openxmlformats.org/officeDocument/2006/relationships/tags" Target="../tags/tag22.xml"/><Relationship Id="rId6" Type="http://schemas.openxmlformats.org/officeDocument/2006/relationships/image" Target="../media/image22.png"/><Relationship Id="rId5" Type="http://schemas.openxmlformats.org/officeDocument/2006/relationships/tags" Target="../tags/tag21.xml"/><Relationship Id="rId4" Type="http://schemas.openxmlformats.org/officeDocument/2006/relationships/image" Target="../media/image21.png"/><Relationship Id="rId3" Type="http://schemas.openxmlformats.org/officeDocument/2006/relationships/tags" Target="../tags/tag20.xml"/><Relationship Id="rId2" Type="http://schemas.openxmlformats.org/officeDocument/2006/relationships/image" Target="../media/image20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24.png"/><Relationship Id="rId1" Type="http://schemas.openxmlformats.org/officeDocument/2006/relationships/tags" Target="../tags/tag19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6.png"/><Relationship Id="rId3" Type="http://schemas.openxmlformats.org/officeDocument/2006/relationships/tags" Target="../tags/tag25.xml"/><Relationship Id="rId2" Type="http://schemas.openxmlformats.org/officeDocument/2006/relationships/image" Target="../media/image25.png"/><Relationship Id="rId1" Type="http://schemas.openxmlformats.org/officeDocument/2006/relationships/tags" Target="../tags/tag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1.png"/><Relationship Id="rId3" Type="http://schemas.openxmlformats.org/officeDocument/2006/relationships/tags" Target="../tags/tag27.xml"/><Relationship Id="rId2" Type="http://schemas.openxmlformats.org/officeDocument/2006/relationships/image" Target="../media/image30.png"/><Relationship Id="rId1" Type="http://schemas.openxmlformats.org/officeDocument/2006/relationships/tags" Target="../tags/tag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tags" Target="../tags/tag3.xml"/><Relationship Id="rId4" Type="http://schemas.openxmlformats.org/officeDocument/2006/relationships/image" Target="../media/image3.png"/><Relationship Id="rId3" Type="http://schemas.openxmlformats.org/officeDocument/2006/relationships/tags" Target="../tags/tag2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tags" Target="../tags/tag5.xml"/><Relationship Id="rId2" Type="http://schemas.openxmlformats.org/officeDocument/2006/relationships/image" Target="../media/image5.png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.png"/><Relationship Id="rId3" Type="http://schemas.openxmlformats.org/officeDocument/2006/relationships/tags" Target="../tags/tag8.xml"/><Relationship Id="rId2" Type="http://schemas.openxmlformats.org/officeDocument/2006/relationships/image" Target="../media/image8.png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长方形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图片 6" descr="数字连接"/>
          <p:cNvPicPr>
            <a:picLocks noChangeAspect="1"/>
          </p:cNvPicPr>
          <p:nvPr/>
        </p:nvPicPr>
        <p:blipFill rotWithShape="1">
          <a:blip r:embed="rId1" cstate="screen"/>
          <a:srcRect l="13265" t="9091" r="3502" b="-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组 16"/>
          <p:cNvGrpSpPr>
            <a:grpSpLocks noGrp="1" noRot="1" noChangeAspect="1" noMove="1" noResize="1" noUngrp="1"/>
          </p:cNvGrpSpPr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长方形 17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长方形 18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长方形 19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长方形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zh-CN" altLang="en-US" sz="6000" dirty="0">
                <a:solidFill>
                  <a:schemeClr val="bg1"/>
                </a:solidFill>
              </a:rPr>
              <a:t>评分预测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>
                <a:solidFill>
                  <a:srgbClr val="7CEBFF"/>
                </a:solidFill>
              </a:rPr>
              <a:t>小猪成员：徐翔，李庚灿，陈善铮，胡嘉涛</a:t>
            </a:r>
            <a:r>
              <a:rPr lang="en-US" altLang="zh-CN" dirty="0">
                <a:solidFill>
                  <a:srgbClr val="7CEBFF"/>
                </a:solidFill>
              </a:rPr>
              <a:t>  , </a:t>
            </a:r>
            <a:r>
              <a:rPr lang="zh-CN" altLang="en-US" dirty="0">
                <a:solidFill>
                  <a:srgbClr val="7CEBFF"/>
                </a:solidFill>
              </a:rPr>
              <a:t>张文</a:t>
            </a:r>
            <a:r>
              <a:rPr lang="zh-CN" altLang="en-US" dirty="0">
                <a:solidFill>
                  <a:srgbClr val="7CEBFF"/>
                </a:solidFill>
              </a:rPr>
              <a:t>韬</a:t>
            </a:r>
            <a:endParaRPr lang="zh-CN" altLang="en-US" dirty="0">
              <a:solidFill>
                <a:srgbClr val="7CEB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6165" y="1057836"/>
            <a:ext cx="11286564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5.</a:t>
            </a:r>
            <a:r>
              <a:rPr lang="zh-CN" altLang="en-US" sz="2000" dirty="0"/>
              <a:t>对于出现</a:t>
            </a:r>
            <a:r>
              <a:rPr lang="en-US" altLang="zh-CN" sz="2000" dirty="0"/>
              <a:t>K</a:t>
            </a:r>
            <a:r>
              <a:rPr lang="zh-CN" altLang="en-US" sz="2000" dirty="0"/>
              <a:t>来代替十进制的数字</a:t>
            </a:r>
            <a:endParaRPr lang="zh-CN" altLang="en-US" sz="2000" dirty="0"/>
          </a:p>
          <a:p>
            <a:r>
              <a:rPr lang="zh-CN" altLang="en-US" sz="2000" dirty="0"/>
              <a:t>需要进行修改</a:t>
            </a:r>
            <a:endParaRPr lang="en-US" altLang="zh-CN" sz="20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911090" y="1125855"/>
            <a:ext cx="5133340" cy="49739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6000" dirty="0"/>
              <a:t>模型选择和训练 </a:t>
            </a:r>
            <a:endParaRPr lang="zh-CN" altLang="en-US" sz="6000" dirty="0"/>
          </a:p>
        </p:txBody>
      </p:sp>
      <p:sp>
        <p:nvSpPr>
          <p:cNvPr id="4" name="文本框 3"/>
          <p:cNvSpPr txBox="1"/>
          <p:nvPr/>
        </p:nvSpPr>
        <p:spPr>
          <a:xfrm>
            <a:off x="443230" y="1826260"/>
            <a:ext cx="4064000" cy="52197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r>
              <a:rPr lang="zh-CN" altLang="en-US" sz="2800"/>
              <a:t>随机森林回归模型：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548005" y="2379345"/>
            <a:ext cx="54870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/>
            <a:r>
              <a:rPr lang="zh-CN" altLang="en-US"/>
              <a:t>随机森林回归模型由多棵回归树构成，且森林中的每一棵决策树之间没有关联，模型的最终输出由森林中的每一棵决策树共同决定。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43230" y="3429000"/>
            <a:ext cx="5611495" cy="314769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259830" y="1826260"/>
            <a:ext cx="5351145" cy="19050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 b="1"/>
              <a:t>回归树</a:t>
            </a:r>
            <a:r>
              <a:rPr lang="en-US" altLang="zh-CN" sz="2400" b="1"/>
              <a:t>:</a:t>
            </a:r>
            <a:endParaRPr lang="en-US" altLang="zh-CN" sz="2400" b="1"/>
          </a:p>
          <a:p>
            <a:r>
              <a:rPr lang="en-US" altLang="zh-CN"/>
              <a:t>采用的原则是最小均方差(MSE)。即对于任意划分特征A，对应的任意划分点s两边划分成的数据集D1和D2，求出使D1和D2各自集合的均方差最小，同时D1和D2的均方差之和最小所对应的特征和特征值划分点。表达式为：</a:t>
            </a:r>
            <a:endParaRPr lang="en-US" altLang="zh-CN"/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l="1600" t="381" r="3559" b="-4265"/>
          <a:stretch>
            <a:fillRect/>
          </a:stretch>
        </p:blipFill>
        <p:spPr>
          <a:xfrm>
            <a:off x="5739130" y="849630"/>
            <a:ext cx="5871845" cy="8661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830945" y="3474085"/>
            <a:ext cx="2662555" cy="31026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66165" y="1066800"/>
            <a:ext cx="11295529" cy="4615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随机森林回归模型的</a:t>
            </a:r>
            <a:r>
              <a:rPr lang="zh-CN" altLang="en-US" sz="2800" dirty="0"/>
              <a:t>优缺点：</a:t>
            </a:r>
            <a:endParaRPr lang="zh-CN" altLang="en-US" sz="2800" dirty="0"/>
          </a:p>
          <a:p>
            <a:endParaRPr sz="1400" b="1" dirty="0"/>
          </a:p>
          <a:p>
            <a:r>
              <a:rPr sz="2000" b="1" dirty="0"/>
              <a:t>优点</a:t>
            </a:r>
            <a:r>
              <a:rPr lang="zh-CN" sz="2000" b="1" dirty="0"/>
              <a:t>：</a:t>
            </a:r>
            <a:endParaRPr sz="2000" b="1" dirty="0"/>
          </a:p>
          <a:p>
            <a:pPr marL="342900" indent="-342900">
              <a:buAutoNum type="arabicPeriod"/>
            </a:pPr>
            <a:r>
              <a:rPr dirty="0">
                <a:latin typeface="Gill Sans MT" panose="020B0502020104020203" charset="0"/>
              </a:rPr>
              <a:t>采用集成算法，准确性高</a:t>
            </a:r>
            <a:endParaRPr dirty="0">
              <a:latin typeface="Gill Sans MT" panose="020B0502020104020203" charset="0"/>
            </a:endParaRPr>
          </a:p>
          <a:p>
            <a:pPr marL="342900" indent="-342900">
              <a:buAutoNum type="arabicPeriod"/>
            </a:pPr>
            <a:r>
              <a:rPr dirty="0">
                <a:latin typeface="Gill Sans MT" panose="020B0502020104020203" charset="0"/>
                <a:sym typeface="+mn-ea"/>
              </a:rPr>
              <a:t>由于样本随机，特征随机，</a:t>
            </a:r>
            <a:r>
              <a:rPr dirty="0">
                <a:latin typeface="Gill Sans MT" panose="020B0502020104020203" charset="0"/>
              </a:rPr>
              <a:t>不容易发生过拟合</a:t>
            </a:r>
            <a:endParaRPr dirty="0">
              <a:latin typeface="Gill Sans MT" panose="020B0502020104020203" charset="0"/>
            </a:endParaRPr>
          </a:p>
          <a:p>
            <a:pPr marL="342900" indent="-342900">
              <a:buAutoNum type="arabicPeriod"/>
            </a:pPr>
            <a:r>
              <a:rPr dirty="0">
                <a:latin typeface="Gill Sans MT" panose="020B0502020104020203" charset="0"/>
              </a:rPr>
              <a:t>抗噪声能力强（噪声指的是异常数据），不容易收到异常数据的干扰</a:t>
            </a:r>
            <a:endParaRPr dirty="0">
              <a:latin typeface="Gill Sans MT" panose="020B0502020104020203" charset="0"/>
            </a:endParaRPr>
          </a:p>
          <a:p>
            <a:pPr marL="342900" indent="-342900">
              <a:buAutoNum type="arabicPeriod"/>
            </a:pPr>
            <a:r>
              <a:rPr dirty="0">
                <a:latin typeface="Gill Sans MT" panose="020B0502020104020203" charset="0"/>
              </a:rPr>
              <a:t>能处理特征较多的高维数据</a:t>
            </a:r>
            <a:endParaRPr dirty="0">
              <a:latin typeface="Gill Sans MT" panose="020B0502020104020203" charset="0"/>
            </a:endParaRPr>
          </a:p>
          <a:p>
            <a:pPr marL="342900" indent="-342900">
              <a:buAutoNum type="arabicPeriod"/>
            </a:pPr>
            <a:r>
              <a:rPr dirty="0">
                <a:latin typeface="Gill Sans MT" panose="020B0502020104020203" charset="0"/>
              </a:rPr>
              <a:t>多个决策树相互独立，节省时间</a:t>
            </a:r>
            <a:endParaRPr dirty="0">
              <a:latin typeface="Gill Sans MT" panose="020B0502020104020203" charset="0"/>
            </a:endParaRPr>
          </a:p>
          <a:p>
            <a:pPr marL="342900" indent="-342900">
              <a:buAutoNum type="arabicPeriod"/>
            </a:pPr>
            <a:endParaRPr sz="1400" dirty="0"/>
          </a:p>
          <a:p>
            <a:pPr indent="0">
              <a:buNone/>
            </a:pPr>
            <a:r>
              <a:rPr sz="2000" b="1" dirty="0"/>
              <a:t>缺点</a:t>
            </a:r>
            <a:r>
              <a:rPr lang="zh-CN" sz="2000" b="1" dirty="0"/>
              <a:t>：</a:t>
            </a:r>
            <a:endParaRPr sz="2000" b="1" dirty="0"/>
          </a:p>
          <a:p>
            <a:pPr marL="342900" indent="-342900">
              <a:buAutoNum type="arabicPeriod"/>
            </a:pPr>
            <a:r>
              <a:rPr dirty="0"/>
              <a:t>随机森林并不能给出一个连续的输出。当进行回归时，随机森林不能够做出超越训练集数据范围的预测，这可能导致在某些特定噪声的数据进行建模时出现过度拟合。</a:t>
            </a:r>
            <a:endParaRPr dirty="0"/>
          </a:p>
          <a:p>
            <a:pPr marL="342900" indent="-342900">
              <a:buAutoNum type="arabicPeriod"/>
            </a:pPr>
            <a:r>
              <a:rPr dirty="0">
                <a:sym typeface="+mn-ea"/>
              </a:rPr>
              <a:t>随机森林</a:t>
            </a:r>
            <a:r>
              <a:rPr dirty="0"/>
              <a:t>有许多</a:t>
            </a:r>
            <a:r>
              <a:rPr dirty="0">
                <a:sym typeface="+mn-ea"/>
              </a:rPr>
              <a:t>地方难以</a:t>
            </a:r>
            <a:r>
              <a:rPr dirty="0"/>
              <a:t>解释，像是黑盒模型，无法控制模型内部的运行。只能在不同的参数和随机种子之间进行尝试。</a:t>
            </a:r>
            <a:endParaRPr dirty="0"/>
          </a:p>
          <a:p>
            <a:pPr marL="342900" indent="-342900">
              <a:buAutoNum type="arabicPeriod"/>
            </a:pPr>
            <a:r>
              <a:rPr dirty="0"/>
              <a:t>对于小数据或者低维数据（特征较少的数据），可能不能产生很好的分类。反之处理高维数据，处理特征遗失数据，处理不平衡数据是随机森林的长处。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132840" y="11607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</a:t>
            </a:r>
            <a:r>
              <a:rPr lang="zh-CN" altLang="en-US"/>
              <a:t>划分数据集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91870" y="34639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 </a:t>
            </a:r>
            <a:r>
              <a:rPr lang="zh-CN" altLang="en-US"/>
              <a:t>构建随机森林回归</a:t>
            </a:r>
            <a:r>
              <a:rPr lang="zh-CN" altLang="en-US"/>
              <a:t>模型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800985" y="765175"/>
            <a:ext cx="4801870" cy="24739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875405" y="3272155"/>
            <a:ext cx="3677920" cy="33470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132840" y="11607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3. </a:t>
            </a:r>
            <a:r>
              <a:rPr lang="zh-CN" altLang="en-US"/>
              <a:t>训练</a:t>
            </a:r>
            <a:r>
              <a:rPr lang="zh-CN" altLang="en-US"/>
              <a:t>并预测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91870" y="34639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 </a:t>
            </a:r>
            <a:r>
              <a:rPr lang="zh-CN" altLang="en-US"/>
              <a:t>以当前日期名保存</a:t>
            </a:r>
            <a:r>
              <a:rPr lang="zh-CN" altLang="en-US"/>
              <a:t>模型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909695" y="1003935"/>
            <a:ext cx="7279005" cy="19151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909695" y="3463925"/>
            <a:ext cx="6967220" cy="1889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6000" dirty="0"/>
              <a:t>回归模型评估</a:t>
            </a:r>
            <a:r>
              <a:rPr lang="zh-CN" altLang="en-US" sz="6000" dirty="0"/>
              <a:t>方法</a:t>
            </a:r>
            <a:endParaRPr lang="zh-CN" altLang="en-US" sz="6000" dirty="0"/>
          </a:p>
        </p:txBody>
      </p:sp>
      <p:sp>
        <p:nvSpPr>
          <p:cNvPr id="3" name="文本框 2"/>
          <p:cNvSpPr txBox="1"/>
          <p:nvPr/>
        </p:nvSpPr>
        <p:spPr>
          <a:xfrm>
            <a:off x="415925" y="1822450"/>
            <a:ext cx="4831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一、平均绝对误差 Mean Absolute Error，MAE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81025" y="2297430"/>
            <a:ext cx="4432300" cy="36753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t="7172"/>
          <a:stretch>
            <a:fillRect/>
          </a:stretch>
        </p:blipFill>
        <p:spPr>
          <a:xfrm>
            <a:off x="685165" y="5894705"/>
            <a:ext cx="4143375" cy="5835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 t="16571"/>
          <a:stretch>
            <a:fillRect/>
          </a:stretch>
        </p:blipFill>
        <p:spPr>
          <a:xfrm>
            <a:off x="5875655" y="2297430"/>
            <a:ext cx="4791075" cy="5562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410835" y="1822450"/>
            <a:ext cx="69176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二、平均绝对百分误差 Mean Absolute Percentage Error，MAPE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410835" y="30937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三</a:t>
            </a:r>
            <a:r>
              <a:rPr lang="en-US" altLang="zh-CN"/>
              <a:t>,</a:t>
            </a:r>
            <a:r>
              <a:rPr lang="zh-CN" altLang="en-US"/>
              <a:t>均方误差（Mean Square Error，MSE）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196330" y="3465830"/>
            <a:ext cx="3086100" cy="24288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rcRect t="7418"/>
          <a:stretch>
            <a:fillRect/>
          </a:stretch>
        </p:blipFill>
        <p:spPr>
          <a:xfrm>
            <a:off x="5875655" y="5898515"/>
            <a:ext cx="4676775" cy="6261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/>
              <a:t>模型评估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1493" y="1874276"/>
            <a:ext cx="11029615" cy="3678303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endParaRPr lang="en-US" altLang="zh-CN" dirty="0"/>
          </a:p>
          <a:p>
            <a:r>
              <a:rPr lang="en-US" altLang="zh-CN" sz="2800" dirty="0"/>
              <a:t>1.</a:t>
            </a:r>
            <a:r>
              <a:rPr lang="zh-CN" altLang="en-US" sz="2800" dirty="0"/>
              <a:t>均方误差评估</a:t>
            </a:r>
            <a:endParaRPr lang="en-US" altLang="zh-CN" sz="2800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sz="2800" dirty="0"/>
              <a:t>2.</a:t>
            </a:r>
            <a:r>
              <a:rPr lang="zh-CN" altLang="en-US" sz="2800" dirty="0"/>
              <a:t>绝对误差评估</a:t>
            </a:r>
            <a:endParaRPr lang="zh-CN" altLang="en-US" sz="2800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en-US" altLang="zh-CN" sz="2800" dirty="0"/>
              <a:t>3. </a:t>
            </a:r>
            <a:r>
              <a:rPr lang="zh-CN" altLang="en-US" sz="2800" dirty="0"/>
              <a:t>拟合度评估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b="31609"/>
          <a:stretch>
            <a:fillRect/>
          </a:stretch>
        </p:blipFill>
        <p:spPr>
          <a:xfrm>
            <a:off x="3746500" y="2014220"/>
            <a:ext cx="7313295" cy="28289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l="9810"/>
          <a:stretch>
            <a:fillRect/>
          </a:stretch>
        </p:blipFill>
        <p:spPr>
          <a:xfrm>
            <a:off x="3746500" y="4843145"/>
            <a:ext cx="6888480" cy="1520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9420" y="1084580"/>
            <a:ext cx="11286490" cy="53486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zh-CN" altLang="en-US" sz="2800" dirty="0"/>
              <a:t>分析：</a:t>
            </a:r>
            <a:endParaRPr lang="en-US" altLang="zh-CN" sz="2800" dirty="0"/>
          </a:p>
          <a:p>
            <a:pPr>
              <a:buClr>
                <a:srgbClr val="00B0F0"/>
              </a:buClr>
            </a:pPr>
            <a:endParaRPr lang="en-US" altLang="zh-CN" sz="1200" dirty="0"/>
          </a:p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en-US" dirty="0"/>
              <a:t>1. </a:t>
            </a:r>
            <a:r>
              <a:rPr dirty="0"/>
              <a:t>均方误差(MSE)为10.03%</a:t>
            </a:r>
            <a:r>
              <a:rPr lang="en-US" dirty="0"/>
              <a:t>              </a:t>
            </a:r>
            <a:r>
              <a:rPr dirty="0"/>
              <a:t>预测值和实际值之间的平均误差较小,模型拟合良好。</a:t>
            </a:r>
            <a:endParaRPr dirty="0"/>
          </a:p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dirty="0"/>
              <a:t>2.</a:t>
            </a:r>
            <a:r>
              <a:rPr lang="en-US" dirty="0"/>
              <a:t> </a:t>
            </a:r>
            <a:r>
              <a:rPr dirty="0"/>
              <a:t>平均绝对误差(MAE)为22.33%</a:t>
            </a:r>
            <a:r>
              <a:rPr lang="en-US" dirty="0"/>
              <a:t>      </a:t>
            </a:r>
            <a:r>
              <a:rPr dirty="0"/>
              <a:t>绝对误差衡量预测值和实际值之间的平均误差大小</a:t>
            </a:r>
            <a:endParaRPr dirty="0"/>
          </a:p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en-US" dirty="0"/>
              <a:t>3</a:t>
            </a:r>
            <a:r>
              <a:rPr dirty="0"/>
              <a:t> 拟合度(R^2)为57.23%，R^2在0-1之间</a:t>
            </a:r>
            <a:r>
              <a:rPr dirty="0">
                <a:sym typeface="+mn-ea"/>
              </a:rPr>
              <a:t>，</a:t>
            </a:r>
            <a:r>
              <a:rPr dirty="0"/>
              <a:t>越接近1表示模型对数据变化的解释程度越高。57.23%表示我们的模</a:t>
            </a:r>
            <a:r>
              <a:rPr lang="en-US" dirty="0"/>
              <a:t>                             </a:t>
            </a:r>
            <a:r>
              <a:rPr dirty="0"/>
              <a:t>型对数据变化的解释还有所不足</a:t>
            </a:r>
            <a:r>
              <a:rPr dirty="0">
                <a:sym typeface="+mn-ea"/>
              </a:rPr>
              <a:t>，</a:t>
            </a:r>
            <a:r>
              <a:rPr dirty="0"/>
              <a:t>有待进一步提高模型性能。</a:t>
            </a:r>
            <a:endParaRPr dirty="0"/>
          </a:p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n"/>
            </a:pPr>
            <a:endParaRPr dirty="0"/>
          </a:p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en-US" altLang="zh-CN" sz="2800" dirty="0"/>
              <a:t>7.</a:t>
            </a:r>
            <a:r>
              <a:rPr lang="zh-CN" altLang="en-US" sz="2800" dirty="0"/>
              <a:t>问题</a:t>
            </a:r>
            <a:endParaRPr lang="zh-CN" altLang="en-US" sz="2800" dirty="0"/>
          </a:p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n"/>
            </a:pPr>
            <a:endParaRPr lang="en-US" altLang="zh-CN" sz="2800" dirty="0"/>
          </a:p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zh-CN" altLang="en-US" dirty="0"/>
              <a:t>模型泛化能力不足 </a:t>
            </a:r>
            <a:endParaRPr lang="en-US" altLang="zh-CN" dirty="0"/>
          </a:p>
          <a:p>
            <a:pPr>
              <a:buClr>
                <a:srgbClr val="00B0F0"/>
              </a:buClr>
            </a:pPr>
            <a:endParaRPr lang="en-US" altLang="zh-CN" dirty="0"/>
          </a:p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zh-CN" altLang="en-US" dirty="0"/>
              <a:t>训练数据不足 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/>
              <a:t>结果展示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1192" y="1945342"/>
            <a:ext cx="11029615" cy="3913458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1. </a:t>
            </a:r>
            <a:r>
              <a:rPr lang="zh-CN" altLang="en-US" sz="2800" dirty="0"/>
              <a:t>游戏评分与实际评分的差异分布 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zh-CN" altLang="en-US" sz="28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1192" y="2769263"/>
            <a:ext cx="5578323" cy="365029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255" y="605790"/>
            <a:ext cx="5579745" cy="2790825"/>
          </a:xfrm>
          <a:prstGeom prst="rect">
            <a:avLst/>
          </a:prstGeom>
        </p:spPr>
      </p:pic>
      <p:pic>
        <p:nvPicPr>
          <p:cNvPr id="4" name="图片 3" descr="模型在测试集上的预测表现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090" y="3267075"/>
            <a:ext cx="5934075" cy="29679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8235" y="1156447"/>
            <a:ext cx="1128656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en-US" altLang="zh-CN" sz="2800" dirty="0"/>
              <a:t>2.</a:t>
            </a:r>
            <a:r>
              <a:rPr lang="zh-CN" altLang="en-US" sz="2800" dirty="0"/>
              <a:t>随着训练数据的增加，模型的</a:t>
            </a:r>
            <a:r>
              <a:rPr lang="zh-CN" altLang="en-US" sz="2800" dirty="0"/>
              <a:t>拟合趋势图</a:t>
            </a:r>
            <a:endParaRPr lang="en-US" altLang="zh-CN" sz="2800" dirty="0"/>
          </a:p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n"/>
            </a:pPr>
            <a:endParaRPr lang="en-US" altLang="zh-CN" sz="2800" dirty="0"/>
          </a:p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n"/>
            </a:pPr>
            <a:endParaRPr lang="en-US" altLang="zh-CN" sz="2800" dirty="0"/>
          </a:p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n"/>
            </a:pPr>
            <a:endParaRPr lang="en-US" altLang="zh-CN" sz="2800" dirty="0"/>
          </a:p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n"/>
            </a:pPr>
            <a:endParaRPr lang="en-US" altLang="zh-CN" sz="2800" dirty="0"/>
          </a:p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n"/>
            </a:pPr>
            <a:endParaRPr lang="en-US" altLang="zh-CN" sz="2800" dirty="0"/>
          </a:p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n"/>
            </a:pPr>
            <a:endParaRPr lang="en-US" altLang="zh-CN" sz="2800" dirty="0"/>
          </a:p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n"/>
            </a:pPr>
            <a:endParaRPr lang="en-US" altLang="zh-CN" sz="2800" dirty="0"/>
          </a:p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n"/>
            </a:pPr>
            <a:endParaRPr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75970" y="1707515"/>
            <a:ext cx="4811395" cy="4693920"/>
          </a:xfrm>
          <a:prstGeom prst="rect">
            <a:avLst/>
          </a:prstGeom>
        </p:spPr>
      </p:pic>
      <p:pic>
        <p:nvPicPr>
          <p:cNvPr id="2" name="图片 1" descr="调参后_从0训练到600多次的拟合度趋势图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086475" y="1859915"/>
            <a:ext cx="5852160" cy="4389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88709" y="5737122"/>
            <a:ext cx="3957485" cy="825909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5804" y="294968"/>
            <a:ext cx="3957485" cy="825909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908282" y="1533116"/>
            <a:ext cx="23259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dirty="0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目录</a:t>
            </a:r>
            <a:endParaRPr lang="zh-CN" altLang="en-US" sz="4800" dirty="0">
              <a:solidFill>
                <a:srgbClr val="1C4885"/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908283" y="1152768"/>
            <a:ext cx="2325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rgbClr val="1C4885"/>
                </a:solidFill>
                <a:latin typeface="FuturaBookC" charset="-52"/>
                <a:ea typeface="微软雅黑" panose="020B0503020204020204" charset="-122"/>
              </a:rPr>
              <a:t>CONTENT</a:t>
            </a:r>
            <a:endParaRPr lang="zh-CN" altLang="en-US" sz="2000" dirty="0">
              <a:solidFill>
                <a:srgbClr val="1C4885"/>
              </a:solidFill>
              <a:latin typeface="FuturaBookC" charset="-52"/>
              <a:ea typeface="微软雅黑" panose="020B050302020402020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908283" y="3112512"/>
            <a:ext cx="643774" cy="64377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FuturaBookC" charset="-52"/>
              </a:rPr>
              <a:t>01</a:t>
            </a:r>
            <a:endParaRPr lang="zh-CN" altLang="en-US" sz="1200" b="1" dirty="0">
              <a:solidFill>
                <a:schemeClr val="bg1"/>
              </a:solidFill>
              <a:latin typeface="FuturaBookC" charset="-5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672779" y="3204235"/>
            <a:ext cx="3701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dirty="0">
                <a:latin typeface="FZZhengHeiS-DB-GB" panose="02000000000000000000" pitchFamily="2" charset="0"/>
                <a:ea typeface="FZZhengHeiS-DB-GB" panose="02000000000000000000" pitchFamily="2" charset="0"/>
              </a:rPr>
              <a:t>数据预处理</a:t>
            </a:r>
            <a:endParaRPr lang="zh-CN" altLang="en-US" sz="2400" dirty="0"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495346" y="3112512"/>
            <a:ext cx="643774" cy="64377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FuturaBookC" charset="-52"/>
              </a:rPr>
              <a:t>02</a:t>
            </a:r>
            <a:endParaRPr lang="zh-CN" altLang="en-US" sz="1200" b="1" dirty="0">
              <a:solidFill>
                <a:schemeClr val="bg1"/>
              </a:solidFill>
              <a:latin typeface="FuturaBookC" charset="-5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259842" y="3168040"/>
            <a:ext cx="3701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dirty="0">
                <a:latin typeface="FZZhengHeiS-DB-GB" panose="02000000000000000000" pitchFamily="2" charset="0"/>
                <a:ea typeface="FZZhengHeiS-DB-GB" panose="02000000000000000000" pitchFamily="2" charset="0"/>
              </a:rPr>
              <a:t>模型选择</a:t>
            </a:r>
            <a:endParaRPr lang="zh-CN" altLang="en-US" sz="2400" dirty="0"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908283" y="4355250"/>
            <a:ext cx="643774" cy="64377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FuturaBookC" charset="-52"/>
              </a:rPr>
              <a:t>03</a:t>
            </a:r>
            <a:endParaRPr lang="zh-CN" altLang="en-US" sz="1200" b="1" dirty="0">
              <a:solidFill>
                <a:schemeClr val="bg1"/>
              </a:solidFill>
              <a:latin typeface="FuturaBookC" charset="-5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672779" y="4446338"/>
            <a:ext cx="3701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dirty="0">
                <a:latin typeface="FZZhengHeiS-DB-GB" panose="02000000000000000000" pitchFamily="2" charset="0"/>
                <a:ea typeface="FZZhengHeiS-DB-GB" panose="02000000000000000000" pitchFamily="2" charset="0"/>
              </a:rPr>
              <a:t>训练过程</a:t>
            </a:r>
            <a:endParaRPr lang="zh-CN" altLang="en-US" sz="2400" dirty="0"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495346" y="4355250"/>
            <a:ext cx="643774" cy="64377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FuturaBookC" charset="-52"/>
              </a:rPr>
              <a:t>04</a:t>
            </a:r>
            <a:endParaRPr lang="zh-CN" altLang="en-US" sz="1200" b="1" dirty="0">
              <a:solidFill>
                <a:schemeClr val="bg1"/>
              </a:solidFill>
              <a:latin typeface="FuturaBookC" charset="-5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259842" y="4452688"/>
            <a:ext cx="3701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dirty="0">
                <a:latin typeface="FZZhengHeiS-DB-GB" panose="02000000000000000000" pitchFamily="2" charset="0"/>
                <a:ea typeface="FZZhengHeiS-DB-GB" panose="02000000000000000000" pitchFamily="2" charset="0"/>
              </a:rPr>
              <a:t>结果展示</a:t>
            </a:r>
            <a:endParaRPr lang="zh-CN" altLang="en-US" sz="2400" dirty="0"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8235" y="1156447"/>
            <a:ext cx="1128656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en-US" altLang="zh-CN" sz="2800" dirty="0"/>
              <a:t>3.</a:t>
            </a:r>
            <a:r>
              <a:rPr lang="zh-CN" altLang="en-US" sz="2800" dirty="0"/>
              <a:t>随着训练数据的增加，模型的均方误差趋势图</a:t>
            </a:r>
            <a:endParaRPr lang="en-US" altLang="zh-CN" sz="2800" dirty="0"/>
          </a:p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n"/>
            </a:pPr>
            <a:endParaRPr lang="en-US" altLang="zh-CN" sz="2800" dirty="0"/>
          </a:p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n"/>
            </a:pPr>
            <a:endParaRPr lang="en-US" altLang="zh-CN" sz="2800" dirty="0"/>
          </a:p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n"/>
            </a:pPr>
            <a:endParaRPr lang="en-US" altLang="zh-CN" sz="2800" dirty="0"/>
          </a:p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n"/>
            </a:pPr>
            <a:endParaRPr lang="en-US" altLang="zh-CN" sz="2800" dirty="0"/>
          </a:p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n"/>
            </a:pPr>
            <a:endParaRPr lang="en-US" altLang="zh-CN" sz="2800" dirty="0"/>
          </a:p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n"/>
            </a:pPr>
            <a:endParaRPr lang="en-US" altLang="zh-CN" sz="2800" dirty="0"/>
          </a:p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n"/>
            </a:pPr>
            <a:endParaRPr lang="en-US" altLang="zh-CN" sz="2800" dirty="0"/>
          </a:p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n"/>
            </a:pPr>
            <a:endParaRPr lang="zh-CN" altLang="en-US" sz="2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8235" y="1714351"/>
            <a:ext cx="6332769" cy="114309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2857450"/>
            <a:ext cx="6323804" cy="29720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5728" y="1714351"/>
            <a:ext cx="4183743" cy="1173582"/>
          </a:xfrm>
          <a:prstGeom prst="rect">
            <a:avLst/>
          </a:prstGeom>
        </p:spPr>
      </p:pic>
      <p:pic>
        <p:nvPicPr>
          <p:cNvPr id="2" name="图片 1" descr="从0训练到400多次的均方误差趋势图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1085" y="2857500"/>
            <a:ext cx="4818380" cy="36252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/>
              <a:t>尾声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3705" y="1826260"/>
            <a:ext cx="11275060" cy="3678555"/>
          </a:xfrm>
        </p:spPr>
        <p:txBody>
          <a:bodyPr>
            <a:normAutofit fontScale="80000"/>
          </a:bodyPr>
          <a:lstStyle/>
          <a:p>
            <a:r>
              <a:rPr dirty="0"/>
              <a:t>数据集只有1500组，虽说是从上世纪到现在的全部质量还不错的游戏，不免让人有些感慨</a:t>
            </a:r>
            <a:endParaRPr dirty="0"/>
          </a:p>
          <a:p>
            <a:r>
              <a:rPr dirty="0"/>
              <a:t>	1. 游戏开发的难度较大</a:t>
            </a:r>
            <a:endParaRPr dirty="0"/>
          </a:p>
          <a:p>
            <a:r>
              <a:rPr dirty="0"/>
              <a:t>	2. 游戏类型和机制的创新空间有限</a:t>
            </a:r>
            <a:endParaRPr dirty="0"/>
          </a:p>
          <a:p>
            <a:endParaRPr dirty="0"/>
          </a:p>
          <a:p>
            <a:r>
              <a:rPr dirty="0"/>
              <a:t>总体来说,这一现象的产生有多方面的原因,不仅仅局限于数据采集本身,更受游戏开发难度、创新发展瓶颈和产业成熟度</a:t>
            </a:r>
            <a:endParaRPr dirty="0"/>
          </a:p>
          <a:p>
            <a:pPr marL="0" indent="0">
              <a:buNone/>
            </a:pPr>
            <a:r>
              <a:rPr dirty="0"/>
              <a:t>的制约。但随着技术的进步、人才的培养和产业的发展,高质量游戏的数量会不断增加,这也为未来的游戏体验带来更多期待。</a:t>
            </a:r>
            <a:endParaRPr dirty="0"/>
          </a:p>
          <a:p>
            <a:endParaRPr dirty="0"/>
          </a:p>
          <a:p>
            <a:r>
              <a:rPr dirty="0"/>
              <a:t>人类历史上真正影响深远的作品永远是稀缺的,这体现在各个文化领域。游戏作为一种比较年轻的文化形</a:t>
            </a:r>
            <a:endParaRPr dirty="0"/>
          </a:p>
          <a:p>
            <a:pPr marL="0" indent="0">
              <a:buNone/>
            </a:pPr>
            <a:r>
              <a:rPr dirty="0"/>
              <a:t>式,其精品游戏的数量相对而言会少一些也在情理之中。但我相信,随着时间的推移,这一数量会不断丰富,为游</a:t>
            </a:r>
            <a:endParaRPr dirty="0"/>
          </a:p>
          <a:p>
            <a:pPr marL="0" indent="0">
              <a:buNone/>
            </a:pPr>
            <a:r>
              <a:rPr dirty="0"/>
              <a:t>戏文化的繁荣与传承做出更大贡献。</a:t>
            </a:r>
            <a:endParaRPr dirty="0"/>
          </a:p>
          <a:p>
            <a:endParaRPr dirty="0"/>
          </a:p>
        </p:txBody>
      </p:sp>
      <p:sp>
        <p:nvSpPr>
          <p:cNvPr id="4" name="文本框 3"/>
          <p:cNvSpPr txBox="1"/>
          <p:nvPr/>
        </p:nvSpPr>
        <p:spPr>
          <a:xfrm>
            <a:off x="7225030" y="4940935"/>
            <a:ext cx="4064000" cy="1753235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自我评价：</a:t>
            </a:r>
            <a:endParaRPr lang="zh-CN" altLang="en-US"/>
          </a:p>
          <a:p>
            <a:pPr indent="457200"/>
            <a:r>
              <a:rPr lang="zh-CN" altLang="en-US"/>
              <a:t>徐翔：</a:t>
            </a:r>
            <a:r>
              <a:rPr lang="en-US" altLang="zh-CN"/>
              <a:t>   75</a:t>
            </a:r>
            <a:r>
              <a:rPr lang="zh-CN" altLang="en-US"/>
              <a:t>分</a:t>
            </a:r>
            <a:endParaRPr lang="zh-CN" altLang="en-US"/>
          </a:p>
          <a:p>
            <a:pPr indent="457200"/>
            <a:r>
              <a:rPr lang="zh-CN" altLang="en-US"/>
              <a:t>胡嘉涛：</a:t>
            </a:r>
            <a:r>
              <a:rPr lang="en-US" altLang="zh-CN"/>
              <a:t>82.5</a:t>
            </a:r>
            <a:r>
              <a:rPr lang="zh-CN" altLang="en-US"/>
              <a:t>分</a:t>
            </a:r>
            <a:endParaRPr lang="zh-CN" altLang="en-US"/>
          </a:p>
          <a:p>
            <a:pPr indent="457200"/>
            <a:r>
              <a:rPr lang="zh-CN" altLang="en-US"/>
              <a:t>李庚灿：</a:t>
            </a:r>
            <a:r>
              <a:rPr lang="en-US" altLang="zh-CN">
                <a:sym typeface="+mn-ea"/>
              </a:rPr>
              <a:t>85</a:t>
            </a:r>
            <a:r>
              <a:rPr lang="zh-CN" altLang="en-US">
                <a:sym typeface="+mn-ea"/>
              </a:rPr>
              <a:t>分</a:t>
            </a:r>
            <a:endParaRPr lang="zh-CN" altLang="en-US"/>
          </a:p>
          <a:p>
            <a:pPr indent="457200"/>
            <a:r>
              <a:rPr lang="zh-CN" altLang="en-US"/>
              <a:t>陈善铮：</a:t>
            </a:r>
            <a:r>
              <a:rPr lang="en-US" altLang="zh-CN"/>
              <a:t>sqrt(</a:t>
            </a:r>
            <a:r>
              <a:rPr lang="en-US" altLang="zh-CN">
                <a:sym typeface="+mn-ea"/>
              </a:rPr>
              <a:t>83.3)</a:t>
            </a:r>
            <a:r>
              <a:rPr lang="zh-CN" altLang="en-US">
                <a:sym typeface="+mn-ea"/>
              </a:rPr>
              <a:t>分</a:t>
            </a:r>
            <a:endParaRPr lang="zh-CN" altLang="en-US"/>
          </a:p>
          <a:p>
            <a:pPr indent="457200"/>
            <a:r>
              <a:rPr lang="zh-CN" altLang="en-US"/>
              <a:t>张文韬：</a:t>
            </a:r>
            <a:r>
              <a:rPr lang="en-US" altLang="zh-CN">
                <a:sym typeface="+mn-ea"/>
              </a:rPr>
              <a:t>80</a:t>
            </a:r>
            <a:r>
              <a:rPr lang="zh-CN" altLang="en-US">
                <a:sym typeface="+mn-ea"/>
              </a:rPr>
              <a:t>分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6000" dirty="0"/>
              <a:t>导入</a:t>
            </a:r>
            <a:r>
              <a:rPr lang="zh-CN" altLang="en-US" sz="6000" dirty="0"/>
              <a:t>相关的库</a:t>
            </a:r>
            <a:endParaRPr lang="zh-CN" altLang="en-US" sz="6000" dirty="0"/>
          </a:p>
        </p:txBody>
      </p:sp>
      <p:sp>
        <p:nvSpPr>
          <p:cNvPr id="8" name="文本框 7"/>
          <p:cNvSpPr txBox="1"/>
          <p:nvPr/>
        </p:nvSpPr>
        <p:spPr>
          <a:xfrm>
            <a:off x="462915" y="2207260"/>
            <a:ext cx="9961880" cy="41687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# </a:t>
            </a:r>
            <a:r>
              <a:rPr lang="zh-CN" altLang="en-US"/>
              <a:t>数据处理</a:t>
            </a:r>
            <a:r>
              <a:rPr lang="zh-CN" altLang="en-US"/>
              <a:t>部分</a:t>
            </a:r>
            <a:endParaRPr lang="zh-CN" altLang="en-US"/>
          </a:p>
          <a:p>
            <a:r>
              <a:rPr lang="zh-CN" altLang="en-US"/>
              <a:t>import pandas as pd</a:t>
            </a:r>
            <a:endParaRPr lang="zh-CN" altLang="en-US"/>
          </a:p>
          <a:p>
            <a:r>
              <a:rPr lang="zh-CN" altLang="en-US"/>
              <a:t>import numpy as np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#</a:t>
            </a:r>
            <a:r>
              <a:rPr lang="zh-CN" altLang="en-US"/>
              <a:t>训练部分</a:t>
            </a:r>
            <a:endParaRPr lang="zh-CN" altLang="en-US"/>
          </a:p>
          <a:p>
            <a:r>
              <a:rPr lang="zh-CN" altLang="en-US"/>
              <a:t>from sklearn.ensemble import RandomForestRegressor</a:t>
            </a:r>
            <a:endParaRPr lang="zh-CN" altLang="en-US"/>
          </a:p>
          <a:p>
            <a:r>
              <a:rPr lang="zh-CN" altLang="en-US"/>
              <a:t>from sklearn.metrics import mean_squared_error, r2_score</a:t>
            </a:r>
            <a:r>
              <a:rPr lang="en-US" altLang="zh-CN"/>
              <a:t>,</a:t>
            </a:r>
            <a:r>
              <a:rPr lang="zh-CN" altLang="en-US">
                <a:sym typeface="+mn-ea"/>
              </a:rPr>
              <a:t>mean_absolute_error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359275" y="2207260"/>
            <a:ext cx="40640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# </a:t>
            </a:r>
            <a:r>
              <a:rPr lang="zh-CN" altLang="en-US">
                <a:sym typeface="+mn-ea"/>
              </a:rPr>
              <a:t>辅助</a:t>
            </a:r>
            <a:r>
              <a:rPr lang="zh-CN" altLang="en-US">
                <a:sym typeface="+mn-ea"/>
              </a:rPr>
              <a:t>库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import matplotlib.pyplot as plt</a:t>
            </a:r>
            <a:endParaRPr lang="zh-CN" altLang="en-US"/>
          </a:p>
          <a:p>
            <a:r>
              <a:rPr lang="zh-CN" altLang="en-US">
                <a:sym typeface="+mn-ea"/>
              </a:rPr>
              <a:t>import random</a:t>
            </a:r>
            <a:endParaRPr lang="zh-CN" altLang="en-US"/>
          </a:p>
          <a:p>
            <a:r>
              <a:rPr lang="zh-CN" altLang="en-US">
                <a:sym typeface="+mn-ea"/>
              </a:rPr>
              <a:t>import joblib</a:t>
            </a:r>
            <a:endParaRPr lang="zh-CN" altLang="en-US"/>
          </a:p>
          <a:p>
            <a:r>
              <a:rPr lang="zh-CN" altLang="en-US">
                <a:sym typeface="+mn-ea"/>
              </a:rPr>
              <a:t>import datetime</a:t>
            </a:r>
            <a:endParaRPr lang="zh-CN" altLang="en-US"/>
          </a:p>
          <a:p>
            <a:r>
              <a:rPr lang="zh-CN" altLang="en-US">
                <a:sym typeface="+mn-ea"/>
              </a:rPr>
              <a:t>import warnings</a:t>
            </a:r>
            <a:endParaRPr lang="zh-CN" altLang="en-US"/>
          </a:p>
          <a:p>
            <a:r>
              <a:rPr lang="zh-CN" altLang="en-US">
                <a:sym typeface="+mn-ea"/>
              </a:rPr>
              <a:t>import os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6000" dirty="0"/>
              <a:t>数据来源</a:t>
            </a:r>
            <a:endParaRPr lang="zh-CN" altLang="en-US" sz="6000" dirty="0"/>
          </a:p>
        </p:txBody>
      </p:sp>
      <p:sp>
        <p:nvSpPr>
          <p:cNvPr id="3" name="文本框 2"/>
          <p:cNvSpPr txBox="1"/>
          <p:nvPr/>
        </p:nvSpPr>
        <p:spPr>
          <a:xfrm>
            <a:off x="740410" y="3368675"/>
            <a:ext cx="8766175" cy="11671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/>
              <a:t>跨度：</a:t>
            </a:r>
            <a:r>
              <a:rPr lang="en-US" altLang="zh-CN" sz="2400"/>
              <a:t>   1970</a:t>
            </a:r>
            <a:r>
              <a:rPr lang="zh-CN" altLang="en-US" sz="2400"/>
              <a:t>年</a:t>
            </a:r>
            <a:r>
              <a:rPr lang="en-US" altLang="zh-CN" sz="2400"/>
              <a:t>~2023</a:t>
            </a:r>
            <a:r>
              <a:rPr lang="zh-CN" altLang="en-US" sz="2400"/>
              <a:t>年间最受欢迎的游戏数据</a:t>
            </a:r>
            <a:endParaRPr lang="zh-CN" altLang="en-US" sz="2400"/>
          </a:p>
          <a:p>
            <a:r>
              <a:rPr lang="zh-CN" altLang="en-US" sz="2400"/>
              <a:t>数据量：样本数</a:t>
            </a:r>
            <a:r>
              <a:rPr lang="en-US" altLang="zh-CN" sz="2400"/>
              <a:t>1570</a:t>
            </a:r>
            <a:r>
              <a:rPr lang="zh-CN" altLang="en-US" sz="2400"/>
              <a:t>左右</a:t>
            </a:r>
            <a:endParaRPr lang="zh-CN" altLang="en-US" sz="2400"/>
          </a:p>
          <a:p>
            <a:r>
              <a:rPr lang="zh-CN" altLang="en-US" sz="2400"/>
              <a:t>来源：</a:t>
            </a:r>
            <a:r>
              <a:rPr lang="en-US" altLang="zh-CN" sz="2400"/>
              <a:t>    Kaggle</a:t>
            </a:r>
            <a:r>
              <a:rPr lang="zh-CN" altLang="en-US" sz="2400"/>
              <a:t>社区</a:t>
            </a: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778750" y="3121025"/>
            <a:ext cx="3438525" cy="1181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81965" y="1789430"/>
            <a:ext cx="10859770" cy="15055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81025" y="4609465"/>
            <a:ext cx="10191750" cy="19284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/>
              <a:t>数据预处理</a:t>
            </a:r>
            <a:endParaRPr lang="zh-CN" altLang="en-US" sz="6000" dirty="0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11480" y="1996440"/>
            <a:ext cx="6505575" cy="153860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66090" y="3815715"/>
            <a:ext cx="6083300" cy="177927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438390" y="2282190"/>
            <a:ext cx="4064000" cy="27806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/>
              <a:t>  </a:t>
            </a:r>
            <a:r>
              <a:rPr lang="zh-CN" altLang="en-US" sz="2400"/>
              <a:t>未发布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未转化</a:t>
            </a:r>
            <a:endParaRPr lang="zh-CN" altLang="en-US" sz="2400"/>
          </a:p>
          <a:p>
            <a:endParaRPr lang="zh-CN" altLang="en-US" sz="2400"/>
          </a:p>
          <a:p>
            <a:r>
              <a:rPr lang="en-US" altLang="zh-CN" sz="2400"/>
              <a:t>   </a:t>
            </a:r>
            <a:r>
              <a:rPr lang="zh-CN" altLang="en-US" sz="2400"/>
              <a:t>太离群</a:t>
            </a:r>
            <a:endParaRPr lang="zh-CN" altLang="en-US" sz="2400"/>
          </a:p>
          <a:p>
            <a:endParaRPr lang="zh-CN" altLang="en-US" sz="2400"/>
          </a:p>
          <a:p>
            <a:r>
              <a:rPr lang="en-US" altLang="zh-CN" sz="2400"/>
              <a:t> </a:t>
            </a:r>
            <a:r>
              <a:rPr lang="zh-CN" altLang="en-US" sz="2400"/>
              <a:t>没有值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/>
              <a:t>数据预处理</a:t>
            </a:r>
            <a:endParaRPr lang="zh-CN" altLang="en-US" sz="6000" dirty="0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821940" y="2097405"/>
            <a:ext cx="6102985" cy="4251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466725" y="1181100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1. </a:t>
            </a:r>
            <a:r>
              <a:rPr lang="zh-CN" altLang="en-US" sz="2000"/>
              <a:t>筛选未发行游戏</a:t>
            </a:r>
            <a:endParaRPr lang="zh-CN" altLang="en-US" sz="2000"/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950210" y="1118235"/>
            <a:ext cx="8171815" cy="116268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15620" y="2280920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2. </a:t>
            </a:r>
            <a:r>
              <a:rPr lang="zh-CN" altLang="en-US" sz="2000"/>
              <a:t>删除过于离群点</a:t>
            </a:r>
            <a:endParaRPr lang="zh-CN" altLang="en-US" sz="2000"/>
          </a:p>
        </p:txBody>
      </p:sp>
      <p:pic>
        <p:nvPicPr>
          <p:cNvPr id="16" name="图片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950210" y="2280920"/>
            <a:ext cx="6632575" cy="3034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118485" y="863600"/>
            <a:ext cx="4827905" cy="55441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67385" y="1069340"/>
            <a:ext cx="40640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3. </a:t>
            </a:r>
            <a:r>
              <a:rPr lang="zh-CN" altLang="en-US"/>
              <a:t>删除</a:t>
            </a:r>
            <a:r>
              <a:rPr lang="zh-CN" altLang="en-US"/>
              <a:t>缺失项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4. </a:t>
            </a:r>
            <a:r>
              <a:rPr lang="zh-CN" altLang="en-US"/>
              <a:t>删除</a:t>
            </a:r>
            <a:r>
              <a:rPr lang="zh-CN" altLang="en-US"/>
              <a:t>重复项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5823" y="930841"/>
            <a:ext cx="1134035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6.</a:t>
            </a:r>
            <a:r>
              <a:rPr lang="zh-CN" altLang="en-US" sz="2800" dirty="0"/>
              <a:t>合并所有</a:t>
            </a:r>
            <a:r>
              <a:rPr lang="zh-CN" altLang="en-US" sz="2800" dirty="0"/>
              <a:t>特征</a:t>
            </a:r>
            <a:endParaRPr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237230" y="930910"/>
            <a:ext cx="7279640" cy="56203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UNIT_PLACING_PICTURE_USER_VIEWPORT" val="{&quot;height&quot;:6912,&quot;width&quot;:9216}"/>
</p:tagLst>
</file>

<file path=ppt/tags/tag28.xml><?xml version="1.0" encoding="utf-8"?>
<p:tagLst xmlns:p="http://schemas.openxmlformats.org/presentationml/2006/main">
  <p:tag name="KSO_WPP_MARK_KEY" val="95ba94f1-0d08-49a2-8c92-39dce1c1deb4"/>
  <p:tag name="COMMONDATA" val="eyJoZGlkIjoiZTQ4ODQwNThiYTg4YTBlNDhkZDRmNGNiNWM5NWE1YzAifQ==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红利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技术设计</Template>
  <TotalTime>0</TotalTime>
  <Words>1827</Words>
  <Application>WPS 演示</Application>
  <PresentationFormat>宽屏</PresentationFormat>
  <Paragraphs>205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5" baseType="lpstr">
      <vt:lpstr>Arial</vt:lpstr>
      <vt:lpstr>宋体</vt:lpstr>
      <vt:lpstr>Wingdings</vt:lpstr>
      <vt:lpstr>Microsoft YaHei UI</vt:lpstr>
      <vt:lpstr>Wingdings 2</vt:lpstr>
      <vt:lpstr>FZZhengHeiS-DB-GB</vt:lpstr>
      <vt:lpstr>Wide Latin</vt:lpstr>
      <vt:lpstr>FuturaBookC</vt:lpstr>
      <vt:lpstr>微软雅黑</vt:lpstr>
      <vt:lpstr>Gill Sans MT</vt:lpstr>
      <vt:lpstr>Arial Unicode MS</vt:lpstr>
      <vt:lpstr>Segoe Print</vt:lpstr>
      <vt:lpstr>华文中宋</vt:lpstr>
      <vt:lpstr>红利</vt:lpstr>
      <vt:lpstr>评分预测</vt:lpstr>
      <vt:lpstr>PowerPoint 演示文稿</vt:lpstr>
      <vt:lpstr>导入相关的库</vt:lpstr>
      <vt:lpstr>数据来源</vt:lpstr>
      <vt:lpstr>数据预处理</vt:lpstr>
      <vt:lpstr>数据预处理</vt:lpstr>
      <vt:lpstr>PowerPoint 演示文稿</vt:lpstr>
      <vt:lpstr>PowerPoint 演示文稿</vt:lpstr>
      <vt:lpstr>PowerPoint 演示文稿</vt:lpstr>
      <vt:lpstr>PowerPoint 演示文稿</vt:lpstr>
      <vt:lpstr>模型选择和训练 </vt:lpstr>
      <vt:lpstr>PowerPoint 演示文稿</vt:lpstr>
      <vt:lpstr>PowerPoint 演示文稿</vt:lpstr>
      <vt:lpstr>PowerPoint 演示文稿</vt:lpstr>
      <vt:lpstr>回归模型评估方法</vt:lpstr>
      <vt:lpstr>模型评估</vt:lpstr>
      <vt:lpstr>PowerPoint 演示文稿</vt:lpstr>
      <vt:lpstr>结果展示</vt:lpstr>
      <vt:lpstr>PowerPoint 演示文稿</vt:lpstr>
      <vt:lpstr>PowerPoint 演示文稿</vt:lpstr>
      <vt:lpstr>尾声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评分预测</dc:title>
  <dc:creator>陈 善铮</dc:creator>
  <cp:lastModifiedBy>MuaCherish</cp:lastModifiedBy>
  <cp:revision>12</cp:revision>
  <dcterms:created xsi:type="dcterms:W3CDTF">2023-05-30T10:47:00Z</dcterms:created>
  <dcterms:modified xsi:type="dcterms:W3CDTF">2023-06-01T06:09:24Z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BC0A0619AD1943A082C3DE6C69909031_13</vt:lpwstr>
  </property>
  <property fmtid="{D5CDD505-2E9C-101B-9397-08002B2CF9AE}" pid="3" name="KSOProductBuildVer">
    <vt:lpwstr>2052-11.1.0.14309</vt:lpwstr>
  </property>
</Properties>
</file>