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59" r:id="rId5"/>
    <p:sldId id="260" r:id="rId6"/>
    <p:sldId id="263" r:id="rId7"/>
    <p:sldId id="261" r:id="rId8"/>
    <p:sldId id="262"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May 15,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2900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May 15,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059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May 15,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477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May 15,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1146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May 15,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1312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May 15,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2375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May 15,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5465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May 15,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3105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May 15,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9804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May 15,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1182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May 15,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9239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May 15,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5249522"/>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C913E-1D2C-9AF4-DA6F-4C3AA765290C}"/>
              </a:ext>
            </a:extLst>
          </p:cNvPr>
          <p:cNvSpPr>
            <a:spLocks noGrp="1"/>
          </p:cNvSpPr>
          <p:nvPr>
            <p:ph type="ctrTitle"/>
          </p:nvPr>
        </p:nvSpPr>
        <p:spPr>
          <a:xfrm>
            <a:off x="550864" y="1051551"/>
            <a:ext cx="3565524" cy="2384898"/>
          </a:xfrm>
        </p:spPr>
        <p:txBody>
          <a:bodyPr anchor="b">
            <a:normAutofit/>
          </a:bodyPr>
          <a:lstStyle/>
          <a:p>
            <a:r>
              <a:rPr lang="en-US" sz="4800"/>
              <a:t>Swarm Robotics</a:t>
            </a:r>
            <a:endParaRPr lang="en-GB" sz="4800"/>
          </a:p>
        </p:txBody>
      </p:sp>
      <p:sp>
        <p:nvSpPr>
          <p:cNvPr id="3" name="Subtitle 2">
            <a:extLst>
              <a:ext uri="{FF2B5EF4-FFF2-40B4-BE49-F238E27FC236}">
                <a16:creationId xmlns:a16="http://schemas.microsoft.com/office/drawing/2014/main" id="{C7B1A8E2-C067-D70A-9A58-09B509FC11F8}"/>
              </a:ext>
            </a:extLst>
          </p:cNvPr>
          <p:cNvSpPr>
            <a:spLocks noGrp="1"/>
          </p:cNvSpPr>
          <p:nvPr>
            <p:ph type="subTitle" idx="1"/>
          </p:nvPr>
        </p:nvSpPr>
        <p:spPr>
          <a:xfrm>
            <a:off x="550863" y="3569008"/>
            <a:ext cx="3565525" cy="1731656"/>
          </a:xfrm>
        </p:spPr>
        <p:txBody>
          <a:bodyPr>
            <a:normAutofit/>
          </a:bodyPr>
          <a:lstStyle/>
          <a:p>
            <a:endParaRPr lang="en-US" sz="2000" dirty="0">
              <a:solidFill>
                <a:schemeClr val="tx1">
                  <a:alpha val="60000"/>
                </a:schemeClr>
              </a:solidFill>
            </a:endParaRPr>
          </a:p>
          <a:p>
            <a:r>
              <a:rPr lang="en-US" sz="2000" dirty="0">
                <a:solidFill>
                  <a:schemeClr val="tx1">
                    <a:alpha val="60000"/>
                  </a:schemeClr>
                </a:solidFill>
              </a:rPr>
              <a:t>Name: SHAMHAN MUAADH MOHAMMED</a:t>
            </a:r>
          </a:p>
          <a:p>
            <a:r>
              <a:rPr lang="en-US" sz="2000" dirty="0">
                <a:solidFill>
                  <a:schemeClr val="tx1">
                    <a:alpha val="60000"/>
                  </a:schemeClr>
                </a:solidFill>
              </a:rPr>
              <a:t>MATRIC NO.1716219</a:t>
            </a:r>
            <a:endParaRPr lang="en-GB" sz="2000" dirty="0">
              <a:solidFill>
                <a:schemeClr val="tx1">
                  <a:alpha val="60000"/>
                </a:schemeClr>
              </a:solidFill>
            </a:endParaRP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Glowing 3D art">
            <a:extLst>
              <a:ext uri="{FF2B5EF4-FFF2-40B4-BE49-F238E27FC236}">
                <a16:creationId xmlns:a16="http://schemas.microsoft.com/office/drawing/2014/main" id="{F8EBE571-6602-F1A9-E50C-1D3689421C2A}"/>
              </a:ext>
            </a:extLst>
          </p:cNvPr>
          <p:cNvPicPr>
            <a:picLocks noChangeAspect="1"/>
          </p:cNvPicPr>
          <p:nvPr/>
        </p:nvPicPr>
        <p:blipFill rotWithShape="1">
          <a:blip r:embed="rId2"/>
          <a:srcRect l="12294" r="14121"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83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29B8-9A13-BCCD-22FF-6F34595DB5CC}"/>
              </a:ext>
            </a:extLst>
          </p:cNvPr>
          <p:cNvSpPr>
            <a:spLocks noGrp="1"/>
          </p:cNvSpPr>
          <p:nvPr>
            <p:ph type="title"/>
          </p:nvPr>
        </p:nvSpPr>
        <p:spPr/>
        <p:txBody>
          <a:bodyPr/>
          <a:lstStyle/>
          <a:p>
            <a:r>
              <a:rPr lang="en-US" dirty="0"/>
              <a:t>Data Collection and Data </a:t>
            </a:r>
            <a:r>
              <a:rPr lang="en-US" dirty="0" err="1"/>
              <a:t>Transmissin</a:t>
            </a:r>
            <a:endParaRPr lang="en-GB" dirty="0"/>
          </a:p>
        </p:txBody>
      </p:sp>
      <p:sp>
        <p:nvSpPr>
          <p:cNvPr id="3" name="Content Placeholder 2">
            <a:extLst>
              <a:ext uri="{FF2B5EF4-FFF2-40B4-BE49-F238E27FC236}">
                <a16:creationId xmlns:a16="http://schemas.microsoft.com/office/drawing/2014/main" id="{50991DE8-FA86-A9AC-58A3-0820267816DE}"/>
              </a:ext>
            </a:extLst>
          </p:cNvPr>
          <p:cNvSpPr>
            <a:spLocks noGrp="1"/>
          </p:cNvSpPr>
          <p:nvPr>
            <p:ph idx="1"/>
          </p:nvPr>
        </p:nvSpPr>
        <p:spPr>
          <a:xfrm>
            <a:off x="550862" y="2113199"/>
            <a:ext cx="7424213" cy="4192187"/>
          </a:xfrm>
        </p:spPr>
        <p:txBody>
          <a:bodyPr>
            <a:normAutofit fontScale="92500" lnSpcReduction="10000"/>
          </a:bodyPr>
          <a:lstStyle/>
          <a:p>
            <a:r>
              <a:rPr lang="en-US" dirty="0"/>
              <a:t>Each </a:t>
            </a:r>
            <a:r>
              <a:rPr lang="en-US" dirty="0" err="1"/>
              <a:t>Kilobot</a:t>
            </a:r>
            <a:r>
              <a:rPr lang="en-US" dirty="0"/>
              <a:t> has a red/green/blue (RGB) LED pointed upward, and each color has 3</a:t>
            </a:r>
          </a:p>
          <a:p>
            <a:r>
              <a:rPr lang="en-US" dirty="0"/>
              <a:t>levels of brightness control.</a:t>
            </a:r>
          </a:p>
          <a:p>
            <a:r>
              <a:rPr lang="en-US" dirty="0" err="1"/>
              <a:t>Kilobots</a:t>
            </a:r>
            <a:r>
              <a:rPr lang="en-US" dirty="0"/>
              <a:t> can communicate with neighbors up to 7 cm away by reflecting infrared (IR) light off the ground surface.</a:t>
            </a:r>
          </a:p>
          <a:p>
            <a:r>
              <a:rPr lang="en-US" dirty="0"/>
              <a:t>The data is collected using infrared receiver  and transmitted using infrared transmitter</a:t>
            </a:r>
          </a:p>
          <a:p>
            <a:r>
              <a:rPr lang="en-US" dirty="0"/>
              <a:t> Some drawbacks of these methods of communication and movement are: the area on which the </a:t>
            </a:r>
            <a:r>
              <a:rPr lang="en-US" dirty="0" err="1"/>
              <a:t>Kilobot</a:t>
            </a:r>
            <a:r>
              <a:rPr lang="en-US" dirty="0"/>
              <a:t> works is limited to flat surfaces and the inability to move precisely over long distances or over an extended period of time.</a:t>
            </a:r>
            <a:endParaRPr lang="en-GB" dirty="0"/>
          </a:p>
        </p:txBody>
      </p:sp>
      <p:pic>
        <p:nvPicPr>
          <p:cNvPr id="6146" name="Picture 2" descr="Can A Thousand Tiny Swarming Robots Outsmart Nature? | KQED">
            <a:extLst>
              <a:ext uri="{FF2B5EF4-FFF2-40B4-BE49-F238E27FC236}">
                <a16:creationId xmlns:a16="http://schemas.microsoft.com/office/drawing/2014/main" id="{0981658E-78BB-C009-B5F3-568B4694E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010" y="1673578"/>
            <a:ext cx="3542896" cy="19840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Kilobot: A low cost robot with scalable operations designed for collective  behaviors">
            <a:extLst>
              <a:ext uri="{FF2B5EF4-FFF2-40B4-BE49-F238E27FC236}">
                <a16:creationId xmlns:a16="http://schemas.microsoft.com/office/drawing/2014/main" id="{0D96F727-8A02-D40B-E9DE-F1CB3F878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4487" y="4063457"/>
            <a:ext cx="3195941" cy="22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1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3BED-A2C6-53FC-149B-073B9D6BC5C2}"/>
              </a:ext>
            </a:extLst>
          </p:cNvPr>
          <p:cNvSpPr>
            <a:spLocks noGrp="1"/>
          </p:cNvSpPr>
          <p:nvPr>
            <p:ph type="title"/>
          </p:nvPr>
        </p:nvSpPr>
        <p:spPr>
          <a:xfrm>
            <a:off x="550863" y="552938"/>
            <a:ext cx="11091600" cy="1332000"/>
          </a:xfrm>
        </p:spPr>
        <p:txBody>
          <a:bodyPr/>
          <a:lstStyle/>
          <a:p>
            <a:r>
              <a:rPr lang="en-US" dirty="0"/>
              <a:t>Power system</a:t>
            </a:r>
            <a:endParaRPr lang="en-GB" dirty="0"/>
          </a:p>
        </p:txBody>
      </p:sp>
      <p:sp>
        <p:nvSpPr>
          <p:cNvPr id="3" name="Content Placeholder 2">
            <a:extLst>
              <a:ext uri="{FF2B5EF4-FFF2-40B4-BE49-F238E27FC236}">
                <a16:creationId xmlns:a16="http://schemas.microsoft.com/office/drawing/2014/main" id="{3D4A5549-38D3-A28D-621B-80F3A6E9E2A1}"/>
              </a:ext>
            </a:extLst>
          </p:cNvPr>
          <p:cNvSpPr>
            <a:spLocks noGrp="1"/>
          </p:cNvSpPr>
          <p:nvPr>
            <p:ph idx="1"/>
          </p:nvPr>
        </p:nvSpPr>
        <p:spPr>
          <a:xfrm>
            <a:off x="550862" y="2113199"/>
            <a:ext cx="6180677" cy="4423788"/>
          </a:xfrm>
        </p:spPr>
        <p:txBody>
          <a:bodyPr/>
          <a:lstStyle/>
          <a:p>
            <a:r>
              <a:rPr lang="en-US" dirty="0"/>
              <a:t>Rechargeable Li-Ion 3.7V, for a 3 months autonomy in sleep mode. About 2.5 hours in standard use with motors.</a:t>
            </a:r>
          </a:p>
          <a:p>
            <a:r>
              <a:rPr lang="en-US" dirty="0"/>
              <a:t>Each </a:t>
            </a:r>
            <a:r>
              <a:rPr lang="en-US" dirty="0" err="1"/>
              <a:t>Kilobot</a:t>
            </a:r>
            <a:r>
              <a:rPr lang="en-US" dirty="0"/>
              <a:t> has a built-in charger, which charges the onboard battery when +6 volts is applied to any of the legs, and GND is applied to the charging tab.</a:t>
            </a:r>
          </a:p>
          <a:p>
            <a:r>
              <a:rPr lang="en-US" dirty="0"/>
              <a:t>Charging time is about 3 hours</a:t>
            </a:r>
          </a:p>
          <a:p>
            <a:endParaRPr lang="en-GB" dirty="0"/>
          </a:p>
        </p:txBody>
      </p:sp>
      <p:pic>
        <p:nvPicPr>
          <p:cNvPr id="7170" name="Picture 2" descr="The figure shows a Kilobot robot. This platform is a base for the... |  Download Scientific Diagram">
            <a:extLst>
              <a:ext uri="{FF2B5EF4-FFF2-40B4-BE49-F238E27FC236}">
                <a16:creationId xmlns:a16="http://schemas.microsoft.com/office/drawing/2014/main" id="{752DB3E5-DB68-B7CB-0C58-559380A9F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1178" y="1648758"/>
            <a:ext cx="3076643" cy="4888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48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BCBB-80C1-5A88-4735-D567925079DA}"/>
              </a:ext>
            </a:extLst>
          </p:cNvPr>
          <p:cNvSpPr>
            <a:spLocks noGrp="1"/>
          </p:cNvSpPr>
          <p:nvPr>
            <p:ph type="title"/>
          </p:nvPr>
        </p:nvSpPr>
        <p:spPr/>
        <p:txBody>
          <a:bodyPr/>
          <a:lstStyle/>
          <a:p>
            <a:r>
              <a:rPr lang="en-US" dirty="0"/>
              <a:t>History of swarm robotics</a:t>
            </a:r>
            <a:endParaRPr lang="en-GB" dirty="0"/>
          </a:p>
        </p:txBody>
      </p:sp>
      <p:sp>
        <p:nvSpPr>
          <p:cNvPr id="3" name="Content Placeholder 2">
            <a:extLst>
              <a:ext uri="{FF2B5EF4-FFF2-40B4-BE49-F238E27FC236}">
                <a16:creationId xmlns:a16="http://schemas.microsoft.com/office/drawing/2014/main" id="{39DF1B29-1C3D-D52F-92F4-2BA5F543FAAB}"/>
              </a:ext>
            </a:extLst>
          </p:cNvPr>
          <p:cNvSpPr>
            <a:spLocks noGrp="1"/>
          </p:cNvSpPr>
          <p:nvPr>
            <p:ph idx="1"/>
          </p:nvPr>
        </p:nvSpPr>
        <p:spPr/>
        <p:txBody>
          <a:bodyPr>
            <a:normAutofit/>
          </a:bodyPr>
          <a:lstStyle/>
          <a:p>
            <a:r>
              <a:rPr lang="en-US" dirty="0"/>
              <a:t>In swarm robotics multiple robots collectively solve problems by forming advantageous structures and behaviors similar to the ones observed in natural systems, such as swarms of bees, birds, or fish.</a:t>
            </a:r>
          </a:p>
          <a:p>
            <a:r>
              <a:rPr lang="en-US" dirty="0"/>
              <a:t>The term ’swarm’ was first used in robotics by G. Beni and Fukuda in 1988. According to G. Beni, cellular robotics is composed of autonomous robots that operate in an n-dimensional cellular space without any central entity. Additionally, they coordinate and cooperate to accomplish common goals.</a:t>
            </a:r>
          </a:p>
          <a:p>
            <a:r>
              <a:rPr lang="en-US" dirty="0" err="1"/>
              <a:t>Fokuda</a:t>
            </a:r>
            <a:r>
              <a:rPr lang="en-US" dirty="0"/>
              <a:t> used a swarm as a group of robots to work together like the cells of a human body. As a result, they could accomplish very complex goals. A year later, G. Beni and J. Wang introduced ‘swarm intelligence,’ claiming that cellular robotic systems could show intelligent behavior by coordinating their actions.</a:t>
            </a:r>
            <a:endParaRPr lang="en-GB" dirty="0"/>
          </a:p>
        </p:txBody>
      </p:sp>
    </p:spTree>
    <p:extLst>
      <p:ext uri="{BB962C8B-B14F-4D97-AF65-F5344CB8AC3E}">
        <p14:creationId xmlns:p14="http://schemas.microsoft.com/office/powerpoint/2010/main" val="303431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BCBB-80C1-5A88-4735-D567925079DA}"/>
              </a:ext>
            </a:extLst>
          </p:cNvPr>
          <p:cNvSpPr>
            <a:spLocks noGrp="1"/>
          </p:cNvSpPr>
          <p:nvPr>
            <p:ph type="title"/>
          </p:nvPr>
        </p:nvSpPr>
        <p:spPr/>
        <p:txBody>
          <a:bodyPr/>
          <a:lstStyle/>
          <a:p>
            <a:r>
              <a:rPr lang="en-US" dirty="0"/>
              <a:t>History of swarm robotics</a:t>
            </a:r>
            <a:endParaRPr lang="en-GB" dirty="0"/>
          </a:p>
        </p:txBody>
      </p:sp>
      <p:sp>
        <p:nvSpPr>
          <p:cNvPr id="3" name="Content Placeholder 2">
            <a:extLst>
              <a:ext uri="{FF2B5EF4-FFF2-40B4-BE49-F238E27FC236}">
                <a16:creationId xmlns:a16="http://schemas.microsoft.com/office/drawing/2014/main" id="{39DF1B29-1C3D-D52F-92F4-2BA5F543FAAB}"/>
              </a:ext>
            </a:extLst>
          </p:cNvPr>
          <p:cNvSpPr>
            <a:spLocks noGrp="1"/>
          </p:cNvSpPr>
          <p:nvPr>
            <p:ph idx="1"/>
          </p:nvPr>
        </p:nvSpPr>
        <p:spPr/>
        <p:txBody>
          <a:bodyPr>
            <a:normAutofit/>
          </a:bodyPr>
          <a:lstStyle/>
          <a:p>
            <a:r>
              <a:rPr lang="en-US" dirty="0"/>
              <a:t>Early swarm robotic systems explored swarming behaviors in species like ants, birds, fish, and others. The researchers examined these behaviors, exploring the ways how to realize these behaviors in different robotic systems. Additionally, research was driven by different inspirations, like the flocking of birds or colonies of ants.</a:t>
            </a:r>
          </a:p>
          <a:p>
            <a:r>
              <a:rPr lang="en-US" dirty="0"/>
              <a:t>Many studies and researches emulated swarming behaviors like foraging, flocking, sorting, </a:t>
            </a:r>
            <a:r>
              <a:rPr lang="en-US" dirty="0" err="1"/>
              <a:t>stigmergy</a:t>
            </a:r>
            <a:r>
              <a:rPr lang="en-US" dirty="0"/>
              <a:t>, or cooperation, which refers to the indirect communication amongst species like termites. </a:t>
            </a:r>
            <a:r>
              <a:rPr lang="en-US" dirty="0" err="1"/>
              <a:t>Stigmergy</a:t>
            </a:r>
            <a:r>
              <a:rPr lang="en-US" dirty="0"/>
              <a:t> was first explored in detail in two research papers: “From local actions to global tasks: </a:t>
            </a:r>
            <a:r>
              <a:rPr lang="en-US" dirty="0" err="1"/>
              <a:t>Stigmergy</a:t>
            </a:r>
            <a:r>
              <a:rPr lang="en-US" dirty="0"/>
              <a:t> and collective robotics” (1994) and “</a:t>
            </a:r>
            <a:r>
              <a:rPr lang="en-US" dirty="0" err="1"/>
              <a:t>Stigmergy</a:t>
            </a:r>
            <a:r>
              <a:rPr lang="en-US" dirty="0"/>
              <a:t>, self-organization, and sorting in collective robotics” (1999). The first study in 1994 illustrated several experiments where mobile robots collect randomly distributed objects in an environment via </a:t>
            </a:r>
            <a:r>
              <a:rPr lang="en-US" dirty="0" err="1"/>
              <a:t>stigmergy</a:t>
            </a:r>
            <a:r>
              <a:rPr lang="en-US" dirty="0"/>
              <a:t>. The second paper explored the feature of </a:t>
            </a:r>
            <a:r>
              <a:rPr lang="en-US" dirty="0" err="1"/>
              <a:t>stigmergy</a:t>
            </a:r>
            <a:r>
              <a:rPr lang="en-US" dirty="0"/>
              <a:t> and self-organization amongst robots, having the same capabilities.</a:t>
            </a:r>
            <a:endParaRPr lang="en-GB" dirty="0"/>
          </a:p>
        </p:txBody>
      </p:sp>
    </p:spTree>
    <p:extLst>
      <p:ext uri="{BB962C8B-B14F-4D97-AF65-F5344CB8AC3E}">
        <p14:creationId xmlns:p14="http://schemas.microsoft.com/office/powerpoint/2010/main" val="60913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4009C-387E-566D-3DFE-5A0EFE1A86A6}"/>
              </a:ext>
            </a:extLst>
          </p:cNvPr>
          <p:cNvSpPr>
            <a:spLocks noGrp="1"/>
          </p:cNvSpPr>
          <p:nvPr>
            <p:ph type="title"/>
          </p:nvPr>
        </p:nvSpPr>
        <p:spPr>
          <a:xfrm>
            <a:off x="3407855" y="431500"/>
            <a:ext cx="5376289" cy="1333057"/>
          </a:xfrm>
        </p:spPr>
        <p:txBody>
          <a:bodyPr wrap="square" anchor="t">
            <a:normAutofit/>
          </a:bodyPr>
          <a:lstStyle/>
          <a:p>
            <a:r>
              <a:rPr lang="en-US" dirty="0"/>
              <a:t>System Architecture</a:t>
            </a:r>
            <a:endParaRPr lang="en-GB" dirty="0"/>
          </a:p>
        </p:txBody>
      </p:sp>
      <p:sp>
        <p:nvSpPr>
          <p:cNvPr id="10"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AF65DA55-249F-3A96-14D3-642A6A0FC66E}"/>
              </a:ext>
            </a:extLst>
          </p:cNvPr>
          <p:cNvPicPr>
            <a:picLocks noChangeAspect="1"/>
          </p:cNvPicPr>
          <p:nvPr/>
        </p:nvPicPr>
        <p:blipFill>
          <a:blip r:embed="rId2"/>
          <a:stretch>
            <a:fillRect/>
          </a:stretch>
        </p:blipFill>
        <p:spPr>
          <a:xfrm>
            <a:off x="1564339" y="1409938"/>
            <a:ext cx="9303810" cy="4893867"/>
          </a:xfrm>
          <a:prstGeom prst="rect">
            <a:avLst/>
          </a:prstGeom>
        </p:spPr>
      </p:pic>
    </p:spTree>
    <p:extLst>
      <p:ext uri="{BB962C8B-B14F-4D97-AF65-F5344CB8AC3E}">
        <p14:creationId xmlns:p14="http://schemas.microsoft.com/office/powerpoint/2010/main" val="382440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009C-387E-566D-3DFE-5A0EFE1A86A6}"/>
              </a:ext>
            </a:extLst>
          </p:cNvPr>
          <p:cNvSpPr>
            <a:spLocks noGrp="1"/>
          </p:cNvSpPr>
          <p:nvPr>
            <p:ph type="title"/>
          </p:nvPr>
        </p:nvSpPr>
        <p:spPr>
          <a:xfrm>
            <a:off x="3407855" y="431500"/>
            <a:ext cx="5376289" cy="1333057"/>
          </a:xfrm>
        </p:spPr>
        <p:txBody>
          <a:bodyPr wrap="square" anchor="t">
            <a:normAutofit/>
          </a:bodyPr>
          <a:lstStyle/>
          <a:p>
            <a:r>
              <a:rPr lang="en-US" dirty="0"/>
              <a:t>System Architecture</a:t>
            </a:r>
            <a:endParaRPr lang="en-GB" dirty="0"/>
          </a:p>
        </p:txBody>
      </p:sp>
      <p:pic>
        <p:nvPicPr>
          <p:cNvPr id="1026" name="Picture 2" descr="Architecture of robot swarm communication network | Download Scientific  Diagram">
            <a:extLst>
              <a:ext uri="{FF2B5EF4-FFF2-40B4-BE49-F238E27FC236}">
                <a16:creationId xmlns:a16="http://schemas.microsoft.com/office/drawing/2014/main" id="{6C89752E-0A7C-D553-530B-DA4493177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4" y="1200298"/>
            <a:ext cx="8096250"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6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009C-387E-566D-3DFE-5A0EFE1A86A6}"/>
              </a:ext>
            </a:extLst>
          </p:cNvPr>
          <p:cNvSpPr>
            <a:spLocks noGrp="1"/>
          </p:cNvSpPr>
          <p:nvPr>
            <p:ph type="title"/>
          </p:nvPr>
        </p:nvSpPr>
        <p:spPr>
          <a:xfrm>
            <a:off x="3407855" y="431500"/>
            <a:ext cx="5376289" cy="1333057"/>
          </a:xfrm>
        </p:spPr>
        <p:txBody>
          <a:bodyPr wrap="square" anchor="t">
            <a:normAutofit/>
          </a:bodyPr>
          <a:lstStyle/>
          <a:p>
            <a:r>
              <a:rPr lang="en-US" dirty="0"/>
              <a:t>System Architecture</a:t>
            </a:r>
            <a:endParaRPr lang="en-GB" dirty="0"/>
          </a:p>
        </p:txBody>
      </p:sp>
      <p:pic>
        <p:nvPicPr>
          <p:cNvPr id="3074" name="Picture 2" descr="Kilobot Demo">
            <a:extLst>
              <a:ext uri="{FF2B5EF4-FFF2-40B4-BE49-F238E27FC236}">
                <a16:creationId xmlns:a16="http://schemas.microsoft.com/office/drawing/2014/main" id="{AB5E15DB-BA42-D919-5106-8A6A1CE02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030" y="1663430"/>
            <a:ext cx="11261939" cy="432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1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E8C3B-54FD-87EF-10C4-6FA232B8D14E}"/>
              </a:ext>
            </a:extLst>
          </p:cNvPr>
          <p:cNvSpPr>
            <a:spLocks noGrp="1"/>
          </p:cNvSpPr>
          <p:nvPr>
            <p:ph type="title"/>
          </p:nvPr>
        </p:nvSpPr>
        <p:spPr>
          <a:xfrm>
            <a:off x="550862" y="549247"/>
            <a:ext cx="5849937" cy="1997855"/>
          </a:xfrm>
        </p:spPr>
        <p:txBody>
          <a:bodyPr wrap="square" anchor="t">
            <a:normAutofit/>
          </a:bodyPr>
          <a:lstStyle/>
          <a:p>
            <a:r>
              <a:rPr lang="en-US" dirty="0"/>
              <a:t>Robot Design Vs. Task </a:t>
            </a:r>
            <a:endParaRPr lang="en-GB" dirty="0"/>
          </a:p>
        </p:txBody>
      </p:sp>
      <p:sp>
        <p:nvSpPr>
          <p:cNvPr id="10" name="Oval 9">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13"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A5F295FC-9E1B-0F51-187C-8BFB825B5E79}"/>
              </a:ext>
            </a:extLst>
          </p:cNvPr>
          <p:cNvSpPr>
            <a:spLocks noGrp="1"/>
          </p:cNvSpPr>
          <p:nvPr>
            <p:ph idx="1"/>
          </p:nvPr>
        </p:nvSpPr>
        <p:spPr>
          <a:xfrm>
            <a:off x="7140575" y="549246"/>
            <a:ext cx="4500562" cy="6308753"/>
          </a:xfrm>
        </p:spPr>
        <p:txBody>
          <a:bodyPr anchor="t">
            <a:normAutofit fontScale="92500" lnSpcReduction="20000"/>
          </a:bodyPr>
          <a:lstStyle/>
          <a:p>
            <a:r>
              <a:rPr lang="en-US" dirty="0"/>
              <a:t>The </a:t>
            </a:r>
            <a:r>
              <a:rPr lang="en-US" dirty="0" err="1"/>
              <a:t>Kilobot</a:t>
            </a:r>
            <a:r>
              <a:rPr lang="en-US" dirty="0"/>
              <a:t> is a 3.3 cm tall low-cost swarm robot[1] developed by Radhika Nagpal and Michael Rubenstein at Harvard University. They can act in groups, up to a thousand, to execute commands programmed by users that could not be executed by individual robots. A problem with research on robot collectives is that the cost of individual units is high. The </a:t>
            </a:r>
            <a:r>
              <a:rPr lang="en-US" dirty="0" err="1"/>
              <a:t>Kilobot's</a:t>
            </a:r>
            <a:r>
              <a:rPr lang="en-US" dirty="0"/>
              <a:t> total cost of parts is under $15. In addition to low cost, it has applications such as collective transport, human-swarm interaction, and shape self-assembly.</a:t>
            </a:r>
          </a:p>
          <a:p>
            <a:r>
              <a:rPr lang="en-US" dirty="0"/>
              <a:t>the </a:t>
            </a:r>
            <a:r>
              <a:rPr lang="en-US" dirty="0" err="1"/>
              <a:t>Kilobot</a:t>
            </a:r>
            <a:r>
              <a:rPr lang="en-US" dirty="0"/>
              <a:t> is meant to simulate swarms of insects, in that each </a:t>
            </a:r>
            <a:r>
              <a:rPr lang="en-US" dirty="0" err="1"/>
              <a:t>Kilobot</a:t>
            </a:r>
            <a:r>
              <a:rPr lang="en-US" dirty="0"/>
              <a:t> works with the whole to perform tasks that would not work on an individual level. The </a:t>
            </a:r>
            <a:r>
              <a:rPr lang="en-US" dirty="0" err="1"/>
              <a:t>Kilobots</a:t>
            </a:r>
            <a:r>
              <a:rPr lang="en-US" dirty="0"/>
              <a:t> are capable of collective transport, which is the movement of a large object by working together.</a:t>
            </a:r>
            <a:endParaRPr lang="en-GB" dirty="0"/>
          </a:p>
        </p:txBody>
      </p:sp>
      <p:pic>
        <p:nvPicPr>
          <p:cNvPr id="2052" name="Picture 4" descr="Harvard's Kilobots Prove There Is Always Strength in Numbers - autoevolution">
            <a:extLst>
              <a:ext uri="{FF2B5EF4-FFF2-40B4-BE49-F238E27FC236}">
                <a16:creationId xmlns:a16="http://schemas.microsoft.com/office/drawing/2014/main" id="{743FAC3F-0BDD-8572-5586-621C4E4E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131" y="2552325"/>
            <a:ext cx="61912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9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3A7FE-7167-470E-98D2-9191C9A11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97147" y="2082617"/>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03200" dist="50800" dir="27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BDF4C209-732F-45AF-B350-6298836E7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1668" y="2090123"/>
            <a:ext cx="1853969" cy="106430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75000"/>
              <a:lumOff val="25000"/>
              <a:alpha val="6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4" name="Group 13">
            <a:extLst>
              <a:ext uri="{FF2B5EF4-FFF2-40B4-BE49-F238E27FC236}">
                <a16:creationId xmlns:a16="http://schemas.microsoft.com/office/drawing/2014/main" id="{7ADB0C94-4819-4A30-990D-220B680A4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1" y="2151510"/>
            <a:ext cx="1088124" cy="1447615"/>
            <a:chOff x="2516173" y="3992195"/>
            <a:chExt cx="1088124" cy="1447615"/>
          </a:xfrm>
        </p:grpSpPr>
        <p:sp>
          <p:nvSpPr>
            <p:cNvPr id="15" name="Oval 14">
              <a:extLst>
                <a:ext uri="{FF2B5EF4-FFF2-40B4-BE49-F238E27FC236}">
                  <a16:creationId xmlns:a16="http://schemas.microsoft.com/office/drawing/2014/main" id="{C76B1301-8967-42D0-B25A-030A442E7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516173" y="3992195"/>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1A7336C-22A1-414D-93A7-538FCD245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497199" y="4973221"/>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63F38D2-3F03-C0FE-E9FA-5215BBC37F34}"/>
              </a:ext>
            </a:extLst>
          </p:cNvPr>
          <p:cNvSpPr>
            <a:spLocks noGrp="1"/>
          </p:cNvSpPr>
          <p:nvPr>
            <p:ph type="title"/>
          </p:nvPr>
        </p:nvSpPr>
        <p:spPr>
          <a:xfrm>
            <a:off x="550860" y="580364"/>
            <a:ext cx="7231267" cy="1246538"/>
          </a:xfrm>
        </p:spPr>
        <p:txBody>
          <a:bodyPr wrap="square" anchor="t">
            <a:normAutofit/>
          </a:bodyPr>
          <a:lstStyle/>
          <a:p>
            <a:r>
              <a:rPr lang="en-US" dirty="0"/>
              <a:t>Actuators and Locomotion</a:t>
            </a:r>
            <a:endParaRPr lang="en-GB" dirty="0"/>
          </a:p>
        </p:txBody>
      </p:sp>
      <p:sp>
        <p:nvSpPr>
          <p:cNvPr id="3" name="Content Placeholder 2">
            <a:extLst>
              <a:ext uri="{FF2B5EF4-FFF2-40B4-BE49-F238E27FC236}">
                <a16:creationId xmlns:a16="http://schemas.microsoft.com/office/drawing/2014/main" id="{4CFC595A-CDD8-5B7F-D949-8C6BAF3C0CDA}"/>
              </a:ext>
            </a:extLst>
          </p:cNvPr>
          <p:cNvSpPr>
            <a:spLocks noGrp="1"/>
          </p:cNvSpPr>
          <p:nvPr>
            <p:ph idx="1"/>
          </p:nvPr>
        </p:nvSpPr>
        <p:spPr>
          <a:xfrm>
            <a:off x="7082219" y="2475647"/>
            <a:ext cx="4500562" cy="2790032"/>
          </a:xfrm>
        </p:spPr>
        <p:txBody>
          <a:bodyPr anchor="t">
            <a:normAutofit/>
          </a:bodyPr>
          <a:lstStyle/>
          <a:p>
            <a:r>
              <a:rPr lang="en-US" dirty="0"/>
              <a:t>Each </a:t>
            </a:r>
            <a:r>
              <a:rPr lang="en-US" dirty="0" err="1"/>
              <a:t>Kilobot</a:t>
            </a:r>
            <a:r>
              <a:rPr lang="en-US" dirty="0"/>
              <a:t> has 2 vibration motors, which are independently controllable, allowing for differential drive of the robot.</a:t>
            </a:r>
          </a:p>
          <a:p>
            <a:r>
              <a:rPr lang="en-US" dirty="0"/>
              <a:t>Each motor can be set to 255 different power levels.</a:t>
            </a:r>
            <a:endParaRPr lang="en-GB" dirty="0"/>
          </a:p>
        </p:txBody>
      </p:sp>
      <p:grpSp>
        <p:nvGrpSpPr>
          <p:cNvPr id="18" name="Group 17">
            <a:extLst>
              <a:ext uri="{FF2B5EF4-FFF2-40B4-BE49-F238E27FC236}">
                <a16:creationId xmlns:a16="http://schemas.microsoft.com/office/drawing/2014/main" id="{B0CC8500-C65D-41C6-89E1-3B4D07A4FF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0813" y="4657656"/>
            <a:ext cx="734257" cy="760506"/>
            <a:chOff x="5243759" y="1363788"/>
            <a:chExt cx="734257" cy="760506"/>
          </a:xfrm>
        </p:grpSpPr>
        <p:sp>
          <p:nvSpPr>
            <p:cNvPr id="19" name="Freeform 5">
              <a:extLst>
                <a:ext uri="{FF2B5EF4-FFF2-40B4-BE49-F238E27FC236}">
                  <a16:creationId xmlns:a16="http://schemas.microsoft.com/office/drawing/2014/main" id="{C7E8FF8F-EF7B-4FD5-BFB9-33D7EB26A2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A611B2EC-EF24-4059-BFA3-43E3DAAA8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EF7E4E4E-2FB6-408C-AC4A-5031C2FD4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3" name="Freeform: Shape 22">
            <a:extLst>
              <a:ext uri="{FF2B5EF4-FFF2-40B4-BE49-F238E27FC236}">
                <a16:creationId xmlns:a16="http://schemas.microsoft.com/office/drawing/2014/main" id="{5975249F-3D18-42E4-A9CB-A7D800609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2971" y="5291402"/>
            <a:ext cx="1972470" cy="1566598"/>
          </a:xfrm>
          <a:custGeom>
            <a:avLst/>
            <a:gdLst>
              <a:gd name="connsiteX0" fmla="*/ 986235 w 1972470"/>
              <a:gd name="connsiteY0" fmla="*/ 0 h 1566598"/>
              <a:gd name="connsiteX1" fmla="*/ 1972470 w 1972470"/>
              <a:gd name="connsiteY1" fmla="*/ 986235 h 1566598"/>
              <a:gd name="connsiteX2" fmla="*/ 1804037 w 1972470"/>
              <a:gd name="connsiteY2" fmla="*/ 1537649 h 1566598"/>
              <a:gd name="connsiteX3" fmla="*/ 1780151 w 1972470"/>
              <a:gd name="connsiteY3" fmla="*/ 1566598 h 1566598"/>
              <a:gd name="connsiteX4" fmla="*/ 192319 w 1972470"/>
              <a:gd name="connsiteY4" fmla="*/ 1566598 h 1566598"/>
              <a:gd name="connsiteX5" fmla="*/ 168434 w 1972470"/>
              <a:gd name="connsiteY5" fmla="*/ 1537649 h 1566598"/>
              <a:gd name="connsiteX6" fmla="*/ 0 w 1972470"/>
              <a:gd name="connsiteY6" fmla="*/ 986235 h 1566598"/>
              <a:gd name="connsiteX7" fmla="*/ 986235 w 1972470"/>
              <a:gd name="connsiteY7" fmla="*/ 0 h 156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566598">
                <a:moveTo>
                  <a:pt x="986235" y="0"/>
                </a:moveTo>
                <a:cubicBezTo>
                  <a:pt x="1530918" y="0"/>
                  <a:pt x="1972470" y="441552"/>
                  <a:pt x="1972470" y="986235"/>
                </a:cubicBezTo>
                <a:cubicBezTo>
                  <a:pt x="1972470" y="1190491"/>
                  <a:pt x="1910377" y="1380245"/>
                  <a:pt x="1804037" y="1537649"/>
                </a:cubicBezTo>
                <a:lnTo>
                  <a:pt x="1780151" y="1566598"/>
                </a:lnTo>
                <a:lnTo>
                  <a:pt x="192319" y="1566598"/>
                </a:lnTo>
                <a:lnTo>
                  <a:pt x="168434" y="1537649"/>
                </a:lnTo>
                <a:cubicBezTo>
                  <a:pt x="62094" y="1380245"/>
                  <a:pt x="0" y="1190491"/>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1651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098" name="Picture 2" descr="ERM and LRA based vibration motors [20] | Download Scientific Diagram">
            <a:extLst>
              <a:ext uri="{FF2B5EF4-FFF2-40B4-BE49-F238E27FC236}">
                <a16:creationId xmlns:a16="http://schemas.microsoft.com/office/drawing/2014/main" id="{DF06D9AF-7296-E23D-B23E-CAE7771BE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81" y="4074709"/>
            <a:ext cx="6071419" cy="24333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8AADC94-0AC9-B92F-8F4A-939E4E35E284}"/>
              </a:ext>
            </a:extLst>
          </p:cNvPr>
          <p:cNvPicPr>
            <a:picLocks noChangeAspect="1"/>
          </p:cNvPicPr>
          <p:nvPr/>
        </p:nvPicPr>
        <p:blipFill>
          <a:blip r:embed="rId3"/>
          <a:stretch>
            <a:fillRect/>
          </a:stretch>
        </p:blipFill>
        <p:spPr>
          <a:xfrm>
            <a:off x="377000" y="1875630"/>
            <a:ext cx="6096000" cy="2074360"/>
          </a:xfrm>
          <a:prstGeom prst="rect">
            <a:avLst/>
          </a:prstGeom>
        </p:spPr>
      </p:pic>
    </p:spTree>
    <p:extLst>
      <p:ext uri="{BB962C8B-B14F-4D97-AF65-F5344CB8AC3E}">
        <p14:creationId xmlns:p14="http://schemas.microsoft.com/office/powerpoint/2010/main" val="178044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55D4-E988-4D93-8724-03E4BF1BBBDD}"/>
              </a:ext>
            </a:extLst>
          </p:cNvPr>
          <p:cNvSpPr>
            <a:spLocks noGrp="1"/>
          </p:cNvSpPr>
          <p:nvPr>
            <p:ph type="title"/>
          </p:nvPr>
        </p:nvSpPr>
        <p:spPr/>
        <p:txBody>
          <a:bodyPr/>
          <a:lstStyle/>
          <a:p>
            <a:r>
              <a:rPr lang="en-US" dirty="0"/>
              <a:t>Navigation System and Controller </a:t>
            </a:r>
            <a:endParaRPr lang="en-GB" dirty="0"/>
          </a:p>
        </p:txBody>
      </p:sp>
      <p:sp>
        <p:nvSpPr>
          <p:cNvPr id="3" name="Content Placeholder 2">
            <a:extLst>
              <a:ext uri="{FF2B5EF4-FFF2-40B4-BE49-F238E27FC236}">
                <a16:creationId xmlns:a16="http://schemas.microsoft.com/office/drawing/2014/main" id="{AA3DFBCF-E7CB-8E4E-D4B4-76A137786DB6}"/>
              </a:ext>
            </a:extLst>
          </p:cNvPr>
          <p:cNvSpPr>
            <a:spLocks noGrp="1"/>
          </p:cNvSpPr>
          <p:nvPr>
            <p:ph idx="1"/>
          </p:nvPr>
        </p:nvSpPr>
        <p:spPr>
          <a:xfrm>
            <a:off x="7739405" y="2113199"/>
            <a:ext cx="3901731" cy="3979625"/>
          </a:xfrm>
        </p:spPr>
        <p:txBody>
          <a:bodyPr/>
          <a:lstStyle/>
          <a:p>
            <a:r>
              <a:rPr lang="en-GB" dirty="0"/>
              <a:t>The microcontroller used in </a:t>
            </a:r>
            <a:r>
              <a:rPr lang="en-GB" dirty="0" err="1"/>
              <a:t>kilobot</a:t>
            </a:r>
            <a:r>
              <a:rPr lang="en-GB" dirty="0"/>
              <a:t> robots is </a:t>
            </a:r>
            <a:r>
              <a:rPr lang="en-GB" dirty="0" err="1"/>
              <a:t>ATmega</a:t>
            </a:r>
            <a:r>
              <a:rPr lang="en-GB" dirty="0"/>
              <a:t> 328P (8bit @ 8MHz)</a:t>
            </a:r>
          </a:p>
          <a:p>
            <a:r>
              <a:rPr lang="en-US" dirty="0"/>
              <a:t>When receiving a message, distance to the transmitting </a:t>
            </a:r>
            <a:r>
              <a:rPr lang="en-US" dirty="0" err="1"/>
              <a:t>Kilobot</a:t>
            </a:r>
            <a:r>
              <a:rPr lang="en-US" dirty="0"/>
              <a:t> can be determined using received signal strength. The brightness of the ambient light shining on a </a:t>
            </a:r>
            <a:r>
              <a:rPr lang="en-US" dirty="0" err="1"/>
              <a:t>Kilobot</a:t>
            </a:r>
            <a:r>
              <a:rPr lang="en-US" dirty="0"/>
              <a:t> can be detected using light sensor.</a:t>
            </a:r>
            <a:endParaRPr lang="en-GB" dirty="0"/>
          </a:p>
        </p:txBody>
      </p:sp>
      <p:pic>
        <p:nvPicPr>
          <p:cNvPr id="5122" name="Picture 2" descr="Atmega8l-8PU IC Atmega Microcontroller 8-Bit 8MHz 8kb (4K X 16) - China  Microcontroller, Pic Microcontroller | Made-in-China.com">
            <a:extLst>
              <a:ext uri="{FF2B5EF4-FFF2-40B4-BE49-F238E27FC236}">
                <a16:creationId xmlns:a16="http://schemas.microsoft.com/office/drawing/2014/main" id="{EEA5BDBA-7498-82E8-26D3-C84DF8A92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81" y="1881275"/>
            <a:ext cx="261937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Kilobot is designed to make tests of collective algorithms on hundreds  or thousands of robots accessible to robotics resear">
            <a:extLst>
              <a:ext uri="{FF2B5EF4-FFF2-40B4-BE49-F238E27FC236}">
                <a16:creationId xmlns:a16="http://schemas.microsoft.com/office/drawing/2014/main" id="{DE290805-D030-A89C-93BB-A0F79E515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520" y="3667039"/>
            <a:ext cx="4446844" cy="261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158442"/>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1241B"/>
      </a:dk2>
      <a:lt2>
        <a:srgbClr val="F1F0F3"/>
      </a:lt2>
      <a:accent1>
        <a:srgbClr val="94AA43"/>
      </a:accent1>
      <a:accent2>
        <a:srgbClr val="B1993B"/>
      </a:accent2>
      <a:accent3>
        <a:srgbClr val="C37A4D"/>
      </a:accent3>
      <a:accent4>
        <a:srgbClr val="B13B3F"/>
      </a:accent4>
      <a:accent5>
        <a:srgbClr val="C34D82"/>
      </a:accent5>
      <a:accent6>
        <a:srgbClr val="B13BA2"/>
      </a:accent6>
      <a:hlink>
        <a:srgbClr val="C04367"/>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101</TotalTime>
  <Words>752</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Sitka Heading</vt:lpstr>
      <vt:lpstr>Source Sans Pro</vt:lpstr>
      <vt:lpstr>3DFloatVTI</vt:lpstr>
      <vt:lpstr>Swarm Robotics</vt:lpstr>
      <vt:lpstr>History of swarm robotics</vt:lpstr>
      <vt:lpstr>History of swarm robotics</vt:lpstr>
      <vt:lpstr>System Architecture</vt:lpstr>
      <vt:lpstr>System Architecture</vt:lpstr>
      <vt:lpstr>System Architecture</vt:lpstr>
      <vt:lpstr>Robot Design Vs. Task </vt:lpstr>
      <vt:lpstr>Actuators and Locomotion</vt:lpstr>
      <vt:lpstr>Navigation System and Controller </vt:lpstr>
      <vt:lpstr>Data Collection and Data Transmissin</vt:lpstr>
      <vt:lpstr>Power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Robotics</dc:title>
  <dc:creator>muaath shamhan</dc:creator>
  <cp:lastModifiedBy>muaath shamhan</cp:lastModifiedBy>
  <cp:revision>1</cp:revision>
  <dcterms:created xsi:type="dcterms:W3CDTF">2022-05-15T13:58:41Z</dcterms:created>
  <dcterms:modified xsi:type="dcterms:W3CDTF">2022-05-15T15:40:09Z</dcterms:modified>
</cp:coreProperties>
</file>