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artel Heavy" charset="1" panose="00000A00000000000000"/>
      <p:regular r:id="rId17"/>
    </p:embeddedFont>
    <p:embeddedFont>
      <p:font typeface="Martel" charset="1" panose="00000500000000000000"/>
      <p:regular r:id="rId18"/>
    </p:embeddedFont>
    <p:embeddedFont>
      <p:font typeface="Public Sans Bold" charset="1" panose="00000000000000000000"/>
      <p:regular r:id="rId19"/>
    </p:embeddedFont>
    <p:embeddedFont>
      <p:font typeface="Public Sans" charset="1" panose="00000000000000000000"/>
      <p:regular r:id="rId20"/>
    </p:embeddedFont>
    <p:embeddedFont>
      <p:font typeface="Montserrat Bold" charset="1" panose="00000800000000000000"/>
      <p:regular r:id="rId22"/>
    </p:embeddedFont>
    <p:embeddedFont>
      <p:font typeface="Martel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3.xml" Type="http://schemas.openxmlformats.org/officeDocument/2006/relationships/notesSlide"/><Relationship Id="rId25" Target="notesSlides/notesSlide4.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Asslamualikum, </a:t>
            </a:r>
          </a:p>
          <a:p>
            <a:r>
              <a:rPr lang="en-US"/>
              <a:t>I am Muaaz Bin Mukhtar. With me is Mohammad Ammar Ali and Muhammad Moiz. We have proposed a system "AgroTech" for our final year project under the supervision of Mam Saira Beg.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AgroTech is a web-based platform designed to revolutionize the agricultural industry as it is the backbone of our economy. AgroTech will be equipped with the latest technologies such as ML, AI, Image generation. AgroTech aims to provide assistance to users throughout the lifecycle of a crop. That is from recommending a crop to monitoring it. Then from harvesting it to selling it. It also provides data driven insights to users to help make informed decisions ultimately improving crop quality and quantity. The purpose of this system is to address the inefficiencies that exist in traditional farming practices and empower users with the technology needed to thrive nowadays.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9411889" y="368204"/>
            <a:ext cx="8522962" cy="9550592"/>
            <a:chOff x="0" y="0"/>
            <a:chExt cx="758598" cy="850064"/>
          </a:xfrm>
        </p:grpSpPr>
        <p:sp>
          <p:nvSpPr>
            <p:cNvPr name="Freeform 3" id="3"/>
            <p:cNvSpPr/>
            <p:nvPr/>
          </p:nvSpPr>
          <p:spPr>
            <a:xfrm flipH="false" flipV="false" rot="0">
              <a:off x="0" y="0"/>
              <a:ext cx="758598" cy="850064"/>
            </a:xfrm>
            <a:custGeom>
              <a:avLst/>
              <a:gdLst/>
              <a:ahLst/>
              <a:cxnLst/>
              <a:rect r="r" b="b" t="t" l="l"/>
              <a:pathLst>
                <a:path h="850064" w="758598">
                  <a:moveTo>
                    <a:pt x="0" y="0"/>
                  </a:moveTo>
                  <a:lnTo>
                    <a:pt x="758598" y="0"/>
                  </a:lnTo>
                  <a:lnTo>
                    <a:pt x="758598" y="850064"/>
                  </a:lnTo>
                  <a:lnTo>
                    <a:pt x="0" y="850064"/>
                  </a:lnTo>
                  <a:close/>
                </a:path>
              </a:pathLst>
            </a:custGeom>
            <a:solidFill>
              <a:srgbClr val="FBF6F1"/>
            </a:solidFill>
          </p:spPr>
        </p:sp>
        <p:sp>
          <p:nvSpPr>
            <p:cNvPr name="TextBox 4" id="4"/>
            <p:cNvSpPr txBox="true"/>
            <p:nvPr/>
          </p:nvSpPr>
          <p:spPr>
            <a:xfrm>
              <a:off x="0" y="-38100"/>
              <a:ext cx="758598" cy="88816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628109" y="2528463"/>
            <a:ext cx="6090522" cy="5230074"/>
          </a:xfrm>
          <a:custGeom>
            <a:avLst/>
            <a:gdLst/>
            <a:ahLst/>
            <a:cxnLst/>
            <a:rect r="r" b="b" t="t" l="l"/>
            <a:pathLst>
              <a:path h="5230074" w="6090522">
                <a:moveTo>
                  <a:pt x="0" y="0"/>
                </a:moveTo>
                <a:lnTo>
                  <a:pt x="6090523" y="0"/>
                </a:lnTo>
                <a:lnTo>
                  <a:pt x="6090523" y="5230074"/>
                </a:lnTo>
                <a:lnTo>
                  <a:pt x="0" y="52300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805068" y="1085181"/>
            <a:ext cx="7240967" cy="1170567"/>
          </a:xfrm>
          <a:prstGeom prst="rect">
            <a:avLst/>
          </a:prstGeom>
        </p:spPr>
        <p:txBody>
          <a:bodyPr anchor="t" rtlCol="false" tIns="0" lIns="0" bIns="0" rIns="0">
            <a:spAutoFit/>
          </a:bodyPr>
          <a:lstStyle/>
          <a:p>
            <a:pPr algn="l">
              <a:lnSpc>
                <a:spcPts val="8745"/>
              </a:lnSpc>
            </a:pPr>
            <a:r>
              <a:rPr lang="en-US" sz="9109" b="true">
                <a:solidFill>
                  <a:srgbClr val="FBF6F1"/>
                </a:solidFill>
                <a:latin typeface="Martel Heavy"/>
                <a:ea typeface="Martel Heavy"/>
                <a:cs typeface="Martel Heavy"/>
                <a:sym typeface="Martel Heavy"/>
              </a:rPr>
              <a:t>AgroTech</a:t>
            </a:r>
          </a:p>
        </p:txBody>
      </p:sp>
      <p:sp>
        <p:nvSpPr>
          <p:cNvPr name="TextBox 7" id="7"/>
          <p:cNvSpPr txBox="true"/>
          <p:nvPr/>
        </p:nvSpPr>
        <p:spPr>
          <a:xfrm rot="0">
            <a:off x="805068" y="2633416"/>
            <a:ext cx="7240967" cy="1377616"/>
          </a:xfrm>
          <a:prstGeom prst="rect">
            <a:avLst/>
          </a:prstGeom>
        </p:spPr>
        <p:txBody>
          <a:bodyPr anchor="t" rtlCol="false" tIns="0" lIns="0" bIns="0" rIns="0">
            <a:spAutoFit/>
          </a:bodyPr>
          <a:lstStyle/>
          <a:p>
            <a:pPr algn="l">
              <a:lnSpc>
                <a:spcPts val="5289"/>
              </a:lnSpc>
            </a:pPr>
            <a:r>
              <a:rPr lang="en-US" sz="5509">
                <a:solidFill>
                  <a:srgbClr val="BFDB93"/>
                </a:solidFill>
                <a:latin typeface="Martel"/>
                <a:ea typeface="Martel"/>
                <a:cs typeface="Martel"/>
                <a:sym typeface="Martel"/>
              </a:rPr>
              <a:t>Smart Farming,</a:t>
            </a:r>
          </a:p>
          <a:p>
            <a:pPr algn="l">
              <a:lnSpc>
                <a:spcPts val="5289"/>
              </a:lnSpc>
            </a:pPr>
            <a:r>
              <a:rPr lang="en-US" sz="5509">
                <a:solidFill>
                  <a:srgbClr val="BFDB93"/>
                </a:solidFill>
                <a:latin typeface="Martel"/>
                <a:ea typeface="Martel"/>
                <a:cs typeface="Martel"/>
                <a:sym typeface="Martel"/>
              </a:rPr>
              <a:t>Better Future</a:t>
            </a:r>
          </a:p>
        </p:txBody>
      </p:sp>
      <p:sp>
        <p:nvSpPr>
          <p:cNvPr name="TextBox 8" id="8"/>
          <p:cNvSpPr txBox="true"/>
          <p:nvPr/>
        </p:nvSpPr>
        <p:spPr>
          <a:xfrm rot="0">
            <a:off x="805068" y="5689250"/>
            <a:ext cx="6903494" cy="2050415"/>
          </a:xfrm>
          <a:prstGeom prst="rect">
            <a:avLst/>
          </a:prstGeom>
        </p:spPr>
        <p:txBody>
          <a:bodyPr anchor="t" rtlCol="false" tIns="0" lIns="0" bIns="0" rIns="0">
            <a:spAutoFit/>
          </a:bodyPr>
          <a:lstStyle/>
          <a:p>
            <a:pPr algn="l">
              <a:lnSpc>
                <a:spcPts val="4060"/>
              </a:lnSpc>
            </a:pPr>
            <a:r>
              <a:rPr lang="en-US" sz="2900" spc="-237" b="true">
                <a:solidFill>
                  <a:srgbClr val="E6EFD7"/>
                </a:solidFill>
                <a:latin typeface="Public Sans Bold"/>
                <a:ea typeface="Public Sans Bold"/>
                <a:cs typeface="Public Sans Bold"/>
                <a:sym typeface="Public Sans Bold"/>
              </a:rPr>
              <a:t>Presented By</a:t>
            </a:r>
          </a:p>
          <a:p>
            <a:pPr algn="l">
              <a:lnSpc>
                <a:spcPts val="4060"/>
              </a:lnSpc>
            </a:pPr>
            <a:r>
              <a:rPr lang="en-US" sz="2900" spc="-237">
                <a:solidFill>
                  <a:srgbClr val="E6EFD7"/>
                </a:solidFill>
                <a:latin typeface="Public Sans"/>
                <a:ea typeface="Public Sans"/>
                <a:cs typeface="Public Sans"/>
                <a:sym typeface="Public Sans"/>
              </a:rPr>
              <a:t>Muaaz Bin Mukhtar               FA21-BSE-045</a:t>
            </a:r>
          </a:p>
          <a:p>
            <a:pPr algn="l">
              <a:lnSpc>
                <a:spcPts val="4060"/>
              </a:lnSpc>
            </a:pPr>
            <a:r>
              <a:rPr lang="en-US" sz="2900" spc="-237">
                <a:solidFill>
                  <a:srgbClr val="E6EFD7"/>
                </a:solidFill>
                <a:latin typeface="Public Sans"/>
                <a:ea typeface="Public Sans"/>
                <a:cs typeface="Public Sans"/>
                <a:sym typeface="Public Sans"/>
              </a:rPr>
              <a:t>Muhammad Moiz                    FA21-BSE-044</a:t>
            </a:r>
          </a:p>
          <a:p>
            <a:pPr algn="l">
              <a:lnSpc>
                <a:spcPts val="4060"/>
              </a:lnSpc>
              <a:spcBef>
                <a:spcPct val="0"/>
              </a:spcBef>
            </a:pPr>
            <a:r>
              <a:rPr lang="en-US" sz="2900" spc="-237">
                <a:solidFill>
                  <a:srgbClr val="E6EFD7"/>
                </a:solidFill>
                <a:latin typeface="Public Sans"/>
                <a:ea typeface="Public Sans"/>
                <a:cs typeface="Public Sans"/>
                <a:sym typeface="Public Sans"/>
              </a:rPr>
              <a:t>Ammar Ali                                      FA21-BSE-042</a:t>
            </a:r>
          </a:p>
        </p:txBody>
      </p:sp>
      <p:sp>
        <p:nvSpPr>
          <p:cNvPr name="TextBox 9" id="9"/>
          <p:cNvSpPr txBox="true"/>
          <p:nvPr/>
        </p:nvSpPr>
        <p:spPr>
          <a:xfrm rot="0">
            <a:off x="805068" y="8177115"/>
            <a:ext cx="5757382" cy="1021715"/>
          </a:xfrm>
          <a:prstGeom prst="rect">
            <a:avLst/>
          </a:prstGeom>
        </p:spPr>
        <p:txBody>
          <a:bodyPr anchor="t" rtlCol="false" tIns="0" lIns="0" bIns="0" rIns="0">
            <a:spAutoFit/>
          </a:bodyPr>
          <a:lstStyle/>
          <a:p>
            <a:pPr algn="l" marL="0" indent="0" lvl="0">
              <a:lnSpc>
                <a:spcPts val="4060"/>
              </a:lnSpc>
              <a:spcBef>
                <a:spcPct val="0"/>
              </a:spcBef>
            </a:pPr>
            <a:r>
              <a:rPr lang="en-US" b="true" sz="2900" spc="-237" strike="noStrike" u="none">
                <a:solidFill>
                  <a:srgbClr val="E6EFD7"/>
                </a:solidFill>
                <a:latin typeface="Public Sans Bold"/>
                <a:ea typeface="Public Sans Bold"/>
                <a:cs typeface="Public Sans Bold"/>
                <a:sym typeface="Public Sans Bold"/>
              </a:rPr>
              <a:t>Supervised By</a:t>
            </a:r>
          </a:p>
          <a:p>
            <a:pPr algn="l" marL="0" indent="0" lvl="0">
              <a:lnSpc>
                <a:spcPts val="4060"/>
              </a:lnSpc>
              <a:spcBef>
                <a:spcPct val="0"/>
              </a:spcBef>
            </a:pPr>
            <a:r>
              <a:rPr lang="en-US" sz="2900" spc="-237" strike="noStrike" u="none">
                <a:solidFill>
                  <a:srgbClr val="E6EFD7"/>
                </a:solidFill>
                <a:latin typeface="Public Sans"/>
                <a:ea typeface="Public Sans"/>
                <a:cs typeface="Public Sans"/>
                <a:sym typeface="Public Sans"/>
              </a:rPr>
              <a:t>Ms. Saira Beg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3308763" y="2968363"/>
            <a:ext cx="11670474" cy="4912699"/>
          </a:xfrm>
          <a:prstGeom prst="rect">
            <a:avLst/>
          </a:prstGeom>
        </p:spPr>
        <p:txBody>
          <a:bodyPr anchor="t" rtlCol="false" tIns="0" lIns="0" bIns="0" rIns="0">
            <a:spAutoFit/>
          </a:bodyPr>
          <a:lstStyle/>
          <a:p>
            <a:pPr algn="ctr" marL="0" indent="0" lvl="0">
              <a:lnSpc>
                <a:spcPts val="3530"/>
              </a:lnSpc>
              <a:spcBef>
                <a:spcPct val="0"/>
              </a:spcBef>
            </a:pPr>
            <a:r>
              <a:rPr lang="en-US" b="true" sz="2615" spc="156">
                <a:solidFill>
                  <a:srgbClr val="94AB6F"/>
                </a:solidFill>
                <a:latin typeface="Montserrat Bold"/>
                <a:ea typeface="Montserrat Bold"/>
                <a:cs typeface="Montserrat Bold"/>
                <a:sym typeface="Montserrat Bold"/>
              </a:rPr>
              <a:t>AgroTech is a web-based platform that modernizes agriculture using AI, ML, and image processing. It offers farmers, sellers, and customers tools like crop recommendations and monitoring, soil and climate analysis, and an AI-powered chatbot for support. The platform also features a marketplace to connect farmers with buyers, enhancing market access and profitability. By streamlining the agricultural process—from planting to harvesting to marketing—AgroTech enables data-driven decisions, boosting crop yield and sustainability, while addressing inefficiencies in traditional farming practices.</a:t>
            </a:r>
          </a:p>
        </p:txBody>
      </p:sp>
      <p:sp>
        <p:nvSpPr>
          <p:cNvPr name="Freeform 7" id="7"/>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4114877" y="1348725"/>
            <a:ext cx="10058246" cy="1095375"/>
          </a:xfrm>
          <a:prstGeom prst="rect">
            <a:avLst/>
          </a:prstGeom>
        </p:spPr>
        <p:txBody>
          <a:bodyPr anchor="t" rtlCol="false" tIns="0" lIns="0" bIns="0" rIns="0">
            <a:spAutoFit/>
          </a:bodyPr>
          <a:lstStyle/>
          <a:p>
            <a:pPr algn="ctr">
              <a:lnSpc>
                <a:spcPts val="8699"/>
              </a:lnSpc>
            </a:pPr>
            <a:r>
              <a:rPr lang="en-US" b="true" sz="7499">
                <a:solidFill>
                  <a:srgbClr val="94AB6F"/>
                </a:solidFill>
                <a:latin typeface="Martel Bold"/>
                <a:ea typeface="Martel Bold"/>
                <a:cs typeface="Martel Bold"/>
                <a:sym typeface="Martel Bold"/>
              </a:rPr>
              <a:t>Introduction </a:t>
            </a:r>
          </a:p>
        </p:txBody>
      </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2611856" y="2548724"/>
            <a:ext cx="6470902" cy="3406993"/>
            <a:chOff x="0" y="0"/>
            <a:chExt cx="2362192" cy="1243717"/>
          </a:xfrm>
        </p:grpSpPr>
        <p:sp>
          <p:nvSpPr>
            <p:cNvPr name="Freeform 8" id="8"/>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9" id="9"/>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0" id="10"/>
          <p:cNvGrpSpPr/>
          <p:nvPr/>
        </p:nvGrpSpPr>
        <p:grpSpPr>
          <a:xfrm rot="0">
            <a:off x="2611856" y="6098592"/>
            <a:ext cx="6470902" cy="3406993"/>
            <a:chOff x="0" y="0"/>
            <a:chExt cx="2362192" cy="1243717"/>
          </a:xfrm>
        </p:grpSpPr>
        <p:sp>
          <p:nvSpPr>
            <p:cNvPr name="Freeform 11" id="11"/>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2" id="12"/>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3" id="13"/>
          <p:cNvGrpSpPr/>
          <p:nvPr/>
        </p:nvGrpSpPr>
        <p:grpSpPr>
          <a:xfrm rot="0">
            <a:off x="9226191" y="2548724"/>
            <a:ext cx="6470902" cy="3406993"/>
            <a:chOff x="0" y="0"/>
            <a:chExt cx="2362192" cy="1243717"/>
          </a:xfrm>
        </p:grpSpPr>
        <p:sp>
          <p:nvSpPr>
            <p:cNvPr name="Freeform 14" id="14"/>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5" id="15"/>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6" id="16"/>
          <p:cNvGrpSpPr/>
          <p:nvPr/>
        </p:nvGrpSpPr>
        <p:grpSpPr>
          <a:xfrm rot="0">
            <a:off x="9226191" y="6109541"/>
            <a:ext cx="6470902" cy="3406993"/>
            <a:chOff x="0" y="0"/>
            <a:chExt cx="2362192" cy="1243717"/>
          </a:xfrm>
        </p:grpSpPr>
        <p:sp>
          <p:nvSpPr>
            <p:cNvPr name="Freeform 17" id="17"/>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8" id="18"/>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4567366" y="3789938"/>
            <a:ext cx="2559882"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Soil Analysis</a:t>
            </a:r>
          </a:p>
        </p:txBody>
      </p:sp>
      <p:sp>
        <p:nvSpPr>
          <p:cNvPr name="TextBox 20" id="20"/>
          <p:cNvSpPr txBox="true"/>
          <p:nvPr/>
        </p:nvSpPr>
        <p:spPr>
          <a:xfrm rot="0">
            <a:off x="3352892" y="1066800"/>
            <a:ext cx="11582215" cy="1095375"/>
          </a:xfrm>
          <a:prstGeom prst="rect">
            <a:avLst/>
          </a:prstGeom>
        </p:spPr>
        <p:txBody>
          <a:bodyPr anchor="t" rtlCol="false" tIns="0" lIns="0" bIns="0" rIns="0">
            <a:spAutoFit/>
          </a:bodyPr>
          <a:lstStyle/>
          <a:p>
            <a:pPr algn="ctr">
              <a:lnSpc>
                <a:spcPts val="8699"/>
              </a:lnSpc>
            </a:pPr>
            <a:r>
              <a:rPr lang="en-US" b="true" sz="7499">
                <a:solidFill>
                  <a:srgbClr val="94AB6F"/>
                </a:solidFill>
                <a:latin typeface="Martel Bold"/>
                <a:ea typeface="Martel Bold"/>
                <a:cs typeface="Martel Bold"/>
                <a:sym typeface="Martel Bold"/>
              </a:rPr>
              <a:t>Implemented Modules</a:t>
            </a:r>
          </a:p>
        </p:txBody>
      </p:sp>
      <p:sp>
        <p:nvSpPr>
          <p:cNvPr name="TextBox 21" id="21"/>
          <p:cNvSpPr txBox="true"/>
          <p:nvPr/>
        </p:nvSpPr>
        <p:spPr>
          <a:xfrm rot="0">
            <a:off x="10611813" y="3789938"/>
            <a:ext cx="3699657"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Weather Analysis</a:t>
            </a:r>
          </a:p>
        </p:txBody>
      </p:sp>
      <p:sp>
        <p:nvSpPr>
          <p:cNvPr name="TextBox 22" id="22"/>
          <p:cNvSpPr txBox="true"/>
          <p:nvPr/>
        </p:nvSpPr>
        <p:spPr>
          <a:xfrm rot="0">
            <a:off x="3909803" y="7339806"/>
            <a:ext cx="3875007"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Crop Recommendation</a:t>
            </a:r>
          </a:p>
        </p:txBody>
      </p:sp>
      <p:sp>
        <p:nvSpPr>
          <p:cNvPr name="TextBox 23" id="23"/>
          <p:cNvSpPr txBox="true"/>
          <p:nvPr/>
        </p:nvSpPr>
        <p:spPr>
          <a:xfrm rot="0">
            <a:off x="11108638" y="7339806"/>
            <a:ext cx="2706007" cy="934090"/>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User Profiling</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681399" y="698452"/>
            <a:ext cx="16925201" cy="8890096"/>
            <a:chOff x="0" y="0"/>
            <a:chExt cx="1506451" cy="791275"/>
          </a:xfrm>
        </p:grpSpPr>
        <p:sp>
          <p:nvSpPr>
            <p:cNvPr name="Freeform 3" id="3"/>
            <p:cNvSpPr/>
            <p:nvPr/>
          </p:nvSpPr>
          <p:spPr>
            <a:xfrm flipH="false" flipV="false" rot="0">
              <a:off x="0" y="0"/>
              <a:ext cx="1506451" cy="791275"/>
            </a:xfrm>
            <a:custGeom>
              <a:avLst/>
              <a:gdLst/>
              <a:ahLst/>
              <a:cxnLst/>
              <a:rect r="r" b="b" t="t" l="l"/>
              <a:pathLst>
                <a:path h="791275" w="1506451">
                  <a:moveTo>
                    <a:pt x="0" y="0"/>
                  </a:moveTo>
                  <a:lnTo>
                    <a:pt x="1506451" y="0"/>
                  </a:lnTo>
                  <a:lnTo>
                    <a:pt x="1506451" y="791275"/>
                  </a:lnTo>
                  <a:lnTo>
                    <a:pt x="0" y="791275"/>
                  </a:lnTo>
                  <a:close/>
                </a:path>
              </a:pathLst>
            </a:custGeom>
            <a:solidFill>
              <a:srgbClr val="FBF6F1"/>
            </a:solidFill>
          </p:spPr>
        </p:sp>
        <p:sp>
          <p:nvSpPr>
            <p:cNvPr name="TextBox 4" id="4"/>
            <p:cNvSpPr txBox="true"/>
            <p:nvPr/>
          </p:nvSpPr>
          <p:spPr>
            <a:xfrm>
              <a:off x="0" y="-38100"/>
              <a:ext cx="1506451" cy="829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2611856" y="2548724"/>
            <a:ext cx="6470902" cy="3406993"/>
            <a:chOff x="0" y="0"/>
            <a:chExt cx="2362192" cy="1243717"/>
          </a:xfrm>
        </p:grpSpPr>
        <p:sp>
          <p:nvSpPr>
            <p:cNvPr name="Freeform 8" id="8"/>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9" id="9"/>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0" id="10"/>
          <p:cNvGrpSpPr/>
          <p:nvPr/>
        </p:nvGrpSpPr>
        <p:grpSpPr>
          <a:xfrm rot="0">
            <a:off x="2611856" y="6098592"/>
            <a:ext cx="6470902" cy="3406993"/>
            <a:chOff x="0" y="0"/>
            <a:chExt cx="2362192" cy="1243717"/>
          </a:xfrm>
        </p:grpSpPr>
        <p:sp>
          <p:nvSpPr>
            <p:cNvPr name="Freeform 11" id="11"/>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2" id="12"/>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3" id="13"/>
          <p:cNvGrpSpPr/>
          <p:nvPr/>
        </p:nvGrpSpPr>
        <p:grpSpPr>
          <a:xfrm rot="0">
            <a:off x="9226191" y="2548724"/>
            <a:ext cx="6470902" cy="3406993"/>
            <a:chOff x="0" y="0"/>
            <a:chExt cx="2362192" cy="1243717"/>
          </a:xfrm>
        </p:grpSpPr>
        <p:sp>
          <p:nvSpPr>
            <p:cNvPr name="Freeform 14" id="14"/>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5" id="15"/>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grpSp>
        <p:nvGrpSpPr>
          <p:cNvPr name="Group 16" id="16"/>
          <p:cNvGrpSpPr/>
          <p:nvPr/>
        </p:nvGrpSpPr>
        <p:grpSpPr>
          <a:xfrm rot="0">
            <a:off x="9226191" y="6109541"/>
            <a:ext cx="6470902" cy="3406993"/>
            <a:chOff x="0" y="0"/>
            <a:chExt cx="2362192" cy="1243717"/>
          </a:xfrm>
        </p:grpSpPr>
        <p:sp>
          <p:nvSpPr>
            <p:cNvPr name="Freeform 17" id="17"/>
            <p:cNvSpPr/>
            <p:nvPr/>
          </p:nvSpPr>
          <p:spPr>
            <a:xfrm flipH="false" flipV="false" rot="0">
              <a:off x="0" y="0"/>
              <a:ext cx="2362192" cy="1243717"/>
            </a:xfrm>
            <a:custGeom>
              <a:avLst/>
              <a:gdLst/>
              <a:ahLst/>
              <a:cxnLst/>
              <a:rect r="r" b="b" t="t" l="l"/>
              <a:pathLst>
                <a:path h="1243717" w="2362192">
                  <a:moveTo>
                    <a:pt x="17946" y="0"/>
                  </a:moveTo>
                  <a:lnTo>
                    <a:pt x="2344246" y="0"/>
                  </a:lnTo>
                  <a:cubicBezTo>
                    <a:pt x="2354158" y="0"/>
                    <a:pt x="2362192" y="8035"/>
                    <a:pt x="2362192" y="17946"/>
                  </a:cubicBezTo>
                  <a:lnTo>
                    <a:pt x="2362192" y="1225771"/>
                  </a:lnTo>
                  <a:cubicBezTo>
                    <a:pt x="2362192" y="1235683"/>
                    <a:pt x="2354158" y="1243717"/>
                    <a:pt x="2344246" y="1243717"/>
                  </a:cubicBezTo>
                  <a:lnTo>
                    <a:pt x="17946" y="1243717"/>
                  </a:lnTo>
                  <a:cubicBezTo>
                    <a:pt x="8035" y="1243717"/>
                    <a:pt x="0" y="1235683"/>
                    <a:pt x="0" y="1225771"/>
                  </a:cubicBezTo>
                  <a:lnTo>
                    <a:pt x="0" y="17946"/>
                  </a:lnTo>
                  <a:cubicBezTo>
                    <a:pt x="0" y="8035"/>
                    <a:pt x="8035" y="0"/>
                    <a:pt x="17946" y="0"/>
                  </a:cubicBezTo>
                  <a:close/>
                </a:path>
              </a:pathLst>
            </a:custGeom>
            <a:solidFill>
              <a:srgbClr val="94AB6F"/>
            </a:solidFill>
          </p:spPr>
        </p:sp>
        <p:sp>
          <p:nvSpPr>
            <p:cNvPr name="TextBox 18" id="18"/>
            <p:cNvSpPr txBox="true"/>
            <p:nvPr/>
          </p:nvSpPr>
          <p:spPr>
            <a:xfrm>
              <a:off x="0" y="85725"/>
              <a:ext cx="2362192" cy="1157992"/>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4333566" y="2754802"/>
            <a:ext cx="3027482" cy="470348"/>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Architectural</a:t>
            </a:r>
          </a:p>
        </p:txBody>
      </p:sp>
      <p:sp>
        <p:nvSpPr>
          <p:cNvPr name="TextBox 20" id="20"/>
          <p:cNvSpPr txBox="true"/>
          <p:nvPr/>
        </p:nvSpPr>
        <p:spPr>
          <a:xfrm rot="0">
            <a:off x="3352892" y="1066800"/>
            <a:ext cx="11582215" cy="1095375"/>
          </a:xfrm>
          <a:prstGeom prst="rect">
            <a:avLst/>
          </a:prstGeom>
        </p:spPr>
        <p:txBody>
          <a:bodyPr anchor="t" rtlCol="false" tIns="0" lIns="0" bIns="0" rIns="0">
            <a:spAutoFit/>
          </a:bodyPr>
          <a:lstStyle/>
          <a:p>
            <a:pPr algn="ctr">
              <a:lnSpc>
                <a:spcPts val="8699"/>
              </a:lnSpc>
            </a:pPr>
            <a:r>
              <a:rPr lang="en-US" b="true" sz="7499">
                <a:solidFill>
                  <a:srgbClr val="94AB6F"/>
                </a:solidFill>
                <a:latin typeface="Martel Bold"/>
                <a:ea typeface="Martel Bold"/>
                <a:cs typeface="Martel Bold"/>
                <a:sym typeface="Martel Bold"/>
              </a:rPr>
              <a:t>Diagrams Created</a:t>
            </a:r>
          </a:p>
        </p:txBody>
      </p:sp>
      <p:sp>
        <p:nvSpPr>
          <p:cNvPr name="TextBox 21" id="21"/>
          <p:cNvSpPr txBox="true"/>
          <p:nvPr/>
        </p:nvSpPr>
        <p:spPr>
          <a:xfrm rot="0">
            <a:off x="10640388" y="2754802"/>
            <a:ext cx="3699657" cy="470348"/>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Activity</a:t>
            </a:r>
          </a:p>
        </p:txBody>
      </p:sp>
      <p:sp>
        <p:nvSpPr>
          <p:cNvPr name="TextBox 22" id="22"/>
          <p:cNvSpPr txBox="true"/>
          <p:nvPr/>
        </p:nvSpPr>
        <p:spPr>
          <a:xfrm rot="0">
            <a:off x="3909803" y="6375205"/>
            <a:ext cx="3875007" cy="470348"/>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DFD</a:t>
            </a:r>
          </a:p>
        </p:txBody>
      </p:sp>
      <p:sp>
        <p:nvSpPr>
          <p:cNvPr name="TextBox 23" id="23"/>
          <p:cNvSpPr txBox="true"/>
          <p:nvPr/>
        </p:nvSpPr>
        <p:spPr>
          <a:xfrm rot="0">
            <a:off x="11108638" y="6375205"/>
            <a:ext cx="2706007" cy="470348"/>
          </a:xfrm>
          <a:prstGeom prst="rect">
            <a:avLst/>
          </a:prstGeom>
        </p:spPr>
        <p:txBody>
          <a:bodyPr anchor="t" rtlCol="false" tIns="0" lIns="0" bIns="0" rIns="0">
            <a:spAutoFit/>
          </a:bodyPr>
          <a:lstStyle/>
          <a:p>
            <a:pPr algn="ctr">
              <a:lnSpc>
                <a:spcPts val="3683"/>
              </a:lnSpc>
            </a:pPr>
            <a:r>
              <a:rPr lang="en-US" b="true" sz="3175">
                <a:solidFill>
                  <a:srgbClr val="FBF6F1"/>
                </a:solidFill>
                <a:latin typeface="Martel Heavy"/>
                <a:ea typeface="Martel Heavy"/>
                <a:cs typeface="Martel Heavy"/>
                <a:sym typeface="Martel Heavy"/>
              </a:rPr>
              <a:t>State Flow</a:t>
            </a:r>
          </a:p>
        </p:txBody>
      </p:sp>
      <p:sp>
        <p:nvSpPr>
          <p:cNvPr name="TextBox 24" id="24"/>
          <p:cNvSpPr txBox="true"/>
          <p:nvPr/>
        </p:nvSpPr>
        <p:spPr>
          <a:xfrm rot="0">
            <a:off x="2611856" y="3301350"/>
            <a:ext cx="2600920" cy="1039132"/>
          </a:xfrm>
          <a:prstGeom prst="rect">
            <a:avLst/>
          </a:prstGeom>
        </p:spPr>
        <p:txBody>
          <a:bodyPr anchor="t" rtlCol="false" tIns="0" lIns="0" bIns="0" rIns="0">
            <a:spAutoFit/>
          </a:bodyPr>
          <a:lstStyle/>
          <a:p>
            <a:pPr algn="ctr" marL="639991" indent="-319995" lvl="1">
              <a:lnSpc>
                <a:spcPts val="4150"/>
              </a:lnSpc>
              <a:buFont typeface="Arial"/>
              <a:buChar char="•"/>
            </a:pPr>
            <a:r>
              <a:rPr lang="en-US" sz="2964" spc="-243">
                <a:solidFill>
                  <a:srgbClr val="E6EFD7"/>
                </a:solidFill>
                <a:latin typeface="Public Sans"/>
                <a:ea typeface="Public Sans"/>
                <a:cs typeface="Public Sans"/>
                <a:sym typeface="Public Sans"/>
              </a:rPr>
              <a:t>Box and Line</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Architectural</a:t>
            </a:r>
          </a:p>
        </p:txBody>
      </p:sp>
      <p:sp>
        <p:nvSpPr>
          <p:cNvPr name="TextBox 25" id="25"/>
          <p:cNvSpPr txBox="true"/>
          <p:nvPr/>
        </p:nvSpPr>
        <p:spPr>
          <a:xfrm rot="0">
            <a:off x="2611856" y="6921752"/>
            <a:ext cx="2401761" cy="1563007"/>
          </a:xfrm>
          <a:prstGeom prst="rect">
            <a:avLst/>
          </a:prstGeom>
        </p:spPr>
        <p:txBody>
          <a:bodyPr anchor="t" rtlCol="false" tIns="0" lIns="0" bIns="0" rIns="0">
            <a:spAutoFit/>
          </a:bodyPr>
          <a:lstStyle/>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Level 0</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Level 1</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Level 2</a:t>
            </a:r>
          </a:p>
        </p:txBody>
      </p:sp>
      <p:sp>
        <p:nvSpPr>
          <p:cNvPr name="TextBox 26" id="26"/>
          <p:cNvSpPr txBox="true"/>
          <p:nvPr/>
        </p:nvSpPr>
        <p:spPr>
          <a:xfrm rot="0">
            <a:off x="9226191" y="3206100"/>
            <a:ext cx="5271939" cy="2610757"/>
          </a:xfrm>
          <a:prstGeom prst="rect">
            <a:avLst/>
          </a:prstGeom>
        </p:spPr>
        <p:txBody>
          <a:bodyPr anchor="t" rtlCol="false" tIns="0" lIns="0" bIns="0" rIns="0">
            <a:spAutoFit/>
          </a:bodyPr>
          <a:lstStyle/>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FRs and Use Cases like:</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Sign up, Sign in, Manage Profile</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Soil &amp; Climate Analysis</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Recommendations</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Reporting and Analytics etc.</a:t>
            </a:r>
          </a:p>
        </p:txBody>
      </p:sp>
      <p:sp>
        <p:nvSpPr>
          <p:cNvPr name="TextBox 27" id="27"/>
          <p:cNvSpPr txBox="true"/>
          <p:nvPr/>
        </p:nvSpPr>
        <p:spPr>
          <a:xfrm rot="0">
            <a:off x="9226191" y="6826502"/>
            <a:ext cx="5271939" cy="2610757"/>
          </a:xfrm>
          <a:prstGeom prst="rect">
            <a:avLst/>
          </a:prstGeom>
        </p:spPr>
        <p:txBody>
          <a:bodyPr anchor="t" rtlCol="false" tIns="0" lIns="0" bIns="0" rIns="0">
            <a:spAutoFit/>
          </a:bodyPr>
          <a:lstStyle/>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Features and interactionss like:</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Sign up, Sign in, Manage Profile</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Maturity and Heath</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Analysis and prediction</a:t>
            </a:r>
          </a:p>
          <a:p>
            <a:pPr algn="l" marL="639991" indent="-319995" lvl="1">
              <a:lnSpc>
                <a:spcPts val="4150"/>
              </a:lnSpc>
              <a:buFont typeface="Arial"/>
              <a:buChar char="•"/>
            </a:pPr>
            <a:r>
              <a:rPr lang="en-US" sz="2964" spc="-243">
                <a:solidFill>
                  <a:srgbClr val="E6EFD7"/>
                </a:solidFill>
                <a:latin typeface="Public Sans"/>
                <a:ea typeface="Public Sans"/>
                <a:cs typeface="Public Sans"/>
                <a:sym typeface="Public Sans"/>
              </a:rPr>
              <a:t>Reporting and analytics</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grpSp>
        <p:nvGrpSpPr>
          <p:cNvPr name="Group 2" id="2"/>
          <p:cNvGrpSpPr/>
          <p:nvPr/>
        </p:nvGrpSpPr>
        <p:grpSpPr>
          <a:xfrm rot="0">
            <a:off x="9430939" y="2809502"/>
            <a:ext cx="8522962" cy="7109294"/>
            <a:chOff x="0" y="0"/>
            <a:chExt cx="758598" cy="632773"/>
          </a:xfrm>
        </p:grpSpPr>
        <p:sp>
          <p:nvSpPr>
            <p:cNvPr name="Freeform 3" id="3"/>
            <p:cNvSpPr/>
            <p:nvPr/>
          </p:nvSpPr>
          <p:spPr>
            <a:xfrm flipH="false" flipV="false" rot="0">
              <a:off x="0" y="0"/>
              <a:ext cx="758598" cy="632773"/>
            </a:xfrm>
            <a:custGeom>
              <a:avLst/>
              <a:gdLst/>
              <a:ahLst/>
              <a:cxnLst/>
              <a:rect r="r" b="b" t="t" l="l"/>
              <a:pathLst>
                <a:path h="632773" w="758598">
                  <a:moveTo>
                    <a:pt x="0" y="0"/>
                  </a:moveTo>
                  <a:lnTo>
                    <a:pt x="758598" y="0"/>
                  </a:lnTo>
                  <a:lnTo>
                    <a:pt x="758598" y="632773"/>
                  </a:lnTo>
                  <a:lnTo>
                    <a:pt x="0" y="632773"/>
                  </a:lnTo>
                  <a:close/>
                </a:path>
              </a:pathLst>
            </a:custGeom>
            <a:solidFill>
              <a:srgbClr val="BFD1A2"/>
            </a:solidFill>
          </p:spPr>
        </p:sp>
        <p:sp>
          <p:nvSpPr>
            <p:cNvPr name="TextBox 4" id="4"/>
            <p:cNvSpPr txBox="true"/>
            <p:nvPr/>
          </p:nvSpPr>
          <p:spPr>
            <a:xfrm>
              <a:off x="0" y="-38100"/>
              <a:ext cx="758598" cy="67087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539775" y="910892"/>
            <a:ext cx="13208450" cy="818515"/>
          </a:xfrm>
          <a:prstGeom prst="rect">
            <a:avLst/>
          </a:prstGeom>
        </p:spPr>
        <p:txBody>
          <a:bodyPr anchor="t" rtlCol="false" tIns="0" lIns="0" bIns="0" rIns="0">
            <a:spAutoFit/>
          </a:bodyPr>
          <a:lstStyle/>
          <a:p>
            <a:pPr algn="ctr">
              <a:lnSpc>
                <a:spcPts val="6380"/>
              </a:lnSpc>
            </a:pPr>
            <a:r>
              <a:rPr lang="en-US" b="true" sz="5500">
                <a:solidFill>
                  <a:srgbClr val="FBF6F1"/>
                </a:solidFill>
                <a:latin typeface="Martel Bold"/>
                <a:ea typeface="Martel Bold"/>
                <a:cs typeface="Martel Bold"/>
                <a:sym typeface="Martel Bold"/>
              </a:rPr>
              <a:t>Design Methodology &amp; Process Model</a:t>
            </a:r>
          </a:p>
        </p:txBody>
      </p:sp>
      <p:sp>
        <p:nvSpPr>
          <p:cNvPr name="TextBox 6" id="6"/>
          <p:cNvSpPr txBox="true"/>
          <p:nvPr/>
        </p:nvSpPr>
        <p:spPr>
          <a:xfrm rot="0">
            <a:off x="9867323" y="3206294"/>
            <a:ext cx="7650195" cy="822869"/>
          </a:xfrm>
          <a:prstGeom prst="rect">
            <a:avLst/>
          </a:prstGeom>
        </p:spPr>
        <p:txBody>
          <a:bodyPr anchor="t" rtlCol="false" tIns="0" lIns="0" bIns="0" rIns="0">
            <a:spAutoFit/>
          </a:bodyPr>
          <a:lstStyle/>
          <a:p>
            <a:pPr algn="ctr">
              <a:lnSpc>
                <a:spcPts val="6620"/>
              </a:lnSpc>
              <a:spcBef>
                <a:spcPct val="0"/>
              </a:spcBef>
            </a:pPr>
            <a:r>
              <a:rPr lang="en-US" b="true" sz="4728" spc="-387">
                <a:solidFill>
                  <a:srgbClr val="94AB6F"/>
                </a:solidFill>
                <a:latin typeface="Public Sans Bold"/>
                <a:ea typeface="Public Sans Bold"/>
                <a:cs typeface="Public Sans Bold"/>
                <a:sym typeface="Public Sans Bold"/>
              </a:rPr>
              <a:t>Software Process Model</a:t>
            </a:r>
          </a:p>
        </p:txBody>
      </p:sp>
      <p:sp>
        <p:nvSpPr>
          <p:cNvPr name="TextBox 7" id="7"/>
          <p:cNvSpPr txBox="true"/>
          <p:nvPr/>
        </p:nvSpPr>
        <p:spPr>
          <a:xfrm rot="0">
            <a:off x="9867323" y="5337806"/>
            <a:ext cx="7883993" cy="3357245"/>
          </a:xfrm>
          <a:prstGeom prst="rect">
            <a:avLst/>
          </a:prstGeom>
        </p:spPr>
        <p:txBody>
          <a:bodyPr anchor="t" rtlCol="false" tIns="0" lIns="0" bIns="0" rIns="0">
            <a:spAutoFit/>
          </a:bodyPr>
          <a:lstStyle/>
          <a:p>
            <a:pPr algn="l" marL="690879" indent="-345439" lvl="1">
              <a:lnSpc>
                <a:spcPts val="4479"/>
              </a:lnSpc>
              <a:buFont typeface="Arial"/>
              <a:buChar char="•"/>
            </a:pPr>
            <a:r>
              <a:rPr lang="en-US" sz="3199" spc="-262">
                <a:solidFill>
                  <a:srgbClr val="000000"/>
                </a:solidFill>
                <a:latin typeface="Public Sans"/>
                <a:ea typeface="Public Sans"/>
                <a:cs typeface="Public Sans"/>
                <a:sym typeface="Public Sans"/>
              </a:rPr>
              <a:t>Incremental Process Methodology allows iterative development.</a:t>
            </a:r>
          </a:p>
          <a:p>
            <a:pPr algn="l" marL="690879" indent="-345439" lvl="1">
              <a:lnSpc>
                <a:spcPts val="4479"/>
              </a:lnSpc>
              <a:buFont typeface="Arial"/>
              <a:buChar char="•"/>
            </a:pPr>
            <a:r>
              <a:rPr lang="en-US" sz="3199" spc="-262">
                <a:solidFill>
                  <a:srgbClr val="000000"/>
                </a:solidFill>
                <a:latin typeface="Public Sans"/>
                <a:ea typeface="Public Sans"/>
                <a:cs typeface="Public Sans"/>
                <a:sym typeface="Public Sans"/>
              </a:rPr>
              <a:t>Flexibility to adapt to changing requirements.</a:t>
            </a:r>
          </a:p>
          <a:p>
            <a:pPr algn="l" marL="690879" indent="-345439" lvl="1">
              <a:lnSpc>
                <a:spcPts val="4479"/>
              </a:lnSpc>
              <a:spcBef>
                <a:spcPct val="0"/>
              </a:spcBef>
              <a:buFont typeface="Arial"/>
              <a:buChar char="•"/>
            </a:pPr>
            <a:r>
              <a:rPr lang="en-US" sz="3199" spc="-262">
                <a:solidFill>
                  <a:srgbClr val="000000"/>
                </a:solidFill>
                <a:latin typeface="Public Sans"/>
                <a:ea typeface="Public Sans"/>
                <a:cs typeface="Public Sans"/>
                <a:sym typeface="Public Sans"/>
              </a:rPr>
              <a:t>Debugging and testing in every iteration enhance quality.</a:t>
            </a:r>
          </a:p>
          <a:p>
            <a:pPr algn="l">
              <a:lnSpc>
                <a:spcPts val="4479"/>
              </a:lnSpc>
              <a:spcBef>
                <a:spcPct val="0"/>
              </a:spcBef>
            </a:pPr>
          </a:p>
        </p:txBody>
      </p:sp>
      <p:sp>
        <p:nvSpPr>
          <p:cNvPr name="Freeform 8" id="8"/>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406690" y="2811033"/>
            <a:ext cx="8522962" cy="7109294"/>
            <a:chOff x="0" y="0"/>
            <a:chExt cx="758598" cy="632773"/>
          </a:xfrm>
        </p:grpSpPr>
        <p:sp>
          <p:nvSpPr>
            <p:cNvPr name="Freeform 10" id="10"/>
            <p:cNvSpPr/>
            <p:nvPr/>
          </p:nvSpPr>
          <p:spPr>
            <a:xfrm flipH="false" flipV="false" rot="0">
              <a:off x="0" y="0"/>
              <a:ext cx="758598" cy="632773"/>
            </a:xfrm>
            <a:custGeom>
              <a:avLst/>
              <a:gdLst/>
              <a:ahLst/>
              <a:cxnLst/>
              <a:rect r="r" b="b" t="t" l="l"/>
              <a:pathLst>
                <a:path h="632773" w="758598">
                  <a:moveTo>
                    <a:pt x="0" y="0"/>
                  </a:moveTo>
                  <a:lnTo>
                    <a:pt x="758598" y="0"/>
                  </a:lnTo>
                  <a:lnTo>
                    <a:pt x="758598" y="632773"/>
                  </a:lnTo>
                  <a:lnTo>
                    <a:pt x="0" y="632773"/>
                  </a:lnTo>
                  <a:close/>
                </a:path>
              </a:pathLst>
            </a:custGeom>
            <a:solidFill>
              <a:srgbClr val="BFD1A2"/>
            </a:solidFill>
          </p:spPr>
        </p:sp>
        <p:sp>
          <p:nvSpPr>
            <p:cNvPr name="TextBox 11" id="11"/>
            <p:cNvSpPr txBox="true"/>
            <p:nvPr/>
          </p:nvSpPr>
          <p:spPr>
            <a:xfrm>
              <a:off x="0" y="-38100"/>
              <a:ext cx="758598" cy="670873"/>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4">
              <a:alphaModFix amt="57000"/>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843073" y="3206294"/>
            <a:ext cx="7650195" cy="822869"/>
          </a:xfrm>
          <a:prstGeom prst="rect">
            <a:avLst/>
          </a:prstGeom>
        </p:spPr>
        <p:txBody>
          <a:bodyPr anchor="t" rtlCol="false" tIns="0" lIns="0" bIns="0" rIns="0">
            <a:spAutoFit/>
          </a:bodyPr>
          <a:lstStyle/>
          <a:p>
            <a:pPr algn="ctr">
              <a:lnSpc>
                <a:spcPts val="6620"/>
              </a:lnSpc>
              <a:spcBef>
                <a:spcPct val="0"/>
              </a:spcBef>
            </a:pPr>
            <a:r>
              <a:rPr lang="en-US" b="true" sz="4728" spc="-387">
                <a:solidFill>
                  <a:srgbClr val="94AB6F"/>
                </a:solidFill>
                <a:latin typeface="Public Sans Bold"/>
                <a:ea typeface="Public Sans Bold"/>
                <a:cs typeface="Public Sans Bold"/>
                <a:sym typeface="Public Sans Bold"/>
              </a:rPr>
              <a:t>Design Methodology</a:t>
            </a:r>
          </a:p>
        </p:txBody>
      </p:sp>
      <p:sp>
        <p:nvSpPr>
          <p:cNvPr name="TextBox 14" id="14"/>
          <p:cNvSpPr txBox="true"/>
          <p:nvPr/>
        </p:nvSpPr>
        <p:spPr>
          <a:xfrm rot="0">
            <a:off x="843073" y="3924388"/>
            <a:ext cx="7650195" cy="822869"/>
          </a:xfrm>
          <a:prstGeom prst="rect">
            <a:avLst/>
          </a:prstGeom>
        </p:spPr>
        <p:txBody>
          <a:bodyPr anchor="t" rtlCol="false" tIns="0" lIns="0" bIns="0" rIns="0">
            <a:spAutoFit/>
          </a:bodyPr>
          <a:lstStyle/>
          <a:p>
            <a:pPr algn="ctr">
              <a:lnSpc>
                <a:spcPts val="6620"/>
              </a:lnSpc>
              <a:spcBef>
                <a:spcPct val="0"/>
              </a:spcBef>
            </a:pPr>
            <a:r>
              <a:rPr lang="en-US" b="true" sz="4728" spc="-387">
                <a:solidFill>
                  <a:srgbClr val="000000"/>
                </a:solidFill>
                <a:latin typeface="Public Sans Bold"/>
                <a:ea typeface="Public Sans Bold"/>
                <a:cs typeface="Public Sans Bold"/>
                <a:sym typeface="Public Sans Bold"/>
              </a:rPr>
              <a:t>Procedural</a:t>
            </a:r>
          </a:p>
        </p:txBody>
      </p:sp>
      <p:sp>
        <p:nvSpPr>
          <p:cNvPr name="TextBox 15" id="15"/>
          <p:cNvSpPr txBox="true"/>
          <p:nvPr/>
        </p:nvSpPr>
        <p:spPr>
          <a:xfrm rot="0">
            <a:off x="9867323" y="3924388"/>
            <a:ext cx="7650195" cy="822869"/>
          </a:xfrm>
          <a:prstGeom prst="rect">
            <a:avLst/>
          </a:prstGeom>
        </p:spPr>
        <p:txBody>
          <a:bodyPr anchor="t" rtlCol="false" tIns="0" lIns="0" bIns="0" rIns="0">
            <a:spAutoFit/>
          </a:bodyPr>
          <a:lstStyle/>
          <a:p>
            <a:pPr algn="ctr">
              <a:lnSpc>
                <a:spcPts val="6620"/>
              </a:lnSpc>
              <a:spcBef>
                <a:spcPct val="0"/>
              </a:spcBef>
            </a:pPr>
            <a:r>
              <a:rPr lang="en-US" b="true" sz="4728" spc="-387">
                <a:solidFill>
                  <a:srgbClr val="000000"/>
                </a:solidFill>
                <a:latin typeface="Public Sans Bold"/>
                <a:ea typeface="Public Sans Bold"/>
                <a:cs typeface="Public Sans Bold"/>
                <a:sym typeface="Public Sans Bold"/>
              </a:rPr>
              <a:t>Incremental</a:t>
            </a:r>
          </a:p>
        </p:txBody>
      </p:sp>
      <p:sp>
        <p:nvSpPr>
          <p:cNvPr name="TextBox 16" id="16"/>
          <p:cNvSpPr txBox="true"/>
          <p:nvPr/>
        </p:nvSpPr>
        <p:spPr>
          <a:xfrm rot="0">
            <a:off x="609275" y="5337806"/>
            <a:ext cx="7883993" cy="3357245"/>
          </a:xfrm>
          <a:prstGeom prst="rect">
            <a:avLst/>
          </a:prstGeom>
        </p:spPr>
        <p:txBody>
          <a:bodyPr anchor="t" rtlCol="false" tIns="0" lIns="0" bIns="0" rIns="0">
            <a:spAutoFit/>
          </a:bodyPr>
          <a:lstStyle/>
          <a:p>
            <a:pPr algn="l" marL="690879" indent="-345439" lvl="1">
              <a:lnSpc>
                <a:spcPts val="4479"/>
              </a:lnSpc>
              <a:buFont typeface="Arial"/>
              <a:buChar char="•"/>
            </a:pPr>
            <a:r>
              <a:rPr lang="en-US" sz="3199" spc="-262">
                <a:solidFill>
                  <a:srgbClr val="000000"/>
                </a:solidFill>
                <a:latin typeface="Public Sans"/>
                <a:ea typeface="Public Sans"/>
                <a:cs typeface="Public Sans"/>
                <a:sym typeface="Public Sans"/>
              </a:rPr>
              <a:t>MERN stack simplifies user management, recommendations, and analysis.</a:t>
            </a:r>
          </a:p>
          <a:p>
            <a:pPr algn="l" marL="690879" indent="-345439" lvl="1">
              <a:lnSpc>
                <a:spcPts val="4479"/>
              </a:lnSpc>
              <a:buFont typeface="Arial"/>
              <a:buChar char="•"/>
            </a:pPr>
            <a:r>
              <a:rPr lang="en-US" sz="3199" spc="-262">
                <a:solidFill>
                  <a:srgbClr val="000000"/>
                </a:solidFill>
                <a:latin typeface="Public Sans"/>
                <a:ea typeface="Public Sans"/>
                <a:cs typeface="Public Sans"/>
                <a:sym typeface="Public Sans"/>
              </a:rPr>
              <a:t>Ensures organized, maintainable, and debuggable code.</a:t>
            </a:r>
          </a:p>
          <a:p>
            <a:pPr algn="l" marL="690879" indent="-345439" lvl="1">
              <a:lnSpc>
                <a:spcPts val="4479"/>
              </a:lnSpc>
              <a:buFont typeface="Arial"/>
              <a:buChar char="•"/>
            </a:pPr>
            <a:r>
              <a:rPr lang="en-US" sz="3199" spc="-262">
                <a:solidFill>
                  <a:srgbClr val="000000"/>
                </a:solidFill>
                <a:latin typeface="Public Sans"/>
                <a:ea typeface="Public Sans"/>
                <a:cs typeface="Public Sans"/>
                <a:sym typeface="Public Sans"/>
              </a:rPr>
              <a:t>Facilitates easy integration with middleware.</a:t>
            </a:r>
          </a:p>
          <a:p>
            <a:pPr algn="l">
              <a:lnSpc>
                <a:spcPts val="4479"/>
              </a:lnSpc>
              <a:spcBef>
                <a:spcPct val="0"/>
              </a:spcBef>
            </a:pP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060849" y="46525"/>
            <a:ext cx="12836827" cy="10193951"/>
          </a:xfrm>
          <a:custGeom>
            <a:avLst/>
            <a:gdLst/>
            <a:ahLst/>
            <a:cxnLst/>
            <a:rect r="r" b="b" t="t" l="l"/>
            <a:pathLst>
              <a:path h="10193951" w="12836827">
                <a:moveTo>
                  <a:pt x="0" y="0"/>
                </a:moveTo>
                <a:lnTo>
                  <a:pt x="12836826" y="0"/>
                </a:lnTo>
                <a:lnTo>
                  <a:pt x="12836826" y="10193950"/>
                </a:lnTo>
                <a:lnTo>
                  <a:pt x="0" y="10193950"/>
                </a:lnTo>
                <a:lnTo>
                  <a:pt x="0" y="0"/>
                </a:lnTo>
                <a:close/>
              </a:path>
            </a:pathLst>
          </a:custGeom>
          <a:blipFill>
            <a:blip r:embed="rId6"/>
            <a:stretch>
              <a:fillRect l="0" t="0" r="0" b="0"/>
            </a:stretch>
          </a:blipFill>
        </p:spPr>
      </p:sp>
      <p:grpSp>
        <p:nvGrpSpPr>
          <p:cNvPr name="Group 5" id="5"/>
          <p:cNvGrpSpPr/>
          <p:nvPr/>
        </p:nvGrpSpPr>
        <p:grpSpPr>
          <a:xfrm rot="0">
            <a:off x="0" y="0"/>
            <a:ext cx="3582928" cy="3370353"/>
            <a:chOff x="0" y="0"/>
            <a:chExt cx="943652" cy="887665"/>
          </a:xfrm>
        </p:grpSpPr>
        <p:sp>
          <p:nvSpPr>
            <p:cNvPr name="Freeform 6" id="6"/>
            <p:cNvSpPr/>
            <p:nvPr/>
          </p:nvSpPr>
          <p:spPr>
            <a:xfrm flipH="false" flipV="false" rot="0">
              <a:off x="0" y="0"/>
              <a:ext cx="943652" cy="887665"/>
            </a:xfrm>
            <a:custGeom>
              <a:avLst/>
              <a:gdLst/>
              <a:ahLst/>
              <a:cxnLst/>
              <a:rect r="r" b="b" t="t" l="l"/>
              <a:pathLst>
                <a:path h="887665" w="943652">
                  <a:moveTo>
                    <a:pt x="0" y="0"/>
                  </a:moveTo>
                  <a:lnTo>
                    <a:pt x="943652" y="0"/>
                  </a:lnTo>
                  <a:lnTo>
                    <a:pt x="943652" y="887665"/>
                  </a:lnTo>
                  <a:lnTo>
                    <a:pt x="0" y="887665"/>
                  </a:lnTo>
                  <a:close/>
                </a:path>
              </a:pathLst>
            </a:custGeom>
            <a:solidFill>
              <a:srgbClr val="94AB6F"/>
            </a:solidFill>
            <a:ln cap="sq">
              <a:noFill/>
              <a:prstDash val="sysDot"/>
              <a:miter/>
            </a:ln>
          </p:spPr>
        </p:sp>
        <p:sp>
          <p:nvSpPr>
            <p:cNvPr name="TextBox 7" id="7"/>
            <p:cNvSpPr txBox="true"/>
            <p:nvPr/>
          </p:nvSpPr>
          <p:spPr>
            <a:xfrm>
              <a:off x="0" y="19050"/>
              <a:ext cx="943652" cy="868615"/>
            </a:xfrm>
            <a:prstGeom prst="rect">
              <a:avLst/>
            </a:prstGeom>
          </p:spPr>
          <p:txBody>
            <a:bodyPr anchor="ctr" rtlCol="false" tIns="50800" lIns="50800" bIns="50800" rIns="50800"/>
            <a:lstStyle/>
            <a:p>
              <a:pPr algn="ctr" marL="0" indent="0" lvl="0">
                <a:lnSpc>
                  <a:spcPts val="7192"/>
                </a:lnSpc>
                <a:spcBef>
                  <a:spcPct val="0"/>
                </a:spcBef>
              </a:pPr>
              <a:r>
                <a:rPr lang="en-US" b="true" sz="6200">
                  <a:solidFill>
                    <a:srgbClr val="FBF6F1"/>
                  </a:solidFill>
                  <a:latin typeface="Martel Bold"/>
                  <a:ea typeface="Martel Bold"/>
                  <a:cs typeface="Martel Bold"/>
                  <a:sym typeface="Martel Bold"/>
                </a:rPr>
                <a:t>Box &amp; Line </a:t>
              </a:r>
              <a:r>
                <a:rPr lang="en-US" b="true" sz="6200" strike="noStrike" u="none">
                  <a:solidFill>
                    <a:srgbClr val="FBF6F1"/>
                  </a:solidFill>
                  <a:latin typeface="Martel Bold"/>
                  <a:ea typeface="Martel Bold"/>
                  <a:cs typeface="Martel Bold"/>
                  <a:sym typeface="Martel Bold"/>
                </a:rPr>
                <a:t>Diagram</a:t>
              </a:r>
            </a:p>
          </p:txBody>
        </p:sp>
      </p:gr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14526526" y="-327466"/>
            <a:ext cx="2723249" cy="4114800"/>
          </a:xfrm>
          <a:custGeom>
            <a:avLst/>
            <a:gdLst/>
            <a:ahLst/>
            <a:cxnLst/>
            <a:rect r="r" b="b" t="t" l="l"/>
            <a:pathLst>
              <a:path h="4114800" w="2723249">
                <a:moveTo>
                  <a:pt x="0" y="0"/>
                </a:moveTo>
                <a:lnTo>
                  <a:pt x="2723249" y="0"/>
                </a:lnTo>
                <a:lnTo>
                  <a:pt x="272324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9385" y="471393"/>
            <a:ext cx="18189230" cy="9815607"/>
          </a:xfrm>
          <a:custGeom>
            <a:avLst/>
            <a:gdLst/>
            <a:ahLst/>
            <a:cxnLst/>
            <a:rect r="r" b="b" t="t" l="l"/>
            <a:pathLst>
              <a:path h="9815607" w="18189230">
                <a:moveTo>
                  <a:pt x="0" y="0"/>
                </a:moveTo>
                <a:lnTo>
                  <a:pt x="18189230" y="0"/>
                </a:lnTo>
                <a:lnTo>
                  <a:pt x="18189230" y="9815607"/>
                </a:lnTo>
                <a:lnTo>
                  <a:pt x="0" y="9815607"/>
                </a:lnTo>
                <a:lnTo>
                  <a:pt x="0" y="0"/>
                </a:lnTo>
                <a:close/>
              </a:path>
            </a:pathLst>
          </a:custGeom>
          <a:blipFill>
            <a:blip r:embed="rId6"/>
            <a:stretch>
              <a:fillRect l="0" t="0" r="0" b="0"/>
            </a:stretch>
          </a:blipFill>
        </p:spPr>
      </p:sp>
      <p:grpSp>
        <p:nvGrpSpPr>
          <p:cNvPr name="Group 5" id="5"/>
          <p:cNvGrpSpPr/>
          <p:nvPr/>
        </p:nvGrpSpPr>
        <p:grpSpPr>
          <a:xfrm rot="0">
            <a:off x="0" y="0"/>
            <a:ext cx="3722620" cy="1974339"/>
            <a:chOff x="0" y="0"/>
            <a:chExt cx="980443" cy="519990"/>
          </a:xfrm>
        </p:grpSpPr>
        <p:sp>
          <p:nvSpPr>
            <p:cNvPr name="Freeform 6" id="6"/>
            <p:cNvSpPr/>
            <p:nvPr/>
          </p:nvSpPr>
          <p:spPr>
            <a:xfrm flipH="false" flipV="false" rot="0">
              <a:off x="0" y="0"/>
              <a:ext cx="980443" cy="519990"/>
            </a:xfrm>
            <a:custGeom>
              <a:avLst/>
              <a:gdLst/>
              <a:ahLst/>
              <a:cxnLst/>
              <a:rect r="r" b="b" t="t" l="l"/>
              <a:pathLst>
                <a:path h="519990" w="980443">
                  <a:moveTo>
                    <a:pt x="0" y="0"/>
                  </a:moveTo>
                  <a:lnTo>
                    <a:pt x="980443" y="0"/>
                  </a:lnTo>
                  <a:lnTo>
                    <a:pt x="980443" y="519990"/>
                  </a:lnTo>
                  <a:lnTo>
                    <a:pt x="0" y="519990"/>
                  </a:lnTo>
                  <a:close/>
                </a:path>
              </a:pathLst>
            </a:custGeom>
            <a:solidFill>
              <a:srgbClr val="94AB6F"/>
            </a:solidFill>
          </p:spPr>
        </p:sp>
        <p:sp>
          <p:nvSpPr>
            <p:cNvPr name="TextBox 7" id="7"/>
            <p:cNvSpPr txBox="true"/>
            <p:nvPr/>
          </p:nvSpPr>
          <p:spPr>
            <a:xfrm>
              <a:off x="0" y="19050"/>
              <a:ext cx="980443" cy="500940"/>
            </a:xfrm>
            <a:prstGeom prst="rect">
              <a:avLst/>
            </a:prstGeom>
          </p:spPr>
          <p:txBody>
            <a:bodyPr anchor="ctr" rtlCol="false" tIns="50800" lIns="50800" bIns="50800" rIns="50800"/>
            <a:lstStyle/>
            <a:p>
              <a:pPr algn="ctr" marL="0" indent="0" lvl="0">
                <a:lnSpc>
                  <a:spcPts val="4872"/>
                </a:lnSpc>
                <a:spcBef>
                  <a:spcPct val="0"/>
                </a:spcBef>
              </a:pPr>
              <a:r>
                <a:rPr lang="en-US" b="true" sz="4200">
                  <a:solidFill>
                    <a:srgbClr val="FBF6F1"/>
                  </a:solidFill>
                  <a:latin typeface="Martel Bold"/>
                  <a:ea typeface="Martel Bold"/>
                  <a:cs typeface="Martel Bold"/>
                  <a:sym typeface="Martel Bold"/>
                </a:rPr>
                <a:t>Architectural Diagram</a:t>
              </a:r>
            </a:p>
          </p:txBody>
        </p:sp>
      </p:gr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4AB6F"/>
        </a:solidFill>
      </p:bgPr>
    </p:bg>
    <p:spTree>
      <p:nvGrpSpPr>
        <p:cNvPr id="1" name=""/>
        <p:cNvGrpSpPr/>
        <p:nvPr/>
      </p:nvGrpSpPr>
      <p:grpSpPr>
        <a:xfrm>
          <a:off x="0" y="0"/>
          <a:ext cx="0" cy="0"/>
          <a:chOff x="0" y="0"/>
          <a:chExt cx="0" cy="0"/>
        </a:xfrm>
      </p:grpSpPr>
      <p:sp>
        <p:nvSpPr>
          <p:cNvPr name="Freeform 2" id="2"/>
          <p:cNvSpPr/>
          <p:nvPr/>
        </p:nvSpPr>
        <p:spPr>
          <a:xfrm flipH="false" flipV="false" rot="0">
            <a:off x="4978692" y="2188156"/>
            <a:ext cx="7153448" cy="5910688"/>
          </a:xfrm>
          <a:custGeom>
            <a:avLst/>
            <a:gdLst/>
            <a:ahLst/>
            <a:cxnLst/>
            <a:rect r="r" b="b" t="t" l="l"/>
            <a:pathLst>
              <a:path h="5910688" w="7153448">
                <a:moveTo>
                  <a:pt x="0" y="0"/>
                </a:moveTo>
                <a:lnTo>
                  <a:pt x="7153449" y="0"/>
                </a:lnTo>
                <a:lnTo>
                  <a:pt x="7153449" y="5910688"/>
                </a:lnTo>
                <a:lnTo>
                  <a:pt x="0" y="59106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97675" y="-746775"/>
            <a:ext cx="2723249" cy="4114800"/>
          </a:xfrm>
          <a:custGeom>
            <a:avLst/>
            <a:gdLst/>
            <a:ahLst/>
            <a:cxnLst/>
            <a:rect r="r" b="b" t="t" l="l"/>
            <a:pathLst>
              <a:path h="4114800" w="2723249">
                <a:moveTo>
                  <a:pt x="0" y="0"/>
                </a:moveTo>
                <a:lnTo>
                  <a:pt x="2723250" y="0"/>
                </a:lnTo>
                <a:lnTo>
                  <a:pt x="272325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09954" y="6365680"/>
            <a:ext cx="5032574" cy="4321589"/>
          </a:xfrm>
          <a:custGeom>
            <a:avLst/>
            <a:gdLst/>
            <a:ahLst/>
            <a:cxnLst/>
            <a:rect r="r" b="b" t="t" l="l"/>
            <a:pathLst>
              <a:path h="4321589" w="5032574">
                <a:moveTo>
                  <a:pt x="0" y="0"/>
                </a:moveTo>
                <a:lnTo>
                  <a:pt x="5032574" y="0"/>
                </a:lnTo>
                <a:lnTo>
                  <a:pt x="5032574" y="4321589"/>
                </a:lnTo>
                <a:lnTo>
                  <a:pt x="0" y="43215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DAGZ6aUCz8o</dc:identifier>
  <dcterms:modified xsi:type="dcterms:W3CDTF">2011-08-01T06:04:30Z</dcterms:modified>
  <cp:revision>1</cp:revision>
  <dc:title>SDS AgroTech</dc:title>
</cp:coreProperties>
</file>