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artel Heavy" charset="1" panose="00000A00000000000000"/>
      <p:regular r:id="rId17"/>
    </p:embeddedFont>
    <p:embeddedFont>
      <p:font typeface="Martel" charset="1" panose="00000500000000000000"/>
      <p:regular r:id="rId18"/>
    </p:embeddedFont>
    <p:embeddedFont>
      <p:font typeface="Public Sans Bold" charset="1" panose="00000000000000000000"/>
      <p:regular r:id="rId19"/>
    </p:embeddedFont>
    <p:embeddedFont>
      <p:font typeface="Public Sans" charset="1" panose="00000000000000000000"/>
      <p:regular r:id="rId20"/>
    </p:embeddedFont>
    <p:embeddedFont>
      <p:font typeface="Montserrat Bold" charset="1" panose="00000800000000000000"/>
      <p:regular r:id="rId22"/>
    </p:embeddedFont>
    <p:embeddedFont>
      <p:font typeface="Martel Bold" charset="1" panose="00000800000000000000"/>
      <p:regular r:id="rId23"/>
    </p:embeddedFont>
    <p:embeddedFont>
      <p:font typeface="Montserrat"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3.xml" Type="http://schemas.openxmlformats.org/officeDocument/2006/relationships/notesSlide"/><Relationship Id="rId25" Target="fonts/font25.fntdata" Type="http://schemas.openxmlformats.org/officeDocument/2006/relationships/font"/><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Asslamualikum, </a:t>
            </a:r>
          </a:p>
          <a:p>
            <a:r>
              <a:rPr lang="en-US"/>
              <a:t>I am Muaaz Bin Mukhtar. With me is Mohammad Ammar Ali and Muhammad Moiz. We have proposed a system "AgroTech" for our final year project under the supervision of Mam Saira Beg.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AgroTech is a web-based platform designed to revolutionize the agricultural industry as it is the backbone of our economy. AgroTech will be equipped with the latest technologies such as ML, AI, Image generation. AgroTech aims to provide assistance to users throughout the lifecycle of a crop. That is from recommending a crop to monitoring it. Then from harvesting it to selling it. It also provides data driven insights to users to help make informed decisions ultimately improving crop quality and quantity. The purpose of this system is to address the inefficiencies that exist in traditional farming practices and empower users with the technology needed to thrive nowadays.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problems faced by traditional farming practices.</a:t>
            </a:r>
          </a:p>
          <a:p>
            <a:r>
              <a:rPr lang="en-US"/>
              <a:t>•	The first of them is resource wastage and low yield. Poor resource management causes wastage leading to lower crop quantity. Which in result increases expenditure and lowers the profit. </a:t>
            </a:r>
          </a:p>
          <a:p>
            <a:r>
              <a:rPr lang="en-US"/>
              <a:t>•	Next is labor intensive traditional methods.  Most farmers still rely on old practices, which require manual processes and more man power. This leads to an increase in effort resulting in inefficiency in daily tasks and hence quality.</a:t>
            </a:r>
          </a:p>
          <a:p>
            <a:r>
              <a:rPr lang="en-US"/>
              <a:t>•	Another major issue is poor decision making. Farmers often don't have access to information they need to make data-driven decisions about their crops and farming practices. Which results in limited productivity.</a:t>
            </a:r>
          </a:p>
          <a:p>
            <a:r>
              <a:rPr lang="en-US"/>
              <a:t>•	There's also poor disease detection. Diseases and pests are often detected too late, due to manual surveillance. Which results in decreased yields and higher mitigation costs.</a:t>
            </a:r>
          </a:p>
          <a:p>
            <a:r>
              <a:rPr lang="en-US"/>
              <a:t>•	Another issue is the marketplace. Farmers face limited market access due to middlemen, making it difficult to sell products while customers struggle to find consistent and affordable prices.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address these issues, AgroTech provides the following solutions.</a:t>
            </a:r>
          </a:p>
          <a:p>
            <a:r>
              <a:rPr lang="en-US"/>
              <a:t>•	Firstly, it will provide optimized resource management and data-driven recommendations to minimize wastage. Which results in higher yields and hence higher profits.</a:t>
            </a:r>
          </a:p>
          <a:p>
            <a:r>
              <a:rPr lang="en-US"/>
              <a:t>•	Secondly, it will recommend the best practices maximizing the automation in farming processes. Which leads to improved efficiency resulting in quality crops</a:t>
            </a:r>
          </a:p>
          <a:p>
            <a:r>
              <a:rPr lang="en-US"/>
              <a:t>•	AgroTech will use predictive analysis, providing real-time data and insights that will guide farmers in making smart and effective decisions.</a:t>
            </a:r>
          </a:p>
          <a:p>
            <a:r>
              <a:rPr lang="en-US"/>
              <a:t>•	We prioritize early disease detection, AgroTech will provide periodic monitoring allowing farmers to detect diseases and pests in early stages.</a:t>
            </a:r>
          </a:p>
          <a:p>
            <a:r>
              <a:rPr lang="en-US"/>
              <a:t>•	Finally, AgroTech will provide access to a marketplace, connecting farmers directly to the market and customers. Farmers will be able to sell their products easily. At the same time, customers can benefit by finding affordable and locally sourced options.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system is for 4 types of users.</a:t>
            </a:r>
          </a:p>
          <a:p>
            <a:r>
              <a:rPr lang="en-US"/>
              <a:t>•	‌Admin holds the highest level of authority. He can view, edit, add, and delete anything at any time. He can view reports and manage user complaints.</a:t>
            </a:r>
          </a:p>
          <a:p>
            <a:r>
              <a:rPr lang="en-US"/>
              <a:t>•	‌Farmers can perform soil and climate analysis, get crop recommendations and monitoring. They can access the transport and storage assist and can also grade their products using the system.</a:t>
            </a:r>
          </a:p>
          <a:p>
            <a:r>
              <a:rPr lang="en-US"/>
              <a:t>•	‌Sellers can list their products with required details. It can be a farmer selling crops or any other person selling/renting tools or pesticides etc. Sellers can view reports to analyze their sales and can also feature any product.</a:t>
            </a:r>
          </a:p>
          <a:p>
            <a:r>
              <a:rPr lang="en-US"/>
              <a:t>•	‌Customers can view, review and buy the listed products.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system is for 4 types of users.</a:t>
            </a:r>
          </a:p>
          <a:p>
            <a:r>
              <a:rPr lang="en-US"/>
              <a:t>•	‌Admin holds the highest level of authority. He can view, edit, add, and delete anything at any time. He can view reports and manage user complaints.</a:t>
            </a:r>
          </a:p>
          <a:p>
            <a:r>
              <a:rPr lang="en-US"/>
              <a:t>•	‌Farmers can perform soil and climate analysis, get crop recommendations and monitoring. They can access the transport and storage assist and can also grade their products using the system.</a:t>
            </a:r>
          </a:p>
          <a:p>
            <a:r>
              <a:rPr lang="en-US"/>
              <a:t>•	‌Sellers can list their products with required details. It can be a farmer selling crops or any other person selling/renting tools or pesticides etc. Sellers can view reports to analyze their sales and can also feature any product.</a:t>
            </a:r>
          </a:p>
          <a:p>
            <a:r>
              <a:rPr lang="en-US"/>
              <a:t>•	‌Customers can view, review and buy the listed products.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9411889" y="368204"/>
            <a:ext cx="8522962" cy="9550592"/>
            <a:chOff x="0" y="0"/>
            <a:chExt cx="758598" cy="850064"/>
          </a:xfrm>
        </p:grpSpPr>
        <p:sp>
          <p:nvSpPr>
            <p:cNvPr name="Freeform 3" id="3"/>
            <p:cNvSpPr/>
            <p:nvPr/>
          </p:nvSpPr>
          <p:spPr>
            <a:xfrm flipH="false" flipV="false" rot="0">
              <a:off x="0" y="0"/>
              <a:ext cx="758598" cy="850064"/>
            </a:xfrm>
            <a:custGeom>
              <a:avLst/>
              <a:gdLst/>
              <a:ahLst/>
              <a:cxnLst/>
              <a:rect r="r" b="b" t="t" l="l"/>
              <a:pathLst>
                <a:path h="850064" w="758598">
                  <a:moveTo>
                    <a:pt x="0" y="0"/>
                  </a:moveTo>
                  <a:lnTo>
                    <a:pt x="758598" y="0"/>
                  </a:lnTo>
                  <a:lnTo>
                    <a:pt x="758598" y="850064"/>
                  </a:lnTo>
                  <a:lnTo>
                    <a:pt x="0" y="850064"/>
                  </a:lnTo>
                  <a:close/>
                </a:path>
              </a:pathLst>
            </a:custGeom>
            <a:solidFill>
              <a:srgbClr val="FBF6F1"/>
            </a:solidFill>
          </p:spPr>
        </p:sp>
        <p:sp>
          <p:nvSpPr>
            <p:cNvPr name="TextBox 4" id="4"/>
            <p:cNvSpPr txBox="true"/>
            <p:nvPr/>
          </p:nvSpPr>
          <p:spPr>
            <a:xfrm>
              <a:off x="0" y="-38100"/>
              <a:ext cx="758598" cy="88816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628109" y="2528463"/>
            <a:ext cx="6090522" cy="5230074"/>
          </a:xfrm>
          <a:custGeom>
            <a:avLst/>
            <a:gdLst/>
            <a:ahLst/>
            <a:cxnLst/>
            <a:rect r="r" b="b" t="t" l="l"/>
            <a:pathLst>
              <a:path h="5230074" w="6090522">
                <a:moveTo>
                  <a:pt x="0" y="0"/>
                </a:moveTo>
                <a:lnTo>
                  <a:pt x="6090523" y="0"/>
                </a:lnTo>
                <a:lnTo>
                  <a:pt x="6090523" y="5230074"/>
                </a:lnTo>
                <a:lnTo>
                  <a:pt x="0" y="52300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05068" y="1085181"/>
            <a:ext cx="7240967" cy="1170567"/>
          </a:xfrm>
          <a:prstGeom prst="rect">
            <a:avLst/>
          </a:prstGeom>
        </p:spPr>
        <p:txBody>
          <a:bodyPr anchor="t" rtlCol="false" tIns="0" lIns="0" bIns="0" rIns="0">
            <a:spAutoFit/>
          </a:bodyPr>
          <a:lstStyle/>
          <a:p>
            <a:pPr algn="l">
              <a:lnSpc>
                <a:spcPts val="8745"/>
              </a:lnSpc>
            </a:pPr>
            <a:r>
              <a:rPr lang="en-US" sz="9109" b="true">
                <a:solidFill>
                  <a:srgbClr val="FBF6F1"/>
                </a:solidFill>
                <a:latin typeface="Martel Heavy"/>
                <a:ea typeface="Martel Heavy"/>
                <a:cs typeface="Martel Heavy"/>
                <a:sym typeface="Martel Heavy"/>
              </a:rPr>
              <a:t>AgroTech</a:t>
            </a:r>
          </a:p>
        </p:txBody>
      </p:sp>
      <p:sp>
        <p:nvSpPr>
          <p:cNvPr name="TextBox 7" id="7"/>
          <p:cNvSpPr txBox="true"/>
          <p:nvPr/>
        </p:nvSpPr>
        <p:spPr>
          <a:xfrm rot="0">
            <a:off x="805068" y="2633416"/>
            <a:ext cx="7240967" cy="1377616"/>
          </a:xfrm>
          <a:prstGeom prst="rect">
            <a:avLst/>
          </a:prstGeom>
        </p:spPr>
        <p:txBody>
          <a:bodyPr anchor="t" rtlCol="false" tIns="0" lIns="0" bIns="0" rIns="0">
            <a:spAutoFit/>
          </a:bodyPr>
          <a:lstStyle/>
          <a:p>
            <a:pPr algn="l">
              <a:lnSpc>
                <a:spcPts val="5289"/>
              </a:lnSpc>
            </a:pPr>
            <a:r>
              <a:rPr lang="en-US" sz="5509">
                <a:solidFill>
                  <a:srgbClr val="BFDB93"/>
                </a:solidFill>
                <a:latin typeface="Martel"/>
                <a:ea typeface="Martel"/>
                <a:cs typeface="Martel"/>
                <a:sym typeface="Martel"/>
              </a:rPr>
              <a:t>Smart Farming,</a:t>
            </a:r>
          </a:p>
          <a:p>
            <a:pPr algn="l">
              <a:lnSpc>
                <a:spcPts val="5289"/>
              </a:lnSpc>
            </a:pPr>
            <a:r>
              <a:rPr lang="en-US" sz="5509">
                <a:solidFill>
                  <a:srgbClr val="BFDB93"/>
                </a:solidFill>
                <a:latin typeface="Martel"/>
                <a:ea typeface="Martel"/>
                <a:cs typeface="Martel"/>
                <a:sym typeface="Martel"/>
              </a:rPr>
              <a:t>Better Future</a:t>
            </a:r>
          </a:p>
        </p:txBody>
      </p:sp>
      <p:sp>
        <p:nvSpPr>
          <p:cNvPr name="TextBox 8" id="8"/>
          <p:cNvSpPr txBox="true"/>
          <p:nvPr/>
        </p:nvSpPr>
        <p:spPr>
          <a:xfrm rot="0">
            <a:off x="805068" y="5689250"/>
            <a:ext cx="6903494" cy="2050415"/>
          </a:xfrm>
          <a:prstGeom prst="rect">
            <a:avLst/>
          </a:prstGeom>
        </p:spPr>
        <p:txBody>
          <a:bodyPr anchor="t" rtlCol="false" tIns="0" lIns="0" bIns="0" rIns="0">
            <a:spAutoFit/>
          </a:bodyPr>
          <a:lstStyle/>
          <a:p>
            <a:pPr algn="l">
              <a:lnSpc>
                <a:spcPts val="4060"/>
              </a:lnSpc>
            </a:pPr>
            <a:r>
              <a:rPr lang="en-US" sz="2900" spc="-237" b="true">
                <a:solidFill>
                  <a:srgbClr val="E6EFD7"/>
                </a:solidFill>
                <a:latin typeface="Public Sans Bold"/>
                <a:ea typeface="Public Sans Bold"/>
                <a:cs typeface="Public Sans Bold"/>
                <a:sym typeface="Public Sans Bold"/>
              </a:rPr>
              <a:t>Presented By</a:t>
            </a:r>
          </a:p>
          <a:p>
            <a:pPr algn="l">
              <a:lnSpc>
                <a:spcPts val="4060"/>
              </a:lnSpc>
            </a:pPr>
            <a:r>
              <a:rPr lang="en-US" sz="2900" spc="-237">
                <a:solidFill>
                  <a:srgbClr val="E6EFD7"/>
                </a:solidFill>
                <a:latin typeface="Public Sans"/>
                <a:ea typeface="Public Sans"/>
                <a:cs typeface="Public Sans"/>
                <a:sym typeface="Public Sans"/>
              </a:rPr>
              <a:t>Muaaz Bin Mukhtar               FA21-BSE-045</a:t>
            </a:r>
          </a:p>
          <a:p>
            <a:pPr algn="l">
              <a:lnSpc>
                <a:spcPts val="4060"/>
              </a:lnSpc>
            </a:pPr>
            <a:r>
              <a:rPr lang="en-US" sz="2900" spc="-237">
                <a:solidFill>
                  <a:srgbClr val="E6EFD7"/>
                </a:solidFill>
                <a:latin typeface="Public Sans"/>
                <a:ea typeface="Public Sans"/>
                <a:cs typeface="Public Sans"/>
                <a:sym typeface="Public Sans"/>
              </a:rPr>
              <a:t>Muhammad Moiz                    FA21-BSE-044</a:t>
            </a:r>
          </a:p>
          <a:p>
            <a:pPr algn="l">
              <a:lnSpc>
                <a:spcPts val="4060"/>
              </a:lnSpc>
              <a:spcBef>
                <a:spcPct val="0"/>
              </a:spcBef>
            </a:pPr>
            <a:r>
              <a:rPr lang="en-US" sz="2900" spc="-237">
                <a:solidFill>
                  <a:srgbClr val="E6EFD7"/>
                </a:solidFill>
                <a:latin typeface="Public Sans"/>
                <a:ea typeface="Public Sans"/>
                <a:cs typeface="Public Sans"/>
                <a:sym typeface="Public Sans"/>
              </a:rPr>
              <a:t>Ammar Ali                                      FA21-BSE-042</a:t>
            </a:r>
          </a:p>
        </p:txBody>
      </p:sp>
      <p:sp>
        <p:nvSpPr>
          <p:cNvPr name="TextBox 9" id="9"/>
          <p:cNvSpPr txBox="true"/>
          <p:nvPr/>
        </p:nvSpPr>
        <p:spPr>
          <a:xfrm rot="0">
            <a:off x="805068" y="8177115"/>
            <a:ext cx="5757382" cy="1021715"/>
          </a:xfrm>
          <a:prstGeom prst="rect">
            <a:avLst/>
          </a:prstGeom>
        </p:spPr>
        <p:txBody>
          <a:bodyPr anchor="t" rtlCol="false" tIns="0" lIns="0" bIns="0" rIns="0">
            <a:spAutoFit/>
          </a:bodyPr>
          <a:lstStyle/>
          <a:p>
            <a:pPr algn="l" marL="0" indent="0" lvl="0">
              <a:lnSpc>
                <a:spcPts val="4060"/>
              </a:lnSpc>
              <a:spcBef>
                <a:spcPct val="0"/>
              </a:spcBef>
            </a:pPr>
            <a:r>
              <a:rPr lang="en-US" b="true" sz="2900" spc="-237" strike="noStrike" u="none">
                <a:solidFill>
                  <a:srgbClr val="E6EFD7"/>
                </a:solidFill>
                <a:latin typeface="Public Sans Bold"/>
                <a:ea typeface="Public Sans Bold"/>
                <a:cs typeface="Public Sans Bold"/>
                <a:sym typeface="Public Sans Bold"/>
              </a:rPr>
              <a:t>Supervised By</a:t>
            </a:r>
          </a:p>
          <a:p>
            <a:pPr algn="l" marL="0" indent="0" lvl="0">
              <a:lnSpc>
                <a:spcPts val="4060"/>
              </a:lnSpc>
              <a:spcBef>
                <a:spcPct val="0"/>
              </a:spcBef>
            </a:pPr>
            <a:r>
              <a:rPr lang="en-US" sz="2900" spc="-237" strike="noStrike" u="none">
                <a:solidFill>
                  <a:srgbClr val="E6EFD7"/>
                </a:solidFill>
                <a:latin typeface="Public Sans"/>
                <a:ea typeface="Public Sans"/>
                <a:cs typeface="Public Sans"/>
                <a:sym typeface="Public Sans"/>
              </a:rPr>
              <a:t>Ms. Saira Beg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308763" y="2968363"/>
            <a:ext cx="11670474" cy="4912699"/>
          </a:xfrm>
          <a:prstGeom prst="rect">
            <a:avLst/>
          </a:prstGeom>
        </p:spPr>
        <p:txBody>
          <a:bodyPr anchor="t" rtlCol="false" tIns="0" lIns="0" bIns="0" rIns="0">
            <a:spAutoFit/>
          </a:bodyPr>
          <a:lstStyle/>
          <a:p>
            <a:pPr algn="ctr" marL="0" indent="0" lvl="0">
              <a:lnSpc>
                <a:spcPts val="3530"/>
              </a:lnSpc>
              <a:spcBef>
                <a:spcPct val="0"/>
              </a:spcBef>
            </a:pPr>
            <a:r>
              <a:rPr lang="en-US" b="true" sz="2615" spc="156">
                <a:solidFill>
                  <a:srgbClr val="94AB6F"/>
                </a:solidFill>
                <a:latin typeface="Montserrat Bold"/>
                <a:ea typeface="Montserrat Bold"/>
                <a:cs typeface="Montserrat Bold"/>
                <a:sym typeface="Montserrat Bold"/>
              </a:rPr>
              <a:t>AgroTech is a web-based platform that modernizes agriculture using AI, ML, and image processing. It offers farmers, sellers, and customers tools like crop recommendations and monitoring, soil and climate analysis, and an AI-powered chatbot for support. The platform also features a marketplace to connect farmers with buyers, enhancing market access and profitability. By streamlining the agricultural process—from planting to harvesting to marketing—AgroTech enables data-driven decisions, boosting crop yield and sustainability, while addressing inefficiencies in traditional farming practices.</a:t>
            </a:r>
          </a:p>
        </p:txBody>
      </p:sp>
      <p:sp>
        <p:nvSpPr>
          <p:cNvPr name="Freeform 7" id="7"/>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Introduction </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847523" y="2718425"/>
            <a:ext cx="12592954" cy="5808049"/>
          </a:xfrm>
          <a:prstGeom prst="rect">
            <a:avLst/>
          </a:prstGeom>
        </p:spPr>
        <p:txBody>
          <a:bodyPr anchor="t" rtlCol="false" tIns="0" lIns="0" bIns="0" rIns="0">
            <a:spAutoFit/>
          </a:bodyPr>
          <a:lstStyle/>
          <a:p>
            <a:pPr algn="just">
              <a:lnSpc>
                <a:spcPts val="3530"/>
              </a:lnSpc>
            </a:pPr>
            <a:r>
              <a:rPr lang="en-US" b="true" sz="2615" spc="156">
                <a:solidFill>
                  <a:srgbClr val="94AB6F"/>
                </a:solidFill>
                <a:latin typeface="Montserrat Bold"/>
                <a:ea typeface="Montserrat Bold"/>
                <a:cs typeface="Montserrat Bold"/>
                <a:sym typeface="Montserrat Bold"/>
              </a:rPr>
              <a:t>Resource Wastage &amp; Low Yield</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Inefficient crop production and resource management.</a:t>
            </a:r>
          </a:p>
          <a:p>
            <a:pPr algn="just">
              <a:lnSpc>
                <a:spcPts val="3530"/>
              </a:lnSpc>
            </a:pPr>
            <a:r>
              <a:rPr lang="en-US" b="true" sz="2615" spc="156">
                <a:solidFill>
                  <a:srgbClr val="94AB6F"/>
                </a:solidFill>
                <a:latin typeface="Montserrat Bold"/>
                <a:ea typeface="Montserrat Bold"/>
                <a:cs typeface="Montserrat Bold"/>
                <a:sym typeface="Montserrat Bold"/>
              </a:rPr>
              <a:t>Labor-Intensive Traditional Methods</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Outdated, manual processes increase effort and inefficiency.</a:t>
            </a:r>
          </a:p>
          <a:p>
            <a:pPr algn="just">
              <a:lnSpc>
                <a:spcPts val="3530"/>
              </a:lnSpc>
            </a:pPr>
            <a:r>
              <a:rPr lang="en-US" b="true" sz="2615" spc="156">
                <a:solidFill>
                  <a:srgbClr val="94AB6F"/>
                </a:solidFill>
                <a:latin typeface="Montserrat Bold"/>
                <a:ea typeface="Montserrat Bold"/>
                <a:cs typeface="Montserrat Bold"/>
                <a:sym typeface="Montserrat Bold"/>
              </a:rPr>
              <a:t>Lack of Data for Decision-Making</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Limited access to data affects crop and farming decisions.</a:t>
            </a:r>
          </a:p>
          <a:p>
            <a:pPr algn="just">
              <a:lnSpc>
                <a:spcPts val="3530"/>
              </a:lnSpc>
            </a:pPr>
            <a:r>
              <a:rPr lang="en-US" b="true" sz="2615" spc="156">
                <a:solidFill>
                  <a:srgbClr val="94AB6F"/>
                </a:solidFill>
                <a:latin typeface="Montserrat Bold"/>
                <a:ea typeface="Montserrat Bold"/>
                <a:cs typeface="Montserrat Bold"/>
                <a:sym typeface="Montserrat Bold"/>
              </a:rPr>
              <a:t>Delayed Issue Detection</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Late detection of diseases and pests lowers yield and raises costs.</a:t>
            </a:r>
          </a:p>
          <a:p>
            <a:pPr algn="just">
              <a:lnSpc>
                <a:spcPts val="3530"/>
              </a:lnSpc>
            </a:pPr>
            <a:r>
              <a:rPr lang="en-US" b="true" sz="2615" spc="156">
                <a:solidFill>
                  <a:srgbClr val="94AB6F"/>
                </a:solidFill>
                <a:latin typeface="Montserrat Bold"/>
                <a:ea typeface="Montserrat Bold"/>
                <a:cs typeface="Montserrat Bold"/>
                <a:sym typeface="Montserrat Bold"/>
              </a:rPr>
              <a:t>Limited Market Access</a:t>
            </a:r>
          </a:p>
          <a:p>
            <a:pPr algn="just" marL="564694" indent="-282347" lvl="1">
              <a:lnSpc>
                <a:spcPts val="3530"/>
              </a:lnSpc>
              <a:spcBef>
                <a:spcPct val="0"/>
              </a:spcBef>
              <a:buFont typeface="Arial"/>
              <a:buChar char="•"/>
            </a:pPr>
            <a:r>
              <a:rPr lang="en-US" sz="2615" spc="156">
                <a:solidFill>
                  <a:srgbClr val="94AB6F"/>
                </a:solidFill>
                <a:latin typeface="Montserrat"/>
                <a:ea typeface="Montserrat"/>
                <a:cs typeface="Montserrat"/>
                <a:sym typeface="Montserrat"/>
              </a:rPr>
              <a:t>Farmers struggle to sell produce; customers face difficulty finding affordable options.</a:t>
            </a:r>
          </a:p>
          <a:p>
            <a:pPr algn="just" marL="0" indent="0" lvl="0">
              <a:lnSpc>
                <a:spcPts val="3530"/>
              </a:lnSpc>
              <a:spcBef>
                <a:spcPct val="0"/>
              </a:spcBef>
            </a:pPr>
          </a:p>
        </p:txBody>
      </p:sp>
      <p:sp>
        <p:nvSpPr>
          <p:cNvPr name="Freeform 7" id="7"/>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Problem Statement</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Problem Solution</a:t>
            </a:r>
          </a:p>
        </p:txBody>
      </p:sp>
      <p:sp>
        <p:nvSpPr>
          <p:cNvPr name="TextBox 8" id="8"/>
          <p:cNvSpPr txBox="true"/>
          <p:nvPr/>
        </p:nvSpPr>
        <p:spPr>
          <a:xfrm rot="0">
            <a:off x="2847523" y="2718425"/>
            <a:ext cx="12592954" cy="7151074"/>
          </a:xfrm>
          <a:prstGeom prst="rect">
            <a:avLst/>
          </a:prstGeom>
        </p:spPr>
        <p:txBody>
          <a:bodyPr anchor="t" rtlCol="false" tIns="0" lIns="0" bIns="0" rIns="0">
            <a:spAutoFit/>
          </a:bodyPr>
          <a:lstStyle/>
          <a:p>
            <a:pPr algn="just">
              <a:lnSpc>
                <a:spcPts val="3530"/>
              </a:lnSpc>
            </a:pPr>
            <a:r>
              <a:rPr lang="en-US" b="true" sz="2615" spc="156">
                <a:solidFill>
                  <a:srgbClr val="94AB6F"/>
                </a:solidFill>
                <a:latin typeface="Montserrat Bold"/>
                <a:ea typeface="Montserrat Bold"/>
                <a:cs typeface="Montserrat Bold"/>
                <a:sym typeface="Montserrat Bold"/>
              </a:rPr>
              <a:t>Optimized Resource Management</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Data-driven crop and resource recommendations for better yield.</a:t>
            </a:r>
          </a:p>
          <a:p>
            <a:pPr algn="just">
              <a:lnSpc>
                <a:spcPts val="3530"/>
              </a:lnSpc>
            </a:pPr>
            <a:r>
              <a:rPr lang="en-US" b="true" sz="2615" spc="156">
                <a:solidFill>
                  <a:srgbClr val="94AB6F"/>
                </a:solidFill>
                <a:latin typeface="Montserrat Bold"/>
                <a:ea typeface="Montserrat Bold"/>
                <a:cs typeface="Montserrat Bold"/>
                <a:sym typeface="Montserrat Bold"/>
              </a:rPr>
              <a:t>Automated Processes</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Advanced tools reduce labor and improve efficiency.</a:t>
            </a:r>
          </a:p>
          <a:p>
            <a:pPr algn="just">
              <a:lnSpc>
                <a:spcPts val="3530"/>
              </a:lnSpc>
            </a:pPr>
            <a:r>
              <a:rPr lang="en-US" b="true" sz="2615" spc="156">
                <a:solidFill>
                  <a:srgbClr val="94AB6F"/>
                </a:solidFill>
                <a:latin typeface="Montserrat Bold"/>
                <a:ea typeface="Montserrat Bold"/>
                <a:cs typeface="Montserrat Bold"/>
                <a:sym typeface="Montserrat Bold"/>
              </a:rPr>
              <a:t>P</a:t>
            </a:r>
            <a:r>
              <a:rPr lang="en-US" b="true" sz="2615" spc="156">
                <a:solidFill>
                  <a:srgbClr val="94AB6F"/>
                </a:solidFill>
                <a:latin typeface="Montserrat Bold"/>
                <a:ea typeface="Montserrat Bold"/>
                <a:cs typeface="Montserrat Bold"/>
                <a:sym typeface="Montserrat Bold"/>
              </a:rPr>
              <a:t>redictive Analytics</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Real-time data and analytics guide smarter decisions.</a:t>
            </a:r>
          </a:p>
          <a:p>
            <a:pPr algn="just">
              <a:lnSpc>
                <a:spcPts val="3530"/>
              </a:lnSpc>
            </a:pPr>
            <a:r>
              <a:rPr lang="en-US" b="true" sz="2615" spc="156">
                <a:solidFill>
                  <a:srgbClr val="94AB6F"/>
                </a:solidFill>
                <a:latin typeface="Montserrat Bold"/>
                <a:ea typeface="Montserrat Bold"/>
                <a:cs typeface="Montserrat Bold"/>
                <a:sym typeface="Montserrat Bold"/>
              </a:rPr>
              <a:t>Ear</a:t>
            </a:r>
            <a:r>
              <a:rPr lang="en-US" b="true" sz="2615" spc="156">
                <a:solidFill>
                  <a:srgbClr val="94AB6F"/>
                </a:solidFill>
                <a:latin typeface="Montserrat Bold"/>
                <a:ea typeface="Montserrat Bold"/>
                <a:cs typeface="Montserrat Bold"/>
                <a:sym typeface="Montserrat Bold"/>
              </a:rPr>
              <a:t>ly Issue Detection</a:t>
            </a:r>
          </a:p>
          <a:p>
            <a:pPr algn="just" marL="564694" indent="-282347" lvl="1">
              <a:lnSpc>
                <a:spcPts val="3530"/>
              </a:lnSpc>
              <a:buFont typeface="Arial"/>
              <a:buChar char="•"/>
            </a:pPr>
            <a:r>
              <a:rPr lang="en-US" sz="2615" spc="156">
                <a:solidFill>
                  <a:srgbClr val="94AB6F"/>
                </a:solidFill>
                <a:latin typeface="Montserrat"/>
                <a:ea typeface="Montserrat"/>
                <a:cs typeface="Montserrat"/>
                <a:sym typeface="Montserrat"/>
              </a:rPr>
              <a:t>Monitors crop health, detecting issues early for timely solutions.</a:t>
            </a:r>
          </a:p>
          <a:p>
            <a:pPr algn="just">
              <a:lnSpc>
                <a:spcPts val="3530"/>
              </a:lnSpc>
            </a:pPr>
            <a:r>
              <a:rPr lang="en-US" b="true" sz="2615" spc="156">
                <a:solidFill>
                  <a:srgbClr val="94AB6F"/>
                </a:solidFill>
                <a:latin typeface="Montserrat Bold"/>
                <a:ea typeface="Montserrat Bold"/>
                <a:cs typeface="Montserrat Bold"/>
                <a:sym typeface="Montserrat Bold"/>
              </a:rPr>
              <a:t>Enhanc</a:t>
            </a:r>
            <a:r>
              <a:rPr lang="en-US" b="true" sz="2615" spc="156">
                <a:solidFill>
                  <a:srgbClr val="94AB6F"/>
                </a:solidFill>
                <a:latin typeface="Montserrat Bold"/>
                <a:ea typeface="Montserrat Bold"/>
                <a:cs typeface="Montserrat Bold"/>
                <a:sym typeface="Montserrat Bold"/>
              </a:rPr>
              <a:t>ed Market Access</a:t>
            </a:r>
          </a:p>
          <a:p>
            <a:pPr algn="just" marL="564694" indent="-282347" lvl="1">
              <a:lnSpc>
                <a:spcPts val="3530"/>
              </a:lnSpc>
              <a:spcBef>
                <a:spcPct val="0"/>
              </a:spcBef>
              <a:buFont typeface="Arial"/>
              <a:buChar char="•"/>
            </a:pPr>
            <a:r>
              <a:rPr lang="en-US" sz="2615" spc="156">
                <a:solidFill>
                  <a:srgbClr val="94AB6F"/>
                </a:solidFill>
                <a:latin typeface="Montserrat"/>
                <a:ea typeface="Montserrat"/>
                <a:cs typeface="Montserrat"/>
                <a:sym typeface="Montserrat"/>
              </a:rPr>
              <a:t>Connects farmers to markets and helps customers find affordable produce.</a:t>
            </a:r>
          </a:p>
          <a:p>
            <a:pPr algn="just" marL="0" indent="0" lvl="0">
              <a:lnSpc>
                <a:spcPts val="3530"/>
              </a:lnSpc>
              <a:spcBef>
                <a:spcPct val="0"/>
              </a:spcBef>
            </a:pPr>
          </a:p>
          <a:p>
            <a:pPr algn="just" marL="0" indent="0" lvl="0">
              <a:lnSpc>
                <a:spcPts val="3530"/>
              </a:lnSpc>
              <a:spcBef>
                <a:spcPct val="0"/>
              </a:spcBef>
            </a:pPr>
            <a:r>
              <a:rPr lang="en-US" b="true" sz="2615" spc="156" u="none">
                <a:solidFill>
                  <a:srgbClr val="94AB6F"/>
                </a:solidFill>
                <a:latin typeface="Montserrat Bold"/>
                <a:ea typeface="Montserrat Bold"/>
                <a:cs typeface="Montserrat Bold"/>
                <a:sym typeface="Montserrat Bold"/>
              </a:rPr>
              <a:t>4o</a:t>
            </a:r>
          </a:p>
          <a:p>
            <a:pPr algn="just" marL="564694" indent="-282347" lvl="1">
              <a:lnSpc>
                <a:spcPts val="3530"/>
              </a:lnSpc>
              <a:spcBef>
                <a:spcPct val="0"/>
              </a:spcBef>
              <a:buFont typeface="Arial"/>
              <a:buChar char="•"/>
            </a:pPr>
          </a:p>
          <a:p>
            <a:pPr algn="just" marL="0" indent="0" lvl="0">
              <a:lnSpc>
                <a:spcPts val="3530"/>
              </a:lnSpc>
              <a:spcBef>
                <a:spcPct val="0"/>
              </a:spcBef>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11856" y="2548724"/>
            <a:ext cx="6470902" cy="3406993"/>
            <a:chOff x="0" y="0"/>
            <a:chExt cx="2362192" cy="1243717"/>
          </a:xfrm>
        </p:grpSpPr>
        <p:sp>
          <p:nvSpPr>
            <p:cNvPr name="Freeform 8" id="8"/>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9" id="9"/>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2611856" y="6098592"/>
            <a:ext cx="6470902" cy="3406993"/>
            <a:chOff x="0" y="0"/>
            <a:chExt cx="2362192" cy="1243717"/>
          </a:xfrm>
        </p:grpSpPr>
        <p:sp>
          <p:nvSpPr>
            <p:cNvPr name="Freeform 11" id="11"/>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2" id="12"/>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9226191" y="2548724"/>
            <a:ext cx="6470902" cy="3406993"/>
            <a:chOff x="0" y="0"/>
            <a:chExt cx="2362192" cy="1243717"/>
          </a:xfrm>
        </p:grpSpPr>
        <p:sp>
          <p:nvSpPr>
            <p:cNvPr name="Freeform 14" id="14"/>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5" id="15"/>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9226191" y="6109541"/>
            <a:ext cx="6470902" cy="3406993"/>
            <a:chOff x="0" y="0"/>
            <a:chExt cx="2362192" cy="1243717"/>
          </a:xfrm>
        </p:grpSpPr>
        <p:sp>
          <p:nvSpPr>
            <p:cNvPr name="Freeform 17" id="17"/>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8" id="18"/>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Implementation 1</a:t>
            </a:r>
          </a:p>
        </p:txBody>
      </p:sp>
      <p:sp>
        <p:nvSpPr>
          <p:cNvPr name="TextBox 20" id="20"/>
          <p:cNvSpPr txBox="true"/>
          <p:nvPr/>
        </p:nvSpPr>
        <p:spPr>
          <a:xfrm rot="0">
            <a:off x="4567366" y="3789938"/>
            <a:ext cx="2559882"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Soil Analysis</a:t>
            </a:r>
          </a:p>
        </p:txBody>
      </p:sp>
      <p:sp>
        <p:nvSpPr>
          <p:cNvPr name="TextBox 21" id="21"/>
          <p:cNvSpPr txBox="true"/>
          <p:nvPr/>
        </p:nvSpPr>
        <p:spPr>
          <a:xfrm rot="0">
            <a:off x="10611813" y="3789938"/>
            <a:ext cx="369965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Weather Analysis</a:t>
            </a:r>
          </a:p>
        </p:txBody>
      </p:sp>
      <p:sp>
        <p:nvSpPr>
          <p:cNvPr name="TextBox 22" id="22"/>
          <p:cNvSpPr txBox="true"/>
          <p:nvPr/>
        </p:nvSpPr>
        <p:spPr>
          <a:xfrm rot="0">
            <a:off x="3909803" y="7339806"/>
            <a:ext cx="387500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Crop Recommendation</a:t>
            </a:r>
          </a:p>
        </p:txBody>
      </p:sp>
      <p:sp>
        <p:nvSpPr>
          <p:cNvPr name="TextBox 23" id="23"/>
          <p:cNvSpPr txBox="true"/>
          <p:nvPr/>
        </p:nvSpPr>
        <p:spPr>
          <a:xfrm rot="0">
            <a:off x="11108638" y="7339806"/>
            <a:ext cx="270600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User Profiling</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11856" y="2548724"/>
            <a:ext cx="6470902" cy="3406993"/>
            <a:chOff x="0" y="0"/>
            <a:chExt cx="2362192" cy="1243717"/>
          </a:xfrm>
        </p:grpSpPr>
        <p:sp>
          <p:nvSpPr>
            <p:cNvPr name="Freeform 8" id="8"/>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9" id="9"/>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2611856" y="6098592"/>
            <a:ext cx="6470902" cy="3406993"/>
            <a:chOff x="0" y="0"/>
            <a:chExt cx="2362192" cy="1243717"/>
          </a:xfrm>
        </p:grpSpPr>
        <p:sp>
          <p:nvSpPr>
            <p:cNvPr name="Freeform 11" id="11"/>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2" id="12"/>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9226191" y="2548724"/>
            <a:ext cx="6470902" cy="3406993"/>
            <a:chOff x="0" y="0"/>
            <a:chExt cx="2362192" cy="1243717"/>
          </a:xfrm>
        </p:grpSpPr>
        <p:sp>
          <p:nvSpPr>
            <p:cNvPr name="Freeform 14" id="14"/>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5" id="15"/>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9226191" y="6109541"/>
            <a:ext cx="6470902" cy="3406993"/>
            <a:chOff x="0" y="0"/>
            <a:chExt cx="2362192" cy="1243717"/>
          </a:xfrm>
        </p:grpSpPr>
        <p:sp>
          <p:nvSpPr>
            <p:cNvPr name="Freeform 17" id="17"/>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8" id="18"/>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Implementation 2</a:t>
            </a:r>
          </a:p>
        </p:txBody>
      </p:sp>
      <p:sp>
        <p:nvSpPr>
          <p:cNvPr name="TextBox 20" id="20"/>
          <p:cNvSpPr txBox="true"/>
          <p:nvPr/>
        </p:nvSpPr>
        <p:spPr>
          <a:xfrm rot="0">
            <a:off x="4567366" y="3789938"/>
            <a:ext cx="2559882"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Crop Yield Prediction</a:t>
            </a:r>
          </a:p>
        </p:txBody>
      </p:sp>
      <p:sp>
        <p:nvSpPr>
          <p:cNvPr name="TextBox 21" id="21"/>
          <p:cNvSpPr txBox="true"/>
          <p:nvPr/>
        </p:nvSpPr>
        <p:spPr>
          <a:xfrm rot="0">
            <a:off x="10611813" y="3789938"/>
            <a:ext cx="369965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Crop Health Monitoring</a:t>
            </a:r>
          </a:p>
        </p:txBody>
      </p:sp>
      <p:sp>
        <p:nvSpPr>
          <p:cNvPr name="TextBox 22" id="22"/>
          <p:cNvSpPr txBox="true"/>
          <p:nvPr/>
        </p:nvSpPr>
        <p:spPr>
          <a:xfrm rot="0">
            <a:off x="3909803" y="7339806"/>
            <a:ext cx="3875007" cy="470348"/>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AI Chatbot</a:t>
            </a:r>
          </a:p>
        </p:txBody>
      </p:sp>
      <p:sp>
        <p:nvSpPr>
          <p:cNvPr name="TextBox 23" id="23"/>
          <p:cNvSpPr txBox="true"/>
          <p:nvPr/>
        </p:nvSpPr>
        <p:spPr>
          <a:xfrm rot="0">
            <a:off x="11108638" y="7339806"/>
            <a:ext cx="270600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Reports &amp; Analytics</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9430939" y="2809502"/>
            <a:ext cx="8522962" cy="7109294"/>
            <a:chOff x="0" y="0"/>
            <a:chExt cx="758598" cy="632773"/>
          </a:xfrm>
        </p:grpSpPr>
        <p:sp>
          <p:nvSpPr>
            <p:cNvPr name="Freeform 3" id="3"/>
            <p:cNvSpPr/>
            <p:nvPr/>
          </p:nvSpPr>
          <p:spPr>
            <a:xfrm flipH="false" flipV="false" rot="0">
              <a:off x="0" y="0"/>
              <a:ext cx="758598" cy="632773"/>
            </a:xfrm>
            <a:custGeom>
              <a:avLst/>
              <a:gdLst/>
              <a:ahLst/>
              <a:cxnLst/>
              <a:rect r="r" b="b" t="t" l="l"/>
              <a:pathLst>
                <a:path h="632773" w="758598">
                  <a:moveTo>
                    <a:pt x="0" y="0"/>
                  </a:moveTo>
                  <a:lnTo>
                    <a:pt x="758598" y="0"/>
                  </a:lnTo>
                  <a:lnTo>
                    <a:pt x="758598" y="632773"/>
                  </a:lnTo>
                  <a:lnTo>
                    <a:pt x="0" y="632773"/>
                  </a:lnTo>
                  <a:close/>
                </a:path>
              </a:pathLst>
            </a:custGeom>
            <a:solidFill>
              <a:srgbClr val="BFD1A2"/>
            </a:solidFill>
          </p:spPr>
        </p:sp>
        <p:sp>
          <p:nvSpPr>
            <p:cNvPr name="TextBox 4" id="4"/>
            <p:cNvSpPr txBox="true"/>
            <p:nvPr/>
          </p:nvSpPr>
          <p:spPr>
            <a:xfrm>
              <a:off x="0" y="-38100"/>
              <a:ext cx="758598" cy="67087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867323" y="3206294"/>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94AB6F"/>
                </a:solidFill>
                <a:latin typeface="Public Sans Bold"/>
                <a:ea typeface="Public Sans Bold"/>
                <a:cs typeface="Public Sans Bold"/>
                <a:sym typeface="Public Sans Bold"/>
              </a:rPr>
              <a:t>Improvement</a:t>
            </a:r>
          </a:p>
        </p:txBody>
      </p:sp>
      <p:sp>
        <p:nvSpPr>
          <p:cNvPr name="TextBox 6" id="6"/>
          <p:cNvSpPr txBox="true"/>
          <p:nvPr/>
        </p:nvSpPr>
        <p:spPr>
          <a:xfrm rot="0">
            <a:off x="1028700" y="6298653"/>
            <a:ext cx="7883993" cy="615950"/>
          </a:xfrm>
          <a:prstGeom prst="rect">
            <a:avLst/>
          </a:prstGeom>
        </p:spPr>
        <p:txBody>
          <a:bodyPr anchor="t" rtlCol="false" tIns="0" lIns="0" bIns="0" rIns="0">
            <a:spAutoFit/>
          </a:bodyPr>
          <a:lstStyle/>
          <a:p>
            <a:pPr algn="ctr">
              <a:lnSpc>
                <a:spcPts val="4900"/>
              </a:lnSpc>
              <a:spcBef>
                <a:spcPct val="0"/>
              </a:spcBef>
            </a:pPr>
            <a:r>
              <a:rPr lang="en-US" sz="3500" spc="-287">
                <a:solidFill>
                  <a:srgbClr val="FBF6F1"/>
                </a:solidFill>
                <a:latin typeface="Public Sans"/>
                <a:ea typeface="Public Sans"/>
                <a:cs typeface="Public Sans"/>
                <a:sym typeface="Public Sans"/>
              </a:rPr>
              <a:t>UI should be more informative</a:t>
            </a:r>
          </a:p>
        </p:txBody>
      </p:sp>
      <p:sp>
        <p:nvSpPr>
          <p:cNvPr name="Freeform 7" id="7"/>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2">
              <a:alphaModFix amt="57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689225" y="1311109"/>
            <a:ext cx="12909549" cy="818515"/>
          </a:xfrm>
          <a:prstGeom prst="rect">
            <a:avLst/>
          </a:prstGeom>
        </p:spPr>
        <p:txBody>
          <a:bodyPr anchor="t" rtlCol="false" tIns="0" lIns="0" bIns="0" rIns="0">
            <a:spAutoFit/>
          </a:bodyPr>
          <a:lstStyle/>
          <a:p>
            <a:pPr algn="ctr">
              <a:lnSpc>
                <a:spcPts val="6380"/>
              </a:lnSpc>
            </a:pPr>
            <a:r>
              <a:rPr lang="en-US" b="true" sz="5500">
                <a:solidFill>
                  <a:srgbClr val="FBF6F1"/>
                </a:solidFill>
                <a:latin typeface="Martel Bold"/>
                <a:ea typeface="Martel Bold"/>
                <a:cs typeface="Martel Bold"/>
                <a:sym typeface="Martel Bold"/>
              </a:rPr>
              <a:t>Improvements</a:t>
            </a:r>
          </a:p>
        </p:txBody>
      </p:sp>
      <p:sp>
        <p:nvSpPr>
          <p:cNvPr name="TextBox 10" id="10"/>
          <p:cNvSpPr txBox="true"/>
          <p:nvPr/>
        </p:nvSpPr>
        <p:spPr>
          <a:xfrm rot="0">
            <a:off x="1028700" y="3206294"/>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BFD1A2"/>
                </a:solidFill>
                <a:latin typeface="Public Sans Bold"/>
                <a:ea typeface="Public Sans Bold"/>
                <a:cs typeface="Public Sans Bold"/>
                <a:sym typeface="Public Sans Bold"/>
              </a:rPr>
              <a:t>Feedback</a:t>
            </a:r>
          </a:p>
        </p:txBody>
      </p:sp>
      <p:sp>
        <p:nvSpPr>
          <p:cNvPr name="TextBox 11" id="11"/>
          <p:cNvSpPr txBox="true"/>
          <p:nvPr/>
        </p:nvSpPr>
        <p:spPr>
          <a:xfrm rot="0">
            <a:off x="911801" y="4192721"/>
            <a:ext cx="7883993" cy="606425"/>
          </a:xfrm>
          <a:prstGeom prst="rect">
            <a:avLst/>
          </a:prstGeom>
        </p:spPr>
        <p:txBody>
          <a:bodyPr anchor="t" rtlCol="false" tIns="0" lIns="0" bIns="0" rIns="0">
            <a:spAutoFit/>
          </a:bodyPr>
          <a:lstStyle/>
          <a:p>
            <a:pPr algn="ctr">
              <a:lnSpc>
                <a:spcPts val="4899"/>
              </a:lnSpc>
              <a:spcBef>
                <a:spcPct val="0"/>
              </a:spcBef>
            </a:pPr>
            <a:r>
              <a:rPr lang="en-US" sz="3499" spc="-286">
                <a:solidFill>
                  <a:srgbClr val="FBF6F1"/>
                </a:solidFill>
                <a:latin typeface="Public Sans"/>
                <a:ea typeface="Public Sans"/>
                <a:cs typeface="Public Sans"/>
                <a:sym typeface="Public Sans"/>
              </a:rPr>
              <a:t>Revision in diagrams needed</a:t>
            </a:r>
          </a:p>
        </p:txBody>
      </p:sp>
      <p:sp>
        <p:nvSpPr>
          <p:cNvPr name="TextBox 12" id="12"/>
          <p:cNvSpPr txBox="true"/>
          <p:nvPr/>
        </p:nvSpPr>
        <p:spPr>
          <a:xfrm rot="0">
            <a:off x="9750424" y="4286701"/>
            <a:ext cx="7883993" cy="615950"/>
          </a:xfrm>
          <a:prstGeom prst="rect">
            <a:avLst/>
          </a:prstGeom>
        </p:spPr>
        <p:txBody>
          <a:bodyPr anchor="t" rtlCol="false" tIns="0" lIns="0" bIns="0" rIns="0">
            <a:spAutoFit/>
          </a:bodyPr>
          <a:lstStyle/>
          <a:p>
            <a:pPr algn="ctr">
              <a:lnSpc>
                <a:spcPts val="4900"/>
              </a:lnSpc>
              <a:spcBef>
                <a:spcPct val="0"/>
              </a:spcBef>
            </a:pPr>
            <a:r>
              <a:rPr lang="en-US" sz="3500" spc="-287">
                <a:solidFill>
                  <a:srgbClr val="FBF6F1"/>
                </a:solidFill>
                <a:latin typeface="Public Sans"/>
                <a:ea typeface="Public Sans"/>
                <a:cs typeface="Public Sans"/>
                <a:sym typeface="Public Sans"/>
              </a:rPr>
              <a:t>All suggested changes during evaluation</a:t>
            </a:r>
          </a:p>
        </p:txBody>
      </p:sp>
      <p:sp>
        <p:nvSpPr>
          <p:cNvPr name="TextBox 13" id="13"/>
          <p:cNvSpPr txBox="true"/>
          <p:nvPr/>
        </p:nvSpPr>
        <p:spPr>
          <a:xfrm rot="0">
            <a:off x="9867323" y="6351222"/>
            <a:ext cx="7883993" cy="615950"/>
          </a:xfrm>
          <a:prstGeom prst="rect">
            <a:avLst/>
          </a:prstGeom>
        </p:spPr>
        <p:txBody>
          <a:bodyPr anchor="t" rtlCol="false" tIns="0" lIns="0" bIns="0" rIns="0">
            <a:spAutoFit/>
          </a:bodyPr>
          <a:lstStyle/>
          <a:p>
            <a:pPr algn="ctr">
              <a:lnSpc>
                <a:spcPts val="4900"/>
              </a:lnSpc>
              <a:spcBef>
                <a:spcPct val="0"/>
              </a:spcBef>
            </a:pPr>
            <a:r>
              <a:rPr lang="en-US" sz="3500" spc="-287">
                <a:solidFill>
                  <a:srgbClr val="FBF6F1"/>
                </a:solidFill>
                <a:latin typeface="Public Sans"/>
                <a:ea typeface="Public Sans"/>
                <a:cs typeface="Public Sans"/>
                <a:sym typeface="Public Sans"/>
              </a:rPr>
              <a:t>Reference values for inputs added</a:t>
            </a:r>
          </a:p>
        </p:txBody>
      </p:sp>
      <p:sp>
        <p:nvSpPr>
          <p:cNvPr name="TextBox 14" id="14"/>
          <p:cNvSpPr txBox="true"/>
          <p:nvPr/>
        </p:nvSpPr>
        <p:spPr>
          <a:xfrm rot="0">
            <a:off x="9750424" y="8415743"/>
            <a:ext cx="7883993" cy="615950"/>
          </a:xfrm>
          <a:prstGeom prst="rect">
            <a:avLst/>
          </a:prstGeom>
        </p:spPr>
        <p:txBody>
          <a:bodyPr anchor="t" rtlCol="false" tIns="0" lIns="0" bIns="0" rIns="0">
            <a:spAutoFit/>
          </a:bodyPr>
          <a:lstStyle/>
          <a:p>
            <a:pPr algn="ctr">
              <a:lnSpc>
                <a:spcPts val="4900"/>
              </a:lnSpc>
              <a:spcBef>
                <a:spcPct val="0"/>
              </a:spcBef>
            </a:pPr>
            <a:r>
              <a:rPr lang="en-US" sz="3500" spc="-287">
                <a:solidFill>
                  <a:srgbClr val="FBF6F1"/>
                </a:solidFill>
                <a:latin typeface="Public Sans"/>
                <a:ea typeface="Public Sans"/>
                <a:cs typeface="Public Sans"/>
                <a:sym typeface="Public Sans"/>
              </a:rPr>
              <a:t>Crop Recommendation Model improved</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4978692" y="2188156"/>
            <a:ext cx="7153448" cy="5910688"/>
          </a:xfrm>
          <a:custGeom>
            <a:avLst/>
            <a:gdLst/>
            <a:ahLst/>
            <a:cxnLst/>
            <a:rect r="r" b="b" t="t" l="l"/>
            <a:pathLst>
              <a:path h="5910688" w="7153448">
                <a:moveTo>
                  <a:pt x="0" y="0"/>
                </a:moveTo>
                <a:lnTo>
                  <a:pt x="7153449" y="0"/>
                </a:lnTo>
                <a:lnTo>
                  <a:pt x="7153449" y="5910688"/>
                </a:lnTo>
                <a:lnTo>
                  <a:pt x="0" y="5910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DAGg-BuhhM4</dc:identifier>
  <dcterms:modified xsi:type="dcterms:W3CDTF">2011-08-01T06:04:30Z</dcterms:modified>
  <cp:revision>1</cp:revision>
  <dc:title>60% AgroTech</dc:title>
</cp:coreProperties>
</file>