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notesSlides/notesSlide2.xml" ContentType="application/vnd.openxmlformats-officedocument.presentationml.notesSlide+xml"/>
  <Override PartName="/ppt/comments/modernComment_101_0.xml" ContentType="application/vnd.ms-powerpoint.comments+xml"/>
  <Override PartName="/ppt/notesSlides/notesSlide3.xml" ContentType="application/vnd.openxmlformats-officedocument.presentationml.notesSlide+xml"/>
  <Override PartName="/ppt/comments/modernComment_102_0.xml" ContentType="application/vnd.ms-powerpoint.comments+xml"/>
  <Override PartName="/ppt/notesSlides/notesSlide4.xml" ContentType="application/vnd.openxmlformats-officedocument.presentationml.notesSlide+xml"/>
  <Override PartName="/ppt/comments/modernComment_103_0.xml" ContentType="application/vnd.ms-powerpoint.comments+xml"/>
  <Override PartName="/ppt/notesSlides/notesSlide5.xml" ContentType="application/vnd.openxmlformats-officedocument.presentationml.notesSlide+xml"/>
  <Override PartName="/ppt/comments/modernComment_104_0.xml" ContentType="application/vnd.ms-powerpoint.comments+xml"/>
  <Override PartName="/ppt/notesSlides/notesSlide6.xml" ContentType="application/vnd.openxmlformats-officedocument.presentationml.notesSlide+xml"/>
  <Override PartName="/ppt/comments/modernComment_105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8288000" cy="10287000"/>
  <p:notesSz cx="6858000" cy="9144000"/>
  <p:embeddedFontLst>
    <p:embeddedFont>
      <p:font typeface="Martel" panose="020B0604020202020204" charset="0"/>
      <p:regular r:id="rId21"/>
    </p:embeddedFont>
    <p:embeddedFont>
      <p:font typeface="Martel Bold" panose="020B0604020202020204" charset="0"/>
      <p:regular r:id="rId22"/>
    </p:embeddedFont>
    <p:embeddedFont>
      <p:font typeface="Martel Heavy" panose="020B0604020202020204" charset="0"/>
      <p:regular r:id="rId23"/>
    </p:embeddedFont>
    <p:embeddedFont>
      <p:font typeface="Montserrat" panose="00000500000000000000" pitchFamily="2" charset="0"/>
      <p:regular r:id="rId24"/>
      <p:bold r:id="rId25"/>
      <p:italic r:id="rId26"/>
      <p:boldItalic r:id="rId27"/>
    </p:embeddedFont>
    <p:embeddedFont>
      <p:font typeface="Montserrat Bold" panose="00000800000000000000" charset="0"/>
      <p:regular r:id="rId28"/>
    </p:embeddedFont>
    <p:embeddedFont>
      <p:font typeface="Montserrat Semi-Bold" panose="020B0604020202020204" charset="0"/>
      <p:regular r:id="rId29"/>
    </p:embeddedFont>
    <p:embeddedFont>
      <p:font typeface="Public Sans" panose="020B0604020202020204" charset="0"/>
      <p:regular r:id="rId30"/>
    </p:embeddedFont>
    <p:embeddedFont>
      <p:font typeface="Public Sans Bold" panose="020B0604020202020204" charset="0"/>
      <p:regular r:id="rId31"/>
    </p:embeddedFont>
    <p:embeddedFont>
      <p:font typeface="Segoe UI" panose="020B0502040204020203" pitchFamily="34" charset="0"/>
      <p:regular r:id="rId32"/>
      <p:bold r:id="rId33"/>
      <p:italic r:id="rId34"/>
      <p:boldItalic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4FE94D9-4433-2217-746D-77348228DADB}" name="Muaaz Bin Mukhtar" initials="MB" userId="4902ca6e3296f415"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8431" autoAdjust="0"/>
  </p:normalViewPr>
  <p:slideViewPr>
    <p:cSldViewPr>
      <p:cViewPr varScale="1">
        <p:scale>
          <a:sx n="39" d="100"/>
          <a:sy n="39" d="100"/>
        </p:scale>
        <p:origin x="117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5DF518D3-EF7B-40CB-B1A6-EB4ED7FF4875}" authorId="{C4FE94D9-4433-2217-746D-77348228DADB}" created="2024-09-29T15:29:15.029">
    <pc:sldMkLst xmlns:pc="http://schemas.microsoft.com/office/powerpoint/2013/main/command">
      <pc:docMk/>
      <pc:sldMk cId="0" sldId="256"/>
    </pc:sldMkLst>
    <p188:txBody>
      <a:bodyPr/>
      <a:lstStyle/>
      <a:p>
        <a:r>
          <a:rPr lang="en-US"/>
          <a:t>Asslamualikum, 
I am Muaaz Bin Mukhtar. With me is Mohammad Ammar Ali and Muhammad Moiz. We have proposed a system "AgroTech" for our final year project under the supervision of Mam Saira Beg. </a:t>
        </a:r>
      </a:p>
    </p188:txBody>
  </p188:cm>
</p188:cmLst>
</file>

<file path=ppt/comments/modernComment_101_0.xml><?xml version="1.0" encoding="utf-8"?>
<p188:cmLst xmlns:a="http://schemas.openxmlformats.org/drawingml/2006/main" xmlns:r="http://schemas.openxmlformats.org/officeDocument/2006/relationships" xmlns:p188="http://schemas.microsoft.com/office/powerpoint/2018/8/main">
  <p188:cm id="{F672BF89-7256-457D-9502-4A862BD1659B}" authorId="{C4FE94D9-4433-2217-746D-77348228DADB}" created="2024-09-29T15:29:40.322">
    <pc:sldMkLst xmlns:pc="http://schemas.microsoft.com/office/powerpoint/2013/main/command">
      <pc:docMk/>
      <pc:sldMk cId="0" sldId="257"/>
    </pc:sldMkLst>
    <p188:txBody>
      <a:bodyPr/>
      <a:lstStyle/>
      <a:p>
        <a:r>
          <a:rPr lang="en-US"/>
          <a:t>AgroTech is a web-based platform designed to revolutionize the agricultural industry as it is the backbone of our economy. AgroTech will be equipped with the latest technologies such as ML, AI, Image generation. AgroTech aims to provide assistance to users throughout the lifecycle of a crop. That is from recommending a crop to monitoring it. Then from harvesting it to selling it. It also provides data driven insights to users to help make informed decisions ultimately improving crop quality and quantity. The purpose of this system is to address the inefficiencies that exist in traditional farming practices and empower users with the technology needed to thrive nowadays. </a:t>
        </a:r>
      </a:p>
    </p188:txBody>
  </p188:cm>
</p188:cmLst>
</file>

<file path=ppt/comments/modernComment_102_0.xml><?xml version="1.0" encoding="utf-8"?>
<p188:cmLst xmlns:a="http://schemas.openxmlformats.org/drawingml/2006/main" xmlns:r="http://schemas.openxmlformats.org/officeDocument/2006/relationships" xmlns:p188="http://schemas.microsoft.com/office/powerpoint/2018/8/main">
  <p188:cm id="{A9AA2310-866D-41BC-9401-EE3525DEEF71}" authorId="{C4FE94D9-4433-2217-746D-77348228DADB}" created="2024-09-29T15:30:05.710">
    <pc:sldMkLst xmlns:pc="http://schemas.microsoft.com/office/powerpoint/2013/main/command">
      <pc:docMk/>
      <pc:sldMk cId="0" sldId="258"/>
    </pc:sldMkLst>
    <p188:txBody>
      <a:bodyPr/>
      <a:lstStyle/>
      <a:p>
        <a:r>
          <a:rPr lang="en-US"/>
          <a:t>These are the problems faced by traditional farming practices.
•	The first of them is resource wastage and low yield. Poor resource management causes wastage leading to lower crop quantity. Which in result increases expenditure and lowers the profit. 
•	Next is labor intensive traditional methods.  Most farmers still rely on old practices, which require manual processes and more man power. This leads to an increase in effort resulting in inefficiency in daily tasks and hence quality.
•	Another major issue is poor decision making. Farmers often don't have access to information they need to make data-driven decisions about their crops and farming practices. Which results in limited productivity.
•	There's also poor disease detection. Diseases and pests are often detected too late, due to manual surveillance. Which results in decreased yields and higher mitigation costs.
•	Another issue is the marketplace. Farmers face limited market access due to middlemen, making it difficult to sell products while customers struggle to find consistent and affordable prices. </a:t>
        </a:r>
      </a:p>
    </p188:txBody>
  </p188:cm>
</p188:cmLst>
</file>

<file path=ppt/comments/modernComment_103_0.xml><?xml version="1.0" encoding="utf-8"?>
<p188:cmLst xmlns:a="http://schemas.openxmlformats.org/drawingml/2006/main" xmlns:r="http://schemas.openxmlformats.org/officeDocument/2006/relationships" xmlns:p188="http://schemas.microsoft.com/office/powerpoint/2018/8/main">
  <p188:cm id="{49EEC5AD-7C77-48B0-823D-06D93E5CD06D}" authorId="{C4FE94D9-4433-2217-746D-77348228DADB}" created="2024-09-29T15:30:34.840">
    <pc:sldMkLst xmlns:pc="http://schemas.microsoft.com/office/powerpoint/2013/main/command">
      <pc:docMk/>
      <pc:sldMk cId="0" sldId="259"/>
    </pc:sldMkLst>
    <p188:txBody>
      <a:bodyPr/>
      <a:lstStyle/>
      <a:p>
        <a:r>
          <a:rPr lang="en-US"/>
          <a:t>To address these issues, AgroTech provides the following solutions.
•	Firstly, it will provide optimized resource management and data-driven recommendations to maximize resource optimization. Which results in higher yields and hence higher profits.
•	Secondly, it will recommend the best practices maximizing the automation in farming processes. Which leads to improved efficiency resulting in quality crops
•	AgroTech will use predictive analysis, providing real-time data and insights that will guide farmers in making smart and effective decisions.
•	We prioritize early disease detection, AgroTech will provide periodic monitoring allowing farmers to detect diseases and pests in early stages.
•	Finally, AgroTech will provide access to a marketplace, connecting farmers directly to the market and customers. Farmers will be able to sell their products easily. At the same time, customers can benefit by finding affordable and locally sourced options.</a:t>
        </a:r>
      </a:p>
    </p188:txBody>
  </p188:cm>
</p188:cmLst>
</file>

<file path=ppt/comments/modernComment_104_0.xml><?xml version="1.0" encoding="utf-8"?>
<p188:cmLst xmlns:a="http://schemas.openxmlformats.org/drawingml/2006/main" xmlns:r="http://schemas.openxmlformats.org/officeDocument/2006/relationships" xmlns:p188="http://schemas.microsoft.com/office/powerpoint/2018/8/main">
  <p188:cm id="{F0DEA512-8A14-48C9-A7F1-2F32794F68AD}" authorId="{C4FE94D9-4433-2217-746D-77348228DADB}" created="2024-09-29T15:30:54.199">
    <pc:sldMkLst xmlns:pc="http://schemas.microsoft.com/office/powerpoint/2013/main/command">
      <pc:docMk/>
      <pc:sldMk cId="0" sldId="260"/>
    </pc:sldMkLst>
    <p188:txBody>
      <a:bodyPr/>
      <a:lstStyle/>
      <a:p>
        <a:r>
          <a:rPr lang="en-US"/>
          <a:t>Following are the modules for AgroTech.
•	Soil Analysis: It will analyze soil based on the result of soil testing. That is nutrient testing, acidity testing, salinity testing. It can also use previous soil records for better analysis.
•	Climate Analysis: It will assess the current seasonal weather, temperature and humidity of the area. It can also get online weather reports by fetching location.
•	Crop Recommendation: Based on soil and climate analysis, AgroTech will provide crop recommendations suitable for the conditions. It will give pros and cons for all the options and farmers can select any of them according to his suitability.
•	AgroTech will be equipped with an AI based chatbot, which will provide knowledge and help solve farmer queries and problems.
•	AgroTech will schedule periodic monitoring of crops. It will detect diseases and pests early on ensuring the best health of crops. It will provide assistance on usage of pesticides and medicines.
•	t will also provide yield estimation based on the health of crops and environment. That is soil and climate analysis. It will assist in optimizing resources and plans.
•	‌Using image recognition, AgroTech tells the maturity of crops and when will be the crops ready to harvest. 
•	‌It will also design optimized schedules for harvesting. And recommend tools and techniques for harvesting. It will also allow farmers to rent or buy tools through the platform.
•	‌The system will also be integrated with transportation assist. Which will provide recommendations, pickup, packaging and drop-off facilities in minimum expenditure.
•	‌The system will also be integrated with storage assist. Which will recommend storage types, temperatures and locations. Users can also book suitable storage places through the system. It will also help users in quality grading of crops.
•	‌The system will provide access to a marketplace where the farmer can list his product with all the necessary information. If a farmer needs to sell in bulk, he will also be able to perform bidding. Customers will be able to view, review and buy products.
•	‌The system will generate reports for comparative analysis, system performance, sales and revenues etc.</a:t>
        </a:r>
      </a:p>
    </p188:txBody>
  </p188:cm>
</p188:cmLst>
</file>

<file path=ppt/comments/modernComment_105_0.xml><?xml version="1.0" encoding="utf-8"?>
<p188:cmLst xmlns:a="http://schemas.openxmlformats.org/drawingml/2006/main" xmlns:r="http://schemas.openxmlformats.org/officeDocument/2006/relationships" xmlns:p188="http://schemas.microsoft.com/office/powerpoint/2018/8/main">
  <p188:cm id="{6DCF104E-75F1-4AAC-9C2E-07F0AC6C13C1}" authorId="{C4FE94D9-4433-2217-746D-77348228DADB}" created="2024-09-29T15:31:08.287">
    <pc:sldMkLst xmlns:pc="http://schemas.microsoft.com/office/powerpoint/2013/main/command">
      <pc:docMk/>
      <pc:sldMk cId="0" sldId="261"/>
    </pc:sldMkLst>
    <p188:txBody>
      <a:bodyPr/>
      <a:lstStyle/>
      <a:p>
        <a:r>
          <a:rPr lang="en-US"/>
          <a:t>Our system is for 4 types of users.
•	‌Admin holds the highest level of authority. He can view, edit, add, and delete anything at any time. He can view reports and manage user complaints.
•	‌Farmers can perform soil and climate analysis, get crop recommendations and monitoring. They can access the transport and storage assist and can also grade their products using the system.
•	‌Sellers can list their products with required details. It can be a farmer selling crops or any other person selling/renting tools or pesticides etc. Sellers can view reports to analyze their sales and can also feature any product.
•	‌Customers can view, review and buy the listed products.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B10B70-5428-4FDE-8AED-29AC1AA81DE7}" type="datetimeFigureOut">
              <a:rPr lang="en-US" smtClean="0"/>
              <a:t>9/29/2024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9EEDBA-4212-4A95-A40D-40EF4B0F482E}" type="slidenum">
              <a:rPr lang="en-US" smtClean="0"/>
              <a:t>‹#›</a:t>
            </a:fld>
            <a:endParaRPr lang="en-US"/>
          </a:p>
        </p:txBody>
      </p:sp>
    </p:spTree>
    <p:extLst>
      <p:ext uri="{BB962C8B-B14F-4D97-AF65-F5344CB8AC3E}">
        <p14:creationId xmlns:p14="http://schemas.microsoft.com/office/powerpoint/2010/main" val="3586463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Segoe UI" panose="020B0502040204020203" pitchFamily="34" charset="0"/>
              </a:rPr>
              <a:t>Asslamualikum, </a:t>
            </a:r>
            <a:br>
              <a:rPr lang="en-US" sz="1200" dirty="0">
                <a:effectLst/>
                <a:latin typeface="Segoe UI" panose="020B0502040204020203" pitchFamily="34" charset="0"/>
              </a:rPr>
            </a:br>
            <a:r>
              <a:rPr lang="en-US" sz="1200" dirty="0">
                <a:effectLst/>
                <a:latin typeface="Segoe UI" panose="020B0502040204020203" pitchFamily="34" charset="0"/>
              </a:rPr>
              <a:t>I am Muaaz Bin Mukhtar. With me is Mohammad Ammar Ali and Muhammad Moiz. We have proposed a system "AgroTech" for our final year project under the supervision of Mam Saira Beg. </a:t>
            </a:r>
            <a:endParaRPr lang="en-US" sz="1200"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319EEDBA-4212-4A95-A40D-40EF4B0F482E}" type="slidenum">
              <a:rPr lang="en-US" smtClean="0"/>
              <a:t>1</a:t>
            </a:fld>
            <a:endParaRPr lang="en-US"/>
          </a:p>
        </p:txBody>
      </p:sp>
    </p:spTree>
    <p:extLst>
      <p:ext uri="{BB962C8B-B14F-4D97-AF65-F5344CB8AC3E}">
        <p14:creationId xmlns:p14="http://schemas.microsoft.com/office/powerpoint/2010/main" val="670646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Segoe UI" panose="020B0502040204020203" pitchFamily="34" charset="0"/>
              </a:rPr>
              <a:t>AgroTech is a web-based platform designed to revolutionize the agricultural industry as it is the backbone of our economy. AgroTech will be equipped with the latest technologies such as ML, AI, Image generation. AgroTech aims to provide assistance to users throughout the lifecycle of a crop. That is from recommending a crop to monitoring it. Then from harvesting it to selling it. It also provides data driven insights to users to help make informed decisions ultimately improving crop quality and quantity. The purpose of this system is to address the inefficiencies that exist in traditional farming practices and empower users with the technology needed to thrive nowadays. </a:t>
            </a:r>
            <a:endParaRPr lang="en-US" sz="1200"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319EEDBA-4212-4A95-A40D-40EF4B0F482E}" type="slidenum">
              <a:rPr lang="en-US" smtClean="0"/>
              <a:t>2</a:t>
            </a:fld>
            <a:endParaRPr lang="en-US"/>
          </a:p>
        </p:txBody>
      </p:sp>
    </p:spTree>
    <p:extLst>
      <p:ext uri="{BB962C8B-B14F-4D97-AF65-F5344CB8AC3E}">
        <p14:creationId xmlns:p14="http://schemas.microsoft.com/office/powerpoint/2010/main" val="395708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effectLst/>
                <a:latin typeface="Segoe UI" panose="020B0502040204020203" pitchFamily="34" charset="0"/>
              </a:rPr>
              <a:t>These are the problems faced by traditional farming practices.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Segoe UI" panose="020B0502040204020203" pitchFamily="34" charset="0"/>
              </a:rPr>
              <a:t>The first of them is resource wastage and low yield. Poor resource management causes wastage leading to lower crop quantity. Which in result increases expenditure and lowers the profit.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Segoe UI" panose="020B0502040204020203" pitchFamily="34" charset="0"/>
              </a:rPr>
              <a:t>Next is labor intensive traditional methods. Most farmers still rely on old practices, which require manual processes and more man power. This leads to an increase in effort resulting in inefficiency in daily tasks and hence quality.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Segoe UI" panose="020B0502040204020203" pitchFamily="34" charset="0"/>
              </a:rPr>
              <a:t>Another major issue is poor decision making. Farmers often don't have access to information they need to make data-driven decisions about their crops and farming practices. Which results in limited productivity.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Segoe UI" panose="020B0502040204020203" pitchFamily="34" charset="0"/>
              </a:rPr>
              <a:t>There's also poor disease detection. Diseases and pests are often detected too late, due to manual surveillance. Which results in decreased yields and higher mitigation costs.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Segoe UI" panose="020B0502040204020203" pitchFamily="34" charset="0"/>
              </a:rPr>
              <a:t>Another issue is the marketplace. Farmers face limited market access due to middlemen, making it difficult to sell products while customers </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struggle to find consistent and affordable prices. </a:t>
            </a:r>
            <a:endParaRPr lang="en-US" sz="1800"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319EEDBA-4212-4A95-A40D-40EF4B0F482E}" type="slidenum">
              <a:rPr lang="en-US" smtClean="0"/>
              <a:t>3</a:t>
            </a:fld>
            <a:endParaRPr lang="en-US"/>
          </a:p>
        </p:txBody>
      </p:sp>
    </p:spTree>
    <p:extLst>
      <p:ext uri="{BB962C8B-B14F-4D97-AF65-F5344CB8AC3E}">
        <p14:creationId xmlns:p14="http://schemas.microsoft.com/office/powerpoint/2010/main" val="3092449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effectLst/>
                <a:latin typeface="Segoe UI" panose="020B0502040204020203" pitchFamily="34" charset="0"/>
              </a:rPr>
              <a:t>To address these issues, AgroTech provides the following solutions.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Segoe UI" panose="020B0502040204020203" pitchFamily="34" charset="0"/>
              </a:rPr>
              <a:t>Firstly, it will provide optimized resource management and data-driven recommendations to maximize resource optimization. Which results in higher yields and hence higher profits.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Segoe UI" panose="020B0502040204020203" pitchFamily="34" charset="0"/>
              </a:rPr>
              <a:t>Secondly, it will recommend the best practices maximizing the automation in farming processes. Which leads to improved efficiency resulting in quality crops.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Segoe UI" panose="020B0502040204020203" pitchFamily="34" charset="0"/>
              </a:rPr>
              <a:t>AgroTech will use predictive analysis, providing real-time data and insights that will guide farmers in making smart and effective decisions.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Segoe UI" panose="020B0502040204020203" pitchFamily="34" charset="0"/>
              </a:rPr>
              <a:t>We prioritize early disease detection, AgroTech will provide periodic monitoring allowing farmers to detect diseases and pests in early stages.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Segoe UI" panose="020B0502040204020203" pitchFamily="34" charset="0"/>
              </a:rPr>
              <a:t>Finally, AgroTech will provide access to a marketplace, connecting farmers directly to the market and customers. Farmers will be able to sell their products easily. At the same time, customers can benefit by finding affordable and locally sourced options.</a:t>
            </a:r>
            <a:endParaRPr lang="en-US" sz="1200"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319EEDBA-4212-4A95-A40D-40EF4B0F482E}" type="slidenum">
              <a:rPr lang="en-US" smtClean="0"/>
              <a:t>4</a:t>
            </a:fld>
            <a:endParaRPr lang="en-US"/>
          </a:p>
        </p:txBody>
      </p:sp>
    </p:spTree>
    <p:extLst>
      <p:ext uri="{BB962C8B-B14F-4D97-AF65-F5344CB8AC3E}">
        <p14:creationId xmlns:p14="http://schemas.microsoft.com/office/powerpoint/2010/main" val="229160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a:lnSpc>
                <a:spcPct val="107000"/>
              </a:lnSpc>
              <a:spcBef>
                <a:spcPts val="0"/>
              </a:spcBef>
              <a:spcAft>
                <a:spcPts val="0"/>
              </a:spcAft>
              <a:buFont typeface="Symbol" panose="05050102010706020507" pitchFamily="18" charset="2"/>
              <a:buNone/>
            </a:pPr>
            <a:r>
              <a:rPr lang="en-US" sz="1200" dirty="0">
                <a:effectLst/>
                <a:latin typeface="Segoe UI" panose="020B0502040204020203" pitchFamily="34" charset="0"/>
              </a:rPr>
              <a:t>Following are the modules for AgroTech.</a:t>
            </a:r>
          </a:p>
          <a:p>
            <a:pPr marL="171450" marR="0" lvl="0" indent="-171450" algn="l">
              <a:lnSpc>
                <a:spcPct val="107000"/>
              </a:lnSpc>
              <a:spcBef>
                <a:spcPts val="0"/>
              </a:spcBef>
              <a:spcAft>
                <a:spcPts val="0"/>
              </a:spcAft>
              <a:buFont typeface="Arial" panose="020B0604020202020204" pitchFamily="34" charset="0"/>
              <a:buChar char="•"/>
            </a:pPr>
            <a:r>
              <a:rPr lang="en-US" sz="1200" dirty="0">
                <a:effectLst/>
                <a:latin typeface="Segoe UI" panose="020B0502040204020203" pitchFamily="34" charset="0"/>
              </a:rPr>
              <a:t>It will analyze soil based on the result of soil testing. That is nutrient testing, acidity testing, salinity testing. It can also use previous soil records for better analysis.</a:t>
            </a:r>
          </a:p>
          <a:p>
            <a:pPr marL="171450" marR="0" lvl="0" indent="-171450" algn="l">
              <a:lnSpc>
                <a:spcPct val="107000"/>
              </a:lnSpc>
              <a:spcBef>
                <a:spcPts val="0"/>
              </a:spcBef>
              <a:spcAft>
                <a:spcPts val="0"/>
              </a:spcAft>
              <a:buFont typeface="Arial" panose="020B0604020202020204" pitchFamily="34" charset="0"/>
              <a:buChar char="•"/>
            </a:pPr>
            <a:r>
              <a:rPr lang="en-US" sz="1200" dirty="0">
                <a:effectLst/>
                <a:latin typeface="Segoe UI" panose="020B0502040204020203" pitchFamily="34" charset="0"/>
              </a:rPr>
              <a:t>It will assess the current seasonal weather, temperature and humidity of the area. It can also get online weather reports by fetching location.</a:t>
            </a:r>
          </a:p>
          <a:p>
            <a:pPr marL="171450" marR="0" lvl="0" indent="-171450" algn="l">
              <a:lnSpc>
                <a:spcPct val="107000"/>
              </a:lnSpc>
              <a:spcBef>
                <a:spcPts val="0"/>
              </a:spcBef>
              <a:spcAft>
                <a:spcPts val="0"/>
              </a:spcAft>
              <a:buFont typeface="Arial" panose="020B0604020202020204" pitchFamily="34" charset="0"/>
              <a:buChar char="•"/>
            </a:pPr>
            <a:r>
              <a:rPr lang="en-US" sz="1200" dirty="0">
                <a:effectLst/>
                <a:latin typeface="Segoe UI" panose="020B0502040204020203" pitchFamily="34" charset="0"/>
              </a:rPr>
              <a:t>Based on soil and climate analysis, AgroTech will provide crop recommendations suitable for the conditions. It will give pros and cons for all the options and farmers can select any of them according to his suitability.</a:t>
            </a:r>
          </a:p>
          <a:p>
            <a:pPr marL="171450" marR="0" lvl="0" indent="-171450" algn="l">
              <a:lnSpc>
                <a:spcPct val="107000"/>
              </a:lnSpc>
              <a:spcBef>
                <a:spcPts val="0"/>
              </a:spcBef>
              <a:spcAft>
                <a:spcPts val="0"/>
              </a:spcAft>
              <a:buFont typeface="Arial" panose="020B0604020202020204" pitchFamily="34" charset="0"/>
              <a:buChar char="•"/>
            </a:pPr>
            <a:r>
              <a:rPr lang="en-US" sz="1200" dirty="0">
                <a:effectLst/>
                <a:latin typeface="Segoe UI" panose="020B0502040204020203" pitchFamily="34" charset="0"/>
              </a:rPr>
              <a:t>AgroTech will be equipped with an AI based chatbot, which will provide knowledge and help solve farmer queries and problems.</a:t>
            </a:r>
          </a:p>
          <a:p>
            <a:pPr marL="171450" marR="0" lvl="0" indent="-171450" algn="l">
              <a:lnSpc>
                <a:spcPct val="107000"/>
              </a:lnSpc>
              <a:spcBef>
                <a:spcPts val="0"/>
              </a:spcBef>
              <a:spcAft>
                <a:spcPts val="0"/>
              </a:spcAft>
              <a:buFont typeface="Arial" panose="020B0604020202020204" pitchFamily="34" charset="0"/>
              <a:buChar char="•"/>
            </a:pPr>
            <a:r>
              <a:rPr lang="en-US" sz="1200" dirty="0">
                <a:effectLst/>
                <a:latin typeface="Segoe UI" panose="020B0502040204020203" pitchFamily="34" charset="0"/>
              </a:rPr>
              <a:t>AgroTech will schedule periodic monitoring of crops. It will detect diseases and pests early on ensuring the best health of crops. It will provide assistance on usage of pesticides and medicines.</a:t>
            </a:r>
          </a:p>
          <a:p>
            <a:pPr marL="171450" marR="0" lvl="0" indent="-171450" algn="l">
              <a:lnSpc>
                <a:spcPct val="107000"/>
              </a:lnSpc>
              <a:spcBef>
                <a:spcPts val="0"/>
              </a:spcBef>
              <a:spcAft>
                <a:spcPts val="0"/>
              </a:spcAft>
              <a:buFont typeface="Arial" panose="020B0604020202020204" pitchFamily="34" charset="0"/>
              <a:buChar char="•"/>
            </a:pPr>
            <a:r>
              <a:rPr lang="en-US" sz="1200" dirty="0">
                <a:effectLst/>
                <a:latin typeface="Segoe UI" panose="020B0502040204020203" pitchFamily="34" charset="0"/>
              </a:rPr>
              <a:t>It will also provide yield estimation based on the </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health of crops and environment. That is soil and climate analysis. It will assist in optimizing resources and plans.</a:t>
            </a:r>
          </a:p>
          <a:p>
            <a:pPr marL="171450" marR="0" lvl="0" indent="-171450" algn="l">
              <a:lnSpc>
                <a:spcPct val="107000"/>
              </a:lnSpc>
              <a:spcBef>
                <a:spcPts val="0"/>
              </a:spcBef>
              <a:spcAft>
                <a:spcPts val="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Using image recognition, AgroTech tells the maturity of crops and when will be the crops ready to harvest. </a:t>
            </a:r>
          </a:p>
          <a:p>
            <a:pPr marL="171450" marR="0" lvl="0" indent="-171450" algn="l">
              <a:lnSpc>
                <a:spcPct val="107000"/>
              </a:lnSpc>
              <a:spcBef>
                <a:spcPts val="0"/>
              </a:spcBef>
              <a:spcAft>
                <a:spcPts val="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‌It will also design optimized schedules for harvesting. And recommend tools and techniques for harvesting. It will also allow farmers to rent or buy tools through the platform.</a:t>
            </a:r>
          </a:p>
          <a:p>
            <a:pPr marL="171450" marR="0" lvl="0" indent="-171450" algn="l">
              <a:lnSpc>
                <a:spcPct val="107000"/>
              </a:lnSpc>
              <a:spcBef>
                <a:spcPts val="0"/>
              </a:spcBef>
              <a:spcAft>
                <a:spcPts val="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 system will also be integrated with transportation assist. Which will provide recommendations, pickup, packaging and drop-off facilities in minimum expenditure.</a:t>
            </a:r>
          </a:p>
          <a:p>
            <a:pPr marL="171450" marR="0" lvl="0" indent="-171450" algn="l">
              <a:lnSpc>
                <a:spcPct val="107000"/>
              </a:lnSpc>
              <a:spcBef>
                <a:spcPts val="0"/>
              </a:spcBef>
              <a:spcAft>
                <a:spcPts val="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 system will also be integrated with storage assist. Which will recommend storage types, temperatures and locations. Users can also book suitable storage places through the system. It will also help users in quality grading of crops.</a:t>
            </a:r>
          </a:p>
          <a:p>
            <a:pPr marL="171450" marR="0" lvl="0" indent="-171450" algn="l">
              <a:lnSpc>
                <a:spcPct val="107000"/>
              </a:lnSpc>
              <a:spcBef>
                <a:spcPts val="0"/>
              </a:spcBef>
              <a:spcAft>
                <a:spcPts val="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 system will provide access to a marketplace where the farmer can list his product with all the necessary information. If a farmer needs to sell in bulk, he will also be able to perform bidding. Customers will be able to view, review and buy products.</a:t>
            </a:r>
          </a:p>
          <a:p>
            <a:pPr marL="171450" marR="0" lvl="0" indent="-171450" algn="l">
              <a:lnSpc>
                <a:spcPct val="107000"/>
              </a:lnSpc>
              <a:spcBef>
                <a:spcPts val="0"/>
              </a:spcBef>
              <a:spcAft>
                <a:spcPts val="800"/>
              </a:spcAft>
              <a:buFont typeface="Arial" panose="020B060402020202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 system will generate reports for comparative analysis, system performance, sales and revenues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319EEDBA-4212-4A95-A40D-40EF4B0F482E}" type="slidenum">
              <a:rPr lang="en-US" smtClean="0"/>
              <a:t>5</a:t>
            </a:fld>
            <a:endParaRPr lang="en-US"/>
          </a:p>
        </p:txBody>
      </p:sp>
    </p:spTree>
    <p:extLst>
      <p:ext uri="{BB962C8B-B14F-4D97-AF65-F5344CB8AC3E}">
        <p14:creationId xmlns:p14="http://schemas.microsoft.com/office/powerpoint/2010/main" val="3159832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effectLst/>
                <a:latin typeface="Segoe UI" panose="020B0502040204020203" pitchFamily="34" charset="0"/>
              </a:rPr>
              <a:t>Our system is for 4 types of users.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Segoe UI" panose="020B0502040204020203" pitchFamily="34" charset="0"/>
              </a:rPr>
              <a:t>Admin holds the highest level of authority. He can view, edit, add, and delete anything at any time. He can view reports and manage user complaints.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Segoe UI" panose="020B0502040204020203" pitchFamily="34" charset="0"/>
              </a:rPr>
              <a:t>‌Farmers can perform soil and climate analysis, get crop recommendations and monitoring. They can access the transport and storage assist and can also grade their products using the system.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Segoe UI" panose="020B0502040204020203" pitchFamily="34" charset="0"/>
              </a:rPr>
              <a:t>‌Sellers can list their products with required details. It can be a farmer selling crops or any other person selling/renting tools or pesticides etc. Sellers can view reports to analyze their sales and can also feature any product.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effectLst/>
                <a:latin typeface="Segoe UI" panose="020B0502040204020203" pitchFamily="34" charset="0"/>
              </a:rPr>
              <a:t>‌Customers can view, review and buy the listed products.</a:t>
            </a:r>
            <a:endParaRPr lang="en-US" sz="1200"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319EEDBA-4212-4A95-A40D-40EF4B0F482E}" type="slidenum">
              <a:rPr lang="en-US" smtClean="0"/>
              <a:t>6</a:t>
            </a:fld>
            <a:endParaRPr lang="en-US"/>
          </a:p>
        </p:txBody>
      </p:sp>
    </p:spTree>
    <p:extLst>
      <p:ext uri="{BB962C8B-B14F-4D97-AF65-F5344CB8AC3E}">
        <p14:creationId xmlns:p14="http://schemas.microsoft.com/office/powerpoint/2010/main" val="2675474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00_0.xml"/><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2.sv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2.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microsoft.com/office/2018/10/relationships/comments" Target="../comments/modernComment_101_0.xml"/><Relationship Id="rId7" Type="http://schemas.openxmlformats.org/officeDocument/2006/relationships/image" Target="../media/image4.sv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microsoft.com/office/2018/10/relationships/comments" Target="../comments/modernComment_102_0.xml"/><Relationship Id="rId7" Type="http://schemas.openxmlformats.org/officeDocument/2006/relationships/image" Target="../media/image4.sv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microsoft.com/office/2018/10/relationships/comments" Target="../comments/modernComment_103_0.xml"/><Relationship Id="rId7" Type="http://schemas.openxmlformats.org/officeDocument/2006/relationships/image" Target="../media/image4.sv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microsoft.com/office/2018/10/relationships/comments" Target="../comments/modernComment_104_0.xml"/><Relationship Id="rId7" Type="http://schemas.openxmlformats.org/officeDocument/2006/relationships/image" Target="../media/image4.sv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microsoft.com/office/2018/10/relationships/comments" Target="../comments/modernComment_105_0.xml"/><Relationship Id="rId7" Type="http://schemas.openxmlformats.org/officeDocument/2006/relationships/image" Target="../media/image4.sv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4AB6F"/>
        </a:solidFill>
        <a:effectLst/>
      </p:bgPr>
    </p:bg>
    <p:spTree>
      <p:nvGrpSpPr>
        <p:cNvPr id="1" name=""/>
        <p:cNvGrpSpPr/>
        <p:nvPr/>
      </p:nvGrpSpPr>
      <p:grpSpPr>
        <a:xfrm>
          <a:off x="0" y="0"/>
          <a:ext cx="0" cy="0"/>
          <a:chOff x="0" y="0"/>
          <a:chExt cx="0" cy="0"/>
        </a:xfrm>
      </p:grpSpPr>
      <p:grpSp>
        <p:nvGrpSpPr>
          <p:cNvPr id="2" name="Group 2"/>
          <p:cNvGrpSpPr/>
          <p:nvPr/>
        </p:nvGrpSpPr>
        <p:grpSpPr>
          <a:xfrm>
            <a:off x="9411889" y="368204"/>
            <a:ext cx="8522962" cy="9550592"/>
            <a:chOff x="0" y="0"/>
            <a:chExt cx="758598" cy="850064"/>
          </a:xfrm>
        </p:grpSpPr>
        <p:sp>
          <p:nvSpPr>
            <p:cNvPr id="3" name="Freeform 3"/>
            <p:cNvSpPr/>
            <p:nvPr/>
          </p:nvSpPr>
          <p:spPr>
            <a:xfrm>
              <a:off x="0" y="0"/>
              <a:ext cx="758598" cy="850064"/>
            </a:xfrm>
            <a:custGeom>
              <a:avLst/>
              <a:gdLst/>
              <a:ahLst/>
              <a:cxnLst/>
              <a:rect l="l" t="t" r="r" b="b"/>
              <a:pathLst>
                <a:path w="758598" h="850064">
                  <a:moveTo>
                    <a:pt x="0" y="0"/>
                  </a:moveTo>
                  <a:lnTo>
                    <a:pt x="758598" y="0"/>
                  </a:lnTo>
                  <a:lnTo>
                    <a:pt x="758598" y="850064"/>
                  </a:lnTo>
                  <a:lnTo>
                    <a:pt x="0" y="850064"/>
                  </a:lnTo>
                  <a:close/>
                </a:path>
              </a:pathLst>
            </a:custGeom>
            <a:solidFill>
              <a:srgbClr val="FBF6F1"/>
            </a:solidFill>
          </p:spPr>
        </p:sp>
        <p:sp>
          <p:nvSpPr>
            <p:cNvPr id="4" name="TextBox 4"/>
            <p:cNvSpPr txBox="1"/>
            <p:nvPr/>
          </p:nvSpPr>
          <p:spPr>
            <a:xfrm>
              <a:off x="0" y="-38100"/>
              <a:ext cx="758598" cy="888164"/>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0628109" y="2528463"/>
            <a:ext cx="6090522" cy="5230074"/>
          </a:xfrm>
          <a:custGeom>
            <a:avLst/>
            <a:gdLst/>
            <a:ahLst/>
            <a:cxnLst/>
            <a:rect l="l" t="t" r="r" b="b"/>
            <a:pathLst>
              <a:path w="6090522" h="5230074">
                <a:moveTo>
                  <a:pt x="0" y="0"/>
                </a:moveTo>
                <a:lnTo>
                  <a:pt x="6090523" y="0"/>
                </a:lnTo>
                <a:lnTo>
                  <a:pt x="6090523" y="5230074"/>
                </a:lnTo>
                <a:lnTo>
                  <a:pt x="0" y="523007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805068" y="1085181"/>
            <a:ext cx="7240967" cy="1170567"/>
          </a:xfrm>
          <a:prstGeom prst="rect">
            <a:avLst/>
          </a:prstGeom>
        </p:spPr>
        <p:txBody>
          <a:bodyPr lIns="0" tIns="0" rIns="0" bIns="0" rtlCol="0" anchor="t">
            <a:spAutoFit/>
          </a:bodyPr>
          <a:lstStyle/>
          <a:p>
            <a:pPr algn="l">
              <a:lnSpc>
                <a:spcPts val="8745"/>
              </a:lnSpc>
            </a:pPr>
            <a:r>
              <a:rPr lang="en-US" sz="9109" b="1">
                <a:solidFill>
                  <a:srgbClr val="FBF6F1"/>
                </a:solidFill>
                <a:latin typeface="Martel Heavy"/>
                <a:ea typeface="Martel Heavy"/>
                <a:cs typeface="Martel Heavy"/>
                <a:sym typeface="Martel Heavy"/>
              </a:rPr>
              <a:t>AgroTech</a:t>
            </a:r>
          </a:p>
        </p:txBody>
      </p:sp>
      <p:sp>
        <p:nvSpPr>
          <p:cNvPr id="7" name="TextBox 7"/>
          <p:cNvSpPr txBox="1"/>
          <p:nvPr/>
        </p:nvSpPr>
        <p:spPr>
          <a:xfrm>
            <a:off x="805068" y="2633416"/>
            <a:ext cx="7240967" cy="1377616"/>
          </a:xfrm>
          <a:prstGeom prst="rect">
            <a:avLst/>
          </a:prstGeom>
        </p:spPr>
        <p:txBody>
          <a:bodyPr lIns="0" tIns="0" rIns="0" bIns="0" rtlCol="0" anchor="t">
            <a:spAutoFit/>
          </a:bodyPr>
          <a:lstStyle/>
          <a:p>
            <a:pPr algn="l">
              <a:lnSpc>
                <a:spcPts val="5289"/>
              </a:lnSpc>
            </a:pPr>
            <a:r>
              <a:rPr lang="en-US" sz="5509">
                <a:solidFill>
                  <a:srgbClr val="BFDB93"/>
                </a:solidFill>
                <a:latin typeface="Martel"/>
                <a:ea typeface="Martel"/>
                <a:cs typeface="Martel"/>
                <a:sym typeface="Martel"/>
              </a:rPr>
              <a:t>Smart Farming,</a:t>
            </a:r>
          </a:p>
          <a:p>
            <a:pPr algn="l">
              <a:lnSpc>
                <a:spcPts val="5289"/>
              </a:lnSpc>
            </a:pPr>
            <a:r>
              <a:rPr lang="en-US" sz="5509">
                <a:solidFill>
                  <a:srgbClr val="BFDB93"/>
                </a:solidFill>
                <a:latin typeface="Martel"/>
                <a:ea typeface="Martel"/>
                <a:cs typeface="Martel"/>
                <a:sym typeface="Martel"/>
              </a:rPr>
              <a:t>Better Future</a:t>
            </a:r>
          </a:p>
        </p:txBody>
      </p:sp>
      <p:sp>
        <p:nvSpPr>
          <p:cNvPr id="8" name="TextBox 8"/>
          <p:cNvSpPr txBox="1"/>
          <p:nvPr/>
        </p:nvSpPr>
        <p:spPr>
          <a:xfrm>
            <a:off x="805068" y="5689250"/>
            <a:ext cx="6903494" cy="2050415"/>
          </a:xfrm>
          <a:prstGeom prst="rect">
            <a:avLst/>
          </a:prstGeom>
        </p:spPr>
        <p:txBody>
          <a:bodyPr lIns="0" tIns="0" rIns="0" bIns="0" rtlCol="0" anchor="t">
            <a:spAutoFit/>
          </a:bodyPr>
          <a:lstStyle/>
          <a:p>
            <a:pPr algn="l">
              <a:lnSpc>
                <a:spcPts val="4060"/>
              </a:lnSpc>
            </a:pPr>
            <a:r>
              <a:rPr lang="en-US" sz="2900" b="1" spc="-237">
                <a:solidFill>
                  <a:srgbClr val="E6EFD7"/>
                </a:solidFill>
                <a:latin typeface="Public Sans Bold"/>
                <a:ea typeface="Public Sans Bold"/>
                <a:cs typeface="Public Sans Bold"/>
                <a:sym typeface="Public Sans Bold"/>
              </a:rPr>
              <a:t>Presented By</a:t>
            </a:r>
          </a:p>
          <a:p>
            <a:pPr algn="l">
              <a:lnSpc>
                <a:spcPts val="4060"/>
              </a:lnSpc>
            </a:pPr>
            <a:r>
              <a:rPr lang="en-US" sz="2900" spc="-237">
                <a:solidFill>
                  <a:srgbClr val="E6EFD7"/>
                </a:solidFill>
                <a:latin typeface="Public Sans"/>
                <a:ea typeface="Public Sans"/>
                <a:cs typeface="Public Sans"/>
                <a:sym typeface="Public Sans"/>
              </a:rPr>
              <a:t>Muaaz Bin Mukhtar               FA21-BSE-045</a:t>
            </a:r>
          </a:p>
          <a:p>
            <a:pPr algn="l">
              <a:lnSpc>
                <a:spcPts val="4060"/>
              </a:lnSpc>
            </a:pPr>
            <a:r>
              <a:rPr lang="en-US" sz="2900" spc="-237">
                <a:solidFill>
                  <a:srgbClr val="E6EFD7"/>
                </a:solidFill>
                <a:latin typeface="Public Sans"/>
                <a:ea typeface="Public Sans"/>
                <a:cs typeface="Public Sans"/>
                <a:sym typeface="Public Sans"/>
              </a:rPr>
              <a:t>Muhammad Moiz                    FA21-BSE-044</a:t>
            </a:r>
          </a:p>
          <a:p>
            <a:pPr algn="l">
              <a:lnSpc>
                <a:spcPts val="4060"/>
              </a:lnSpc>
              <a:spcBef>
                <a:spcPct val="0"/>
              </a:spcBef>
            </a:pPr>
            <a:r>
              <a:rPr lang="en-US" sz="2900" spc="-237">
                <a:solidFill>
                  <a:srgbClr val="E6EFD7"/>
                </a:solidFill>
                <a:latin typeface="Public Sans"/>
                <a:ea typeface="Public Sans"/>
                <a:cs typeface="Public Sans"/>
                <a:sym typeface="Public Sans"/>
              </a:rPr>
              <a:t>Ammar Ali                                      FA21-BSE-042</a:t>
            </a:r>
          </a:p>
        </p:txBody>
      </p:sp>
      <p:sp>
        <p:nvSpPr>
          <p:cNvPr id="9" name="TextBox 9"/>
          <p:cNvSpPr txBox="1"/>
          <p:nvPr/>
        </p:nvSpPr>
        <p:spPr>
          <a:xfrm>
            <a:off x="805068" y="8177115"/>
            <a:ext cx="5757382" cy="1021715"/>
          </a:xfrm>
          <a:prstGeom prst="rect">
            <a:avLst/>
          </a:prstGeom>
        </p:spPr>
        <p:txBody>
          <a:bodyPr lIns="0" tIns="0" rIns="0" bIns="0" rtlCol="0" anchor="t">
            <a:spAutoFit/>
          </a:bodyPr>
          <a:lstStyle/>
          <a:p>
            <a:pPr marL="0" lvl="0" indent="0" algn="l">
              <a:lnSpc>
                <a:spcPts val="4060"/>
              </a:lnSpc>
              <a:spcBef>
                <a:spcPct val="0"/>
              </a:spcBef>
            </a:pPr>
            <a:r>
              <a:rPr lang="en-US" sz="2900" b="1" u="none" strike="noStrike" spc="-237">
                <a:solidFill>
                  <a:srgbClr val="E6EFD7"/>
                </a:solidFill>
                <a:latin typeface="Public Sans Bold"/>
                <a:ea typeface="Public Sans Bold"/>
                <a:cs typeface="Public Sans Bold"/>
                <a:sym typeface="Public Sans Bold"/>
              </a:rPr>
              <a:t>Supervised By</a:t>
            </a:r>
          </a:p>
          <a:p>
            <a:pPr marL="0" lvl="0" indent="0" algn="l">
              <a:lnSpc>
                <a:spcPts val="4060"/>
              </a:lnSpc>
              <a:spcBef>
                <a:spcPct val="0"/>
              </a:spcBef>
            </a:pPr>
            <a:r>
              <a:rPr lang="en-US" sz="2900" u="none" strike="noStrike" spc="-237">
                <a:solidFill>
                  <a:srgbClr val="E6EFD7"/>
                </a:solidFill>
                <a:latin typeface="Public Sans"/>
                <a:ea typeface="Public Sans"/>
                <a:cs typeface="Public Sans"/>
                <a:sym typeface="Public Sans"/>
              </a:rPr>
              <a:t>Ms. Saira Beg</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4AB6F"/>
        </a:solidFill>
        <a:effectLst/>
      </p:bgPr>
    </p:bg>
    <p:spTree>
      <p:nvGrpSpPr>
        <p:cNvPr id="1" name=""/>
        <p:cNvGrpSpPr/>
        <p:nvPr/>
      </p:nvGrpSpPr>
      <p:grpSpPr>
        <a:xfrm>
          <a:off x="0" y="0"/>
          <a:ext cx="0" cy="0"/>
          <a:chOff x="0" y="0"/>
          <a:chExt cx="0" cy="0"/>
        </a:xfrm>
      </p:grpSpPr>
      <p:sp>
        <p:nvSpPr>
          <p:cNvPr id="2" name="Freeform 2"/>
          <p:cNvSpPr/>
          <p:nvPr/>
        </p:nvSpPr>
        <p:spPr>
          <a:xfrm>
            <a:off x="-1309954" y="6365680"/>
            <a:ext cx="5032574" cy="4321589"/>
          </a:xfrm>
          <a:custGeom>
            <a:avLst/>
            <a:gdLst/>
            <a:ahLst/>
            <a:cxnLst/>
            <a:rect l="l" t="t" r="r" b="b"/>
            <a:pathLst>
              <a:path w="5032574" h="4321589">
                <a:moveTo>
                  <a:pt x="0" y="0"/>
                </a:moveTo>
                <a:lnTo>
                  <a:pt x="5032574" y="0"/>
                </a:lnTo>
                <a:lnTo>
                  <a:pt x="5032574" y="4321589"/>
                </a:lnTo>
                <a:lnTo>
                  <a:pt x="0" y="432158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91554" y="0"/>
            <a:ext cx="16104892" cy="10287000"/>
          </a:xfrm>
          <a:custGeom>
            <a:avLst/>
            <a:gdLst/>
            <a:ahLst/>
            <a:cxnLst/>
            <a:rect l="l" t="t" r="r" b="b"/>
            <a:pathLst>
              <a:path w="16104892" h="10287000">
                <a:moveTo>
                  <a:pt x="0" y="0"/>
                </a:moveTo>
                <a:lnTo>
                  <a:pt x="16104892" y="0"/>
                </a:lnTo>
                <a:lnTo>
                  <a:pt x="16104892" y="10287000"/>
                </a:lnTo>
                <a:lnTo>
                  <a:pt x="0" y="10287000"/>
                </a:lnTo>
                <a:lnTo>
                  <a:pt x="0" y="0"/>
                </a:lnTo>
                <a:close/>
              </a:path>
            </a:pathLst>
          </a:custGeom>
          <a:blipFill>
            <a:blip r:embed="rId4"/>
            <a:stretch>
              <a:fillRect t="-1395" r="-12998" b="-4526"/>
            </a:stretch>
          </a:blipFill>
        </p:spPr>
      </p:sp>
      <p:sp>
        <p:nvSpPr>
          <p:cNvPr id="4" name="Freeform 4"/>
          <p:cNvSpPr/>
          <p:nvPr/>
        </p:nvSpPr>
        <p:spPr>
          <a:xfrm>
            <a:off x="15897675" y="-746775"/>
            <a:ext cx="2723249" cy="4114800"/>
          </a:xfrm>
          <a:custGeom>
            <a:avLst/>
            <a:gdLst/>
            <a:ahLst/>
            <a:cxnLst/>
            <a:rect l="l" t="t" r="r" b="b"/>
            <a:pathLst>
              <a:path w="2723249" h="4114800">
                <a:moveTo>
                  <a:pt x="0" y="0"/>
                </a:moveTo>
                <a:lnTo>
                  <a:pt x="2723250" y="0"/>
                </a:lnTo>
                <a:lnTo>
                  <a:pt x="272325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5" name="Group 5"/>
          <p:cNvGrpSpPr/>
          <p:nvPr/>
        </p:nvGrpSpPr>
        <p:grpSpPr>
          <a:xfrm>
            <a:off x="0" y="0"/>
            <a:ext cx="4034469" cy="2733796"/>
            <a:chOff x="0" y="0"/>
            <a:chExt cx="1062576" cy="720012"/>
          </a:xfrm>
        </p:grpSpPr>
        <p:sp>
          <p:nvSpPr>
            <p:cNvPr id="6" name="Freeform 6"/>
            <p:cNvSpPr/>
            <p:nvPr/>
          </p:nvSpPr>
          <p:spPr>
            <a:xfrm>
              <a:off x="0" y="0"/>
              <a:ext cx="1062576" cy="720012"/>
            </a:xfrm>
            <a:custGeom>
              <a:avLst/>
              <a:gdLst/>
              <a:ahLst/>
              <a:cxnLst/>
              <a:rect l="l" t="t" r="r" b="b"/>
              <a:pathLst>
                <a:path w="1062576" h="720012">
                  <a:moveTo>
                    <a:pt x="0" y="0"/>
                  </a:moveTo>
                  <a:lnTo>
                    <a:pt x="1062576" y="0"/>
                  </a:lnTo>
                  <a:lnTo>
                    <a:pt x="1062576" y="720012"/>
                  </a:lnTo>
                  <a:lnTo>
                    <a:pt x="0" y="720012"/>
                  </a:lnTo>
                  <a:close/>
                </a:path>
              </a:pathLst>
            </a:custGeom>
            <a:solidFill>
              <a:srgbClr val="94AB6F"/>
            </a:solidFill>
          </p:spPr>
        </p:sp>
        <p:sp>
          <p:nvSpPr>
            <p:cNvPr id="7" name="TextBox 7"/>
            <p:cNvSpPr txBox="1"/>
            <p:nvPr/>
          </p:nvSpPr>
          <p:spPr>
            <a:xfrm>
              <a:off x="0" y="19050"/>
              <a:ext cx="1062576" cy="700962"/>
            </a:xfrm>
            <a:prstGeom prst="rect">
              <a:avLst/>
            </a:prstGeom>
          </p:spPr>
          <p:txBody>
            <a:bodyPr lIns="50800" tIns="50800" rIns="50800" bIns="50800" rtlCol="0" anchor="ctr"/>
            <a:lstStyle/>
            <a:p>
              <a:pPr marL="0" lvl="0" indent="0" algn="ctr">
                <a:lnSpc>
                  <a:spcPts val="7308"/>
                </a:lnSpc>
                <a:spcBef>
                  <a:spcPct val="0"/>
                </a:spcBef>
              </a:pPr>
              <a:r>
                <a:rPr lang="en-US" sz="6300" b="1">
                  <a:solidFill>
                    <a:srgbClr val="FBF6F1"/>
                  </a:solidFill>
                  <a:latin typeface="Martel Bold"/>
                  <a:ea typeface="Martel Bold"/>
                  <a:cs typeface="Martel Bold"/>
                  <a:sym typeface="Martel Bold"/>
                </a:rPr>
                <a:t>Farmer Use-Case</a:t>
              </a:r>
            </a:p>
          </p:txBody>
        </p:sp>
      </p:grpSp>
      <p:sp>
        <p:nvSpPr>
          <p:cNvPr id="8" name="TextBox 8"/>
          <p:cNvSpPr txBox="1"/>
          <p:nvPr/>
        </p:nvSpPr>
        <p:spPr>
          <a:xfrm>
            <a:off x="17605413" y="9172575"/>
            <a:ext cx="184993" cy="721996"/>
          </a:xfrm>
          <a:prstGeom prst="rect">
            <a:avLst/>
          </a:prstGeom>
        </p:spPr>
        <p:txBody>
          <a:bodyPr lIns="0" tIns="0" rIns="0" bIns="0" rtlCol="0" anchor="t">
            <a:spAutoFit/>
          </a:bodyPr>
          <a:lstStyle/>
          <a:p>
            <a:pPr algn="ctr">
              <a:lnSpc>
                <a:spcPts val="5879"/>
              </a:lnSpc>
              <a:spcBef>
                <a:spcPct val="0"/>
              </a:spcBef>
            </a:pPr>
            <a:r>
              <a:rPr lang="en-US" sz="4199" b="1" spc="-344">
                <a:solidFill>
                  <a:srgbClr val="FBF6F1"/>
                </a:solidFill>
                <a:latin typeface="Public Sans Bold"/>
                <a:ea typeface="Public Sans Bold"/>
                <a:cs typeface="Public Sans Bold"/>
                <a:sym typeface="Public Sans Bold"/>
              </a:rPr>
              <a:t>1</a:t>
            </a:r>
          </a:p>
        </p:txBody>
      </p:sp>
    </p:spTree>
  </p:cSld>
  <p:clrMapOvr>
    <a:masterClrMapping/>
  </p:clrMapOvr>
  <p:transition spd="slow">
    <p:pull/>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4AB6F"/>
        </a:solidFill>
        <a:effectLst/>
      </p:bgPr>
    </p:bg>
    <p:spTree>
      <p:nvGrpSpPr>
        <p:cNvPr id="1" name=""/>
        <p:cNvGrpSpPr/>
        <p:nvPr/>
      </p:nvGrpSpPr>
      <p:grpSpPr>
        <a:xfrm>
          <a:off x="0" y="0"/>
          <a:ext cx="0" cy="0"/>
          <a:chOff x="0" y="0"/>
          <a:chExt cx="0" cy="0"/>
        </a:xfrm>
      </p:grpSpPr>
      <p:sp>
        <p:nvSpPr>
          <p:cNvPr id="2" name="Freeform 2"/>
          <p:cNvSpPr/>
          <p:nvPr/>
        </p:nvSpPr>
        <p:spPr>
          <a:xfrm>
            <a:off x="1809241" y="0"/>
            <a:ext cx="14669519" cy="10287000"/>
          </a:xfrm>
          <a:custGeom>
            <a:avLst/>
            <a:gdLst/>
            <a:ahLst/>
            <a:cxnLst/>
            <a:rect l="l" t="t" r="r" b="b"/>
            <a:pathLst>
              <a:path w="14669519" h="10287000">
                <a:moveTo>
                  <a:pt x="0" y="0"/>
                </a:moveTo>
                <a:lnTo>
                  <a:pt x="14669518" y="0"/>
                </a:lnTo>
                <a:lnTo>
                  <a:pt x="14669518" y="10287000"/>
                </a:lnTo>
                <a:lnTo>
                  <a:pt x="0" y="10287000"/>
                </a:lnTo>
                <a:lnTo>
                  <a:pt x="0" y="0"/>
                </a:lnTo>
                <a:close/>
              </a:path>
            </a:pathLst>
          </a:custGeom>
          <a:blipFill>
            <a:blip r:embed="rId2"/>
            <a:stretch>
              <a:fillRect/>
            </a:stretch>
          </a:blipFill>
        </p:spPr>
      </p:sp>
      <p:sp>
        <p:nvSpPr>
          <p:cNvPr id="3" name="Freeform 3"/>
          <p:cNvSpPr/>
          <p:nvPr/>
        </p:nvSpPr>
        <p:spPr>
          <a:xfrm>
            <a:off x="15897675" y="-746775"/>
            <a:ext cx="2723249" cy="4114800"/>
          </a:xfrm>
          <a:custGeom>
            <a:avLst/>
            <a:gdLst/>
            <a:ahLst/>
            <a:cxnLst/>
            <a:rect l="l" t="t" r="r" b="b"/>
            <a:pathLst>
              <a:path w="2723249" h="4114800">
                <a:moveTo>
                  <a:pt x="0" y="0"/>
                </a:moveTo>
                <a:lnTo>
                  <a:pt x="2723250" y="0"/>
                </a:lnTo>
                <a:lnTo>
                  <a:pt x="272325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309954" y="6365680"/>
            <a:ext cx="5032574" cy="4321589"/>
          </a:xfrm>
          <a:custGeom>
            <a:avLst/>
            <a:gdLst/>
            <a:ahLst/>
            <a:cxnLst/>
            <a:rect l="l" t="t" r="r" b="b"/>
            <a:pathLst>
              <a:path w="5032574" h="4321589">
                <a:moveTo>
                  <a:pt x="0" y="0"/>
                </a:moveTo>
                <a:lnTo>
                  <a:pt x="5032574" y="0"/>
                </a:lnTo>
                <a:lnTo>
                  <a:pt x="5032574" y="4321589"/>
                </a:lnTo>
                <a:lnTo>
                  <a:pt x="0" y="432158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17202150" y="9172575"/>
            <a:ext cx="299293" cy="721996"/>
          </a:xfrm>
          <a:prstGeom prst="rect">
            <a:avLst/>
          </a:prstGeom>
        </p:spPr>
        <p:txBody>
          <a:bodyPr lIns="0" tIns="0" rIns="0" bIns="0" rtlCol="0" anchor="t">
            <a:spAutoFit/>
          </a:bodyPr>
          <a:lstStyle/>
          <a:p>
            <a:pPr algn="ctr">
              <a:lnSpc>
                <a:spcPts val="5879"/>
              </a:lnSpc>
              <a:spcBef>
                <a:spcPct val="0"/>
              </a:spcBef>
            </a:pPr>
            <a:r>
              <a:rPr lang="en-US" sz="4199" b="1" spc="-344">
                <a:solidFill>
                  <a:srgbClr val="FBF6F1"/>
                </a:solidFill>
                <a:latin typeface="Public Sans Bold"/>
                <a:ea typeface="Public Sans Bold"/>
                <a:cs typeface="Public Sans Bold"/>
                <a:sym typeface="Public Sans Bold"/>
              </a:rPr>
              <a:t>2</a:t>
            </a: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4AB6F"/>
        </a:solidFill>
        <a:effectLst/>
      </p:bgPr>
    </p:bg>
    <p:spTree>
      <p:nvGrpSpPr>
        <p:cNvPr id="1" name=""/>
        <p:cNvGrpSpPr/>
        <p:nvPr/>
      </p:nvGrpSpPr>
      <p:grpSpPr>
        <a:xfrm>
          <a:off x="0" y="0"/>
          <a:ext cx="0" cy="0"/>
          <a:chOff x="0" y="0"/>
          <a:chExt cx="0" cy="0"/>
        </a:xfrm>
      </p:grpSpPr>
      <p:sp>
        <p:nvSpPr>
          <p:cNvPr id="2" name="Freeform 2"/>
          <p:cNvSpPr/>
          <p:nvPr/>
        </p:nvSpPr>
        <p:spPr>
          <a:xfrm>
            <a:off x="1110542" y="0"/>
            <a:ext cx="16066917" cy="10287000"/>
          </a:xfrm>
          <a:custGeom>
            <a:avLst/>
            <a:gdLst/>
            <a:ahLst/>
            <a:cxnLst/>
            <a:rect l="l" t="t" r="r" b="b"/>
            <a:pathLst>
              <a:path w="16066917" h="10287000">
                <a:moveTo>
                  <a:pt x="0" y="0"/>
                </a:moveTo>
                <a:lnTo>
                  <a:pt x="16066916" y="0"/>
                </a:lnTo>
                <a:lnTo>
                  <a:pt x="16066916" y="10287000"/>
                </a:lnTo>
                <a:lnTo>
                  <a:pt x="0" y="10287000"/>
                </a:lnTo>
                <a:lnTo>
                  <a:pt x="0" y="0"/>
                </a:lnTo>
                <a:close/>
              </a:path>
            </a:pathLst>
          </a:custGeom>
          <a:blipFill>
            <a:blip r:embed="rId2"/>
            <a:stretch>
              <a:fillRect/>
            </a:stretch>
          </a:blipFill>
        </p:spPr>
      </p:sp>
      <p:sp>
        <p:nvSpPr>
          <p:cNvPr id="3" name="Freeform 3"/>
          <p:cNvSpPr/>
          <p:nvPr/>
        </p:nvSpPr>
        <p:spPr>
          <a:xfrm>
            <a:off x="15897675" y="-746775"/>
            <a:ext cx="2723249" cy="4114800"/>
          </a:xfrm>
          <a:custGeom>
            <a:avLst/>
            <a:gdLst/>
            <a:ahLst/>
            <a:cxnLst/>
            <a:rect l="l" t="t" r="r" b="b"/>
            <a:pathLst>
              <a:path w="2723249" h="4114800">
                <a:moveTo>
                  <a:pt x="0" y="0"/>
                </a:moveTo>
                <a:lnTo>
                  <a:pt x="2723250" y="0"/>
                </a:lnTo>
                <a:lnTo>
                  <a:pt x="272325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309954" y="6365680"/>
            <a:ext cx="5032574" cy="4321589"/>
          </a:xfrm>
          <a:custGeom>
            <a:avLst/>
            <a:gdLst/>
            <a:ahLst/>
            <a:cxnLst/>
            <a:rect l="l" t="t" r="r" b="b"/>
            <a:pathLst>
              <a:path w="5032574" h="4321589">
                <a:moveTo>
                  <a:pt x="0" y="0"/>
                </a:moveTo>
                <a:lnTo>
                  <a:pt x="5032574" y="0"/>
                </a:lnTo>
                <a:lnTo>
                  <a:pt x="5032574" y="4321589"/>
                </a:lnTo>
                <a:lnTo>
                  <a:pt x="0" y="432158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17515546" y="9172575"/>
            <a:ext cx="308818" cy="721996"/>
          </a:xfrm>
          <a:prstGeom prst="rect">
            <a:avLst/>
          </a:prstGeom>
        </p:spPr>
        <p:txBody>
          <a:bodyPr lIns="0" tIns="0" rIns="0" bIns="0" rtlCol="0" anchor="t">
            <a:spAutoFit/>
          </a:bodyPr>
          <a:lstStyle/>
          <a:p>
            <a:pPr algn="ctr">
              <a:lnSpc>
                <a:spcPts val="5879"/>
              </a:lnSpc>
              <a:spcBef>
                <a:spcPct val="0"/>
              </a:spcBef>
            </a:pPr>
            <a:r>
              <a:rPr lang="en-US" sz="4199" b="1" spc="-344">
                <a:solidFill>
                  <a:srgbClr val="FBF6F1"/>
                </a:solidFill>
                <a:latin typeface="Public Sans Bold"/>
                <a:ea typeface="Public Sans Bold"/>
                <a:cs typeface="Public Sans Bold"/>
                <a:sym typeface="Public Sans Bold"/>
              </a:rPr>
              <a:t>3</a:t>
            </a: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94AB6F"/>
        </a:solidFill>
        <a:effectLst/>
      </p:bgPr>
    </p:bg>
    <p:spTree>
      <p:nvGrpSpPr>
        <p:cNvPr id="1" name=""/>
        <p:cNvGrpSpPr/>
        <p:nvPr/>
      </p:nvGrpSpPr>
      <p:grpSpPr>
        <a:xfrm>
          <a:off x="0" y="0"/>
          <a:ext cx="0" cy="0"/>
          <a:chOff x="0" y="0"/>
          <a:chExt cx="0" cy="0"/>
        </a:xfrm>
      </p:grpSpPr>
      <p:sp>
        <p:nvSpPr>
          <p:cNvPr id="2" name="Freeform 2"/>
          <p:cNvSpPr/>
          <p:nvPr/>
        </p:nvSpPr>
        <p:spPr>
          <a:xfrm>
            <a:off x="15897675" y="-746775"/>
            <a:ext cx="2723249" cy="4114800"/>
          </a:xfrm>
          <a:custGeom>
            <a:avLst/>
            <a:gdLst/>
            <a:ahLst/>
            <a:cxnLst/>
            <a:rect l="l" t="t" r="r" b="b"/>
            <a:pathLst>
              <a:path w="2723249" h="4114800">
                <a:moveTo>
                  <a:pt x="0" y="0"/>
                </a:moveTo>
                <a:lnTo>
                  <a:pt x="2723250" y="0"/>
                </a:lnTo>
                <a:lnTo>
                  <a:pt x="272325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3106740" y="0"/>
            <a:ext cx="12074520" cy="10287000"/>
          </a:xfrm>
          <a:custGeom>
            <a:avLst/>
            <a:gdLst/>
            <a:ahLst/>
            <a:cxnLst/>
            <a:rect l="l" t="t" r="r" b="b"/>
            <a:pathLst>
              <a:path w="12074520" h="10287000">
                <a:moveTo>
                  <a:pt x="0" y="0"/>
                </a:moveTo>
                <a:lnTo>
                  <a:pt x="12074520" y="0"/>
                </a:lnTo>
                <a:lnTo>
                  <a:pt x="12074520" y="10287000"/>
                </a:lnTo>
                <a:lnTo>
                  <a:pt x="0" y="10287000"/>
                </a:lnTo>
                <a:lnTo>
                  <a:pt x="0" y="0"/>
                </a:lnTo>
                <a:close/>
              </a:path>
            </a:pathLst>
          </a:custGeom>
          <a:blipFill>
            <a:blip r:embed="rId4"/>
            <a:stretch>
              <a:fillRect/>
            </a:stretch>
          </a:blipFill>
        </p:spPr>
      </p:sp>
      <p:sp>
        <p:nvSpPr>
          <p:cNvPr id="4" name="Freeform 4"/>
          <p:cNvSpPr/>
          <p:nvPr/>
        </p:nvSpPr>
        <p:spPr>
          <a:xfrm>
            <a:off x="-1309954" y="6365680"/>
            <a:ext cx="5032574" cy="4321589"/>
          </a:xfrm>
          <a:custGeom>
            <a:avLst/>
            <a:gdLst/>
            <a:ahLst/>
            <a:cxnLst/>
            <a:rect l="l" t="t" r="r" b="b"/>
            <a:pathLst>
              <a:path w="5032574" h="4321589">
                <a:moveTo>
                  <a:pt x="0" y="0"/>
                </a:moveTo>
                <a:lnTo>
                  <a:pt x="5032574" y="0"/>
                </a:lnTo>
                <a:lnTo>
                  <a:pt x="5032574" y="4321589"/>
                </a:lnTo>
                <a:lnTo>
                  <a:pt x="0" y="432158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5" name="Group 5"/>
          <p:cNvGrpSpPr/>
          <p:nvPr/>
        </p:nvGrpSpPr>
        <p:grpSpPr>
          <a:xfrm>
            <a:off x="0" y="0"/>
            <a:ext cx="4314008" cy="2733796"/>
            <a:chOff x="0" y="0"/>
            <a:chExt cx="1136200" cy="720012"/>
          </a:xfrm>
        </p:grpSpPr>
        <p:sp>
          <p:nvSpPr>
            <p:cNvPr id="6" name="Freeform 6"/>
            <p:cNvSpPr/>
            <p:nvPr/>
          </p:nvSpPr>
          <p:spPr>
            <a:xfrm>
              <a:off x="0" y="0"/>
              <a:ext cx="1136200" cy="720012"/>
            </a:xfrm>
            <a:custGeom>
              <a:avLst/>
              <a:gdLst/>
              <a:ahLst/>
              <a:cxnLst/>
              <a:rect l="l" t="t" r="r" b="b"/>
              <a:pathLst>
                <a:path w="1136200" h="720012">
                  <a:moveTo>
                    <a:pt x="0" y="0"/>
                  </a:moveTo>
                  <a:lnTo>
                    <a:pt x="1136200" y="0"/>
                  </a:lnTo>
                  <a:lnTo>
                    <a:pt x="1136200" y="720012"/>
                  </a:lnTo>
                  <a:lnTo>
                    <a:pt x="0" y="720012"/>
                  </a:lnTo>
                  <a:close/>
                </a:path>
              </a:pathLst>
            </a:custGeom>
            <a:solidFill>
              <a:srgbClr val="94AB6F"/>
            </a:solidFill>
          </p:spPr>
        </p:sp>
        <p:sp>
          <p:nvSpPr>
            <p:cNvPr id="7" name="TextBox 7"/>
            <p:cNvSpPr txBox="1"/>
            <p:nvPr/>
          </p:nvSpPr>
          <p:spPr>
            <a:xfrm>
              <a:off x="0" y="19050"/>
              <a:ext cx="1136200" cy="700962"/>
            </a:xfrm>
            <a:prstGeom prst="rect">
              <a:avLst/>
            </a:prstGeom>
          </p:spPr>
          <p:txBody>
            <a:bodyPr lIns="50800" tIns="50800" rIns="50800" bIns="50800" rtlCol="0" anchor="ctr"/>
            <a:lstStyle/>
            <a:p>
              <a:pPr marL="0" lvl="0" indent="0" algn="ctr">
                <a:lnSpc>
                  <a:spcPts val="7308"/>
                </a:lnSpc>
                <a:spcBef>
                  <a:spcPct val="0"/>
                </a:spcBef>
              </a:pPr>
              <a:r>
                <a:rPr lang="en-US" sz="6300" b="1">
                  <a:solidFill>
                    <a:srgbClr val="FBF6F1"/>
                  </a:solidFill>
                  <a:latin typeface="Martel Bold"/>
                  <a:ea typeface="Martel Bold"/>
                  <a:cs typeface="Martel Bold"/>
                  <a:sym typeface="Martel Bold"/>
                </a:rPr>
                <a:t>Customer Use-Case</a:t>
              </a:r>
            </a:p>
          </p:txBody>
        </p:sp>
      </p:grpSp>
    </p:spTree>
  </p:cSld>
  <p:clrMapOvr>
    <a:masterClrMapping/>
  </p:clrMapOvr>
  <p:transition spd="slow">
    <p:pull/>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94AB6F"/>
        </a:solidFill>
        <a:effectLst/>
      </p:bgPr>
    </p:bg>
    <p:spTree>
      <p:nvGrpSpPr>
        <p:cNvPr id="1" name=""/>
        <p:cNvGrpSpPr/>
        <p:nvPr/>
      </p:nvGrpSpPr>
      <p:grpSpPr>
        <a:xfrm>
          <a:off x="0" y="0"/>
          <a:ext cx="0" cy="0"/>
          <a:chOff x="0" y="0"/>
          <a:chExt cx="0" cy="0"/>
        </a:xfrm>
      </p:grpSpPr>
      <p:sp>
        <p:nvSpPr>
          <p:cNvPr id="2" name="Freeform 2"/>
          <p:cNvSpPr/>
          <p:nvPr/>
        </p:nvSpPr>
        <p:spPr>
          <a:xfrm>
            <a:off x="15897675" y="-746775"/>
            <a:ext cx="2723249" cy="4114800"/>
          </a:xfrm>
          <a:custGeom>
            <a:avLst/>
            <a:gdLst/>
            <a:ahLst/>
            <a:cxnLst/>
            <a:rect l="l" t="t" r="r" b="b"/>
            <a:pathLst>
              <a:path w="2723249" h="4114800">
                <a:moveTo>
                  <a:pt x="0" y="0"/>
                </a:moveTo>
                <a:lnTo>
                  <a:pt x="2723250" y="0"/>
                </a:lnTo>
                <a:lnTo>
                  <a:pt x="272325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309954" y="6365680"/>
            <a:ext cx="5032574" cy="4321589"/>
          </a:xfrm>
          <a:custGeom>
            <a:avLst/>
            <a:gdLst/>
            <a:ahLst/>
            <a:cxnLst/>
            <a:rect l="l" t="t" r="r" b="b"/>
            <a:pathLst>
              <a:path w="5032574" h="4321589">
                <a:moveTo>
                  <a:pt x="0" y="0"/>
                </a:moveTo>
                <a:lnTo>
                  <a:pt x="5032574" y="0"/>
                </a:lnTo>
                <a:lnTo>
                  <a:pt x="5032574" y="4321589"/>
                </a:lnTo>
                <a:lnTo>
                  <a:pt x="0" y="43215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4064894" y="0"/>
            <a:ext cx="10158211" cy="10287000"/>
          </a:xfrm>
          <a:custGeom>
            <a:avLst/>
            <a:gdLst/>
            <a:ahLst/>
            <a:cxnLst/>
            <a:rect l="l" t="t" r="r" b="b"/>
            <a:pathLst>
              <a:path w="10158211" h="10287000">
                <a:moveTo>
                  <a:pt x="0" y="0"/>
                </a:moveTo>
                <a:lnTo>
                  <a:pt x="10158212" y="0"/>
                </a:lnTo>
                <a:lnTo>
                  <a:pt x="10158212" y="10287000"/>
                </a:lnTo>
                <a:lnTo>
                  <a:pt x="0" y="10287000"/>
                </a:lnTo>
                <a:lnTo>
                  <a:pt x="0" y="0"/>
                </a:lnTo>
                <a:close/>
              </a:path>
            </a:pathLst>
          </a:custGeom>
          <a:blipFill>
            <a:blip r:embed="rId6"/>
            <a:stretch>
              <a:fillRect/>
            </a:stretch>
          </a:blipFill>
        </p:spPr>
      </p:sp>
      <p:grpSp>
        <p:nvGrpSpPr>
          <p:cNvPr id="5" name="Group 5"/>
          <p:cNvGrpSpPr/>
          <p:nvPr/>
        </p:nvGrpSpPr>
        <p:grpSpPr>
          <a:xfrm>
            <a:off x="0" y="0"/>
            <a:ext cx="4034469" cy="2733796"/>
            <a:chOff x="0" y="0"/>
            <a:chExt cx="1062576" cy="720012"/>
          </a:xfrm>
        </p:grpSpPr>
        <p:sp>
          <p:nvSpPr>
            <p:cNvPr id="6" name="Freeform 6"/>
            <p:cNvSpPr/>
            <p:nvPr/>
          </p:nvSpPr>
          <p:spPr>
            <a:xfrm>
              <a:off x="0" y="0"/>
              <a:ext cx="1062576" cy="720012"/>
            </a:xfrm>
            <a:custGeom>
              <a:avLst/>
              <a:gdLst/>
              <a:ahLst/>
              <a:cxnLst/>
              <a:rect l="l" t="t" r="r" b="b"/>
              <a:pathLst>
                <a:path w="1062576" h="720012">
                  <a:moveTo>
                    <a:pt x="0" y="0"/>
                  </a:moveTo>
                  <a:lnTo>
                    <a:pt x="1062576" y="0"/>
                  </a:lnTo>
                  <a:lnTo>
                    <a:pt x="1062576" y="720012"/>
                  </a:lnTo>
                  <a:lnTo>
                    <a:pt x="0" y="720012"/>
                  </a:lnTo>
                  <a:close/>
                </a:path>
              </a:pathLst>
            </a:custGeom>
            <a:solidFill>
              <a:srgbClr val="94AB6F"/>
            </a:solidFill>
          </p:spPr>
        </p:sp>
        <p:sp>
          <p:nvSpPr>
            <p:cNvPr id="7" name="TextBox 7"/>
            <p:cNvSpPr txBox="1"/>
            <p:nvPr/>
          </p:nvSpPr>
          <p:spPr>
            <a:xfrm>
              <a:off x="0" y="19050"/>
              <a:ext cx="1062576" cy="700962"/>
            </a:xfrm>
            <a:prstGeom prst="rect">
              <a:avLst/>
            </a:prstGeom>
          </p:spPr>
          <p:txBody>
            <a:bodyPr lIns="50800" tIns="50800" rIns="50800" bIns="50800" rtlCol="0" anchor="ctr"/>
            <a:lstStyle/>
            <a:p>
              <a:pPr marL="0" lvl="0" indent="0" algn="ctr">
                <a:lnSpc>
                  <a:spcPts val="7308"/>
                </a:lnSpc>
                <a:spcBef>
                  <a:spcPct val="0"/>
                </a:spcBef>
              </a:pPr>
              <a:r>
                <a:rPr lang="en-US" sz="6300" b="1">
                  <a:solidFill>
                    <a:srgbClr val="FBF6F1"/>
                  </a:solidFill>
                  <a:latin typeface="Martel Bold"/>
                  <a:ea typeface="Martel Bold"/>
                  <a:cs typeface="Martel Bold"/>
                  <a:sym typeface="Martel Bold"/>
                </a:rPr>
                <a:t>Seller Use-Case</a:t>
              </a:r>
            </a:p>
          </p:txBody>
        </p:sp>
      </p:grpSp>
    </p:spTree>
  </p:cSld>
  <p:clrMapOvr>
    <a:masterClrMapping/>
  </p:clrMapOvr>
  <p:transition spd="slow">
    <p:pull/>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94AB6F"/>
        </a:solidFill>
        <a:effectLst/>
      </p:bgPr>
    </p:bg>
    <p:spTree>
      <p:nvGrpSpPr>
        <p:cNvPr id="1" name=""/>
        <p:cNvGrpSpPr/>
        <p:nvPr/>
      </p:nvGrpSpPr>
      <p:grpSpPr>
        <a:xfrm>
          <a:off x="0" y="0"/>
          <a:ext cx="0" cy="0"/>
          <a:chOff x="0" y="0"/>
          <a:chExt cx="0" cy="0"/>
        </a:xfrm>
      </p:grpSpPr>
      <p:grpSp>
        <p:nvGrpSpPr>
          <p:cNvPr id="2" name="Group 2"/>
          <p:cNvGrpSpPr/>
          <p:nvPr/>
        </p:nvGrpSpPr>
        <p:grpSpPr>
          <a:xfrm>
            <a:off x="9430939" y="2809502"/>
            <a:ext cx="8522962" cy="7109294"/>
            <a:chOff x="0" y="0"/>
            <a:chExt cx="758598" cy="632773"/>
          </a:xfrm>
        </p:grpSpPr>
        <p:sp>
          <p:nvSpPr>
            <p:cNvPr id="3" name="Freeform 3"/>
            <p:cNvSpPr/>
            <p:nvPr/>
          </p:nvSpPr>
          <p:spPr>
            <a:xfrm>
              <a:off x="0" y="0"/>
              <a:ext cx="758598" cy="632773"/>
            </a:xfrm>
            <a:custGeom>
              <a:avLst/>
              <a:gdLst/>
              <a:ahLst/>
              <a:cxnLst/>
              <a:rect l="l" t="t" r="r" b="b"/>
              <a:pathLst>
                <a:path w="758598" h="632773">
                  <a:moveTo>
                    <a:pt x="0" y="0"/>
                  </a:moveTo>
                  <a:lnTo>
                    <a:pt x="758598" y="0"/>
                  </a:lnTo>
                  <a:lnTo>
                    <a:pt x="758598" y="632773"/>
                  </a:lnTo>
                  <a:lnTo>
                    <a:pt x="0" y="632773"/>
                  </a:lnTo>
                  <a:close/>
                </a:path>
              </a:pathLst>
            </a:custGeom>
            <a:solidFill>
              <a:srgbClr val="BFD1A2"/>
            </a:solidFill>
          </p:spPr>
        </p:sp>
        <p:sp>
          <p:nvSpPr>
            <p:cNvPr id="4" name="TextBox 4"/>
            <p:cNvSpPr txBox="1"/>
            <p:nvPr/>
          </p:nvSpPr>
          <p:spPr>
            <a:xfrm>
              <a:off x="0" y="-38100"/>
              <a:ext cx="758598" cy="670873"/>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2689225" y="1311109"/>
            <a:ext cx="12909549" cy="818515"/>
          </a:xfrm>
          <a:prstGeom prst="rect">
            <a:avLst/>
          </a:prstGeom>
        </p:spPr>
        <p:txBody>
          <a:bodyPr lIns="0" tIns="0" rIns="0" bIns="0" rtlCol="0" anchor="t">
            <a:spAutoFit/>
          </a:bodyPr>
          <a:lstStyle/>
          <a:p>
            <a:pPr algn="ctr">
              <a:lnSpc>
                <a:spcPts val="6380"/>
              </a:lnSpc>
            </a:pPr>
            <a:r>
              <a:rPr lang="en-US" sz="5500" b="1">
                <a:solidFill>
                  <a:srgbClr val="FBF6F1"/>
                </a:solidFill>
                <a:latin typeface="Martel Bold"/>
                <a:ea typeface="Martel Bold"/>
                <a:cs typeface="Martel Bold"/>
                <a:sym typeface="Martel Bold"/>
              </a:rPr>
              <a:t>Related System Analysis</a:t>
            </a:r>
          </a:p>
        </p:txBody>
      </p:sp>
      <p:sp>
        <p:nvSpPr>
          <p:cNvPr id="6" name="TextBox 6"/>
          <p:cNvSpPr txBox="1"/>
          <p:nvPr/>
        </p:nvSpPr>
        <p:spPr>
          <a:xfrm>
            <a:off x="9867323" y="3206294"/>
            <a:ext cx="7650195" cy="822869"/>
          </a:xfrm>
          <a:prstGeom prst="rect">
            <a:avLst/>
          </a:prstGeom>
        </p:spPr>
        <p:txBody>
          <a:bodyPr lIns="0" tIns="0" rIns="0" bIns="0" rtlCol="0" anchor="t">
            <a:spAutoFit/>
          </a:bodyPr>
          <a:lstStyle/>
          <a:p>
            <a:pPr algn="ctr">
              <a:lnSpc>
                <a:spcPts val="6620"/>
              </a:lnSpc>
              <a:spcBef>
                <a:spcPct val="0"/>
              </a:spcBef>
            </a:pPr>
            <a:r>
              <a:rPr lang="en-US" sz="4728" b="1" spc="-387">
                <a:solidFill>
                  <a:srgbClr val="94AB6F"/>
                </a:solidFill>
                <a:latin typeface="Public Sans Bold"/>
                <a:ea typeface="Public Sans Bold"/>
                <a:cs typeface="Public Sans Bold"/>
                <a:sym typeface="Public Sans Bold"/>
              </a:rPr>
              <a:t>AgroTech</a:t>
            </a:r>
          </a:p>
        </p:txBody>
      </p:sp>
      <p:sp>
        <p:nvSpPr>
          <p:cNvPr id="7" name="TextBox 7"/>
          <p:cNvSpPr txBox="1"/>
          <p:nvPr/>
        </p:nvSpPr>
        <p:spPr>
          <a:xfrm>
            <a:off x="1028700" y="3206294"/>
            <a:ext cx="7650195" cy="822869"/>
          </a:xfrm>
          <a:prstGeom prst="rect">
            <a:avLst/>
          </a:prstGeom>
        </p:spPr>
        <p:txBody>
          <a:bodyPr lIns="0" tIns="0" rIns="0" bIns="0" rtlCol="0" anchor="t">
            <a:spAutoFit/>
          </a:bodyPr>
          <a:lstStyle/>
          <a:p>
            <a:pPr algn="ctr">
              <a:lnSpc>
                <a:spcPts val="6620"/>
              </a:lnSpc>
              <a:spcBef>
                <a:spcPct val="0"/>
              </a:spcBef>
            </a:pPr>
            <a:r>
              <a:rPr lang="en-US" sz="4728" b="1" spc="-387">
                <a:solidFill>
                  <a:srgbClr val="BFD1A2"/>
                </a:solidFill>
                <a:latin typeface="Public Sans Bold"/>
                <a:ea typeface="Public Sans Bold"/>
                <a:cs typeface="Public Sans Bold"/>
                <a:sym typeface="Public Sans Bold"/>
              </a:rPr>
              <a:t>Kheti-Buddy</a:t>
            </a:r>
          </a:p>
        </p:txBody>
      </p:sp>
      <p:sp>
        <p:nvSpPr>
          <p:cNvPr id="8" name="TextBox 8"/>
          <p:cNvSpPr txBox="1"/>
          <p:nvPr/>
        </p:nvSpPr>
        <p:spPr>
          <a:xfrm>
            <a:off x="1028700" y="5323384"/>
            <a:ext cx="7650195" cy="822869"/>
          </a:xfrm>
          <a:prstGeom prst="rect">
            <a:avLst/>
          </a:prstGeom>
        </p:spPr>
        <p:txBody>
          <a:bodyPr lIns="0" tIns="0" rIns="0" bIns="0" rtlCol="0" anchor="t">
            <a:spAutoFit/>
          </a:bodyPr>
          <a:lstStyle/>
          <a:p>
            <a:pPr algn="ctr">
              <a:lnSpc>
                <a:spcPts val="6620"/>
              </a:lnSpc>
              <a:spcBef>
                <a:spcPct val="0"/>
              </a:spcBef>
            </a:pPr>
            <a:r>
              <a:rPr lang="en-US" sz="4728" b="1" spc="-387">
                <a:solidFill>
                  <a:srgbClr val="BFD1A2"/>
                </a:solidFill>
                <a:latin typeface="Public Sans Bold"/>
                <a:ea typeface="Public Sans Bold"/>
                <a:cs typeface="Public Sans Bold"/>
                <a:sym typeface="Public Sans Bold"/>
              </a:rPr>
              <a:t>Crop In</a:t>
            </a:r>
          </a:p>
        </p:txBody>
      </p:sp>
      <p:sp>
        <p:nvSpPr>
          <p:cNvPr id="9" name="TextBox 9"/>
          <p:cNvSpPr txBox="1"/>
          <p:nvPr/>
        </p:nvSpPr>
        <p:spPr>
          <a:xfrm>
            <a:off x="1028700" y="7440474"/>
            <a:ext cx="7650195" cy="822869"/>
          </a:xfrm>
          <a:prstGeom prst="rect">
            <a:avLst/>
          </a:prstGeom>
        </p:spPr>
        <p:txBody>
          <a:bodyPr lIns="0" tIns="0" rIns="0" bIns="0" rtlCol="0" anchor="t">
            <a:spAutoFit/>
          </a:bodyPr>
          <a:lstStyle/>
          <a:p>
            <a:pPr algn="ctr">
              <a:lnSpc>
                <a:spcPts val="6620"/>
              </a:lnSpc>
              <a:spcBef>
                <a:spcPct val="0"/>
              </a:spcBef>
            </a:pPr>
            <a:r>
              <a:rPr lang="en-US" sz="4728" b="1" spc="-387">
                <a:solidFill>
                  <a:srgbClr val="BFD1A2"/>
                </a:solidFill>
                <a:latin typeface="Public Sans Bold"/>
                <a:ea typeface="Public Sans Bold"/>
                <a:cs typeface="Public Sans Bold"/>
                <a:sym typeface="Public Sans Bold"/>
              </a:rPr>
              <a:t>Folio3 AgTech</a:t>
            </a:r>
          </a:p>
        </p:txBody>
      </p:sp>
      <p:sp>
        <p:nvSpPr>
          <p:cNvPr id="10" name="TextBox 10"/>
          <p:cNvSpPr txBox="1"/>
          <p:nvPr/>
        </p:nvSpPr>
        <p:spPr>
          <a:xfrm>
            <a:off x="911801" y="4202246"/>
            <a:ext cx="7883993" cy="986155"/>
          </a:xfrm>
          <a:prstGeom prst="rect">
            <a:avLst/>
          </a:prstGeom>
        </p:spPr>
        <p:txBody>
          <a:bodyPr lIns="0" tIns="0" rIns="0" bIns="0" rtlCol="0" anchor="t">
            <a:spAutoFit/>
          </a:bodyPr>
          <a:lstStyle/>
          <a:p>
            <a:pPr algn="ctr">
              <a:lnSpc>
                <a:spcPts val="3920"/>
              </a:lnSpc>
              <a:spcBef>
                <a:spcPct val="0"/>
              </a:spcBef>
            </a:pPr>
            <a:r>
              <a:rPr lang="en-US" sz="2800" spc="-229">
                <a:solidFill>
                  <a:srgbClr val="FBF6F1"/>
                </a:solidFill>
                <a:latin typeface="Public Sans"/>
                <a:ea typeface="Public Sans"/>
                <a:cs typeface="Public Sans"/>
                <a:sym typeface="Public Sans"/>
              </a:rPr>
              <a:t>It gives limited information on record keeping and crop/soil monitoring.</a:t>
            </a:r>
          </a:p>
        </p:txBody>
      </p:sp>
      <p:sp>
        <p:nvSpPr>
          <p:cNvPr id="11" name="TextBox 11"/>
          <p:cNvSpPr txBox="1"/>
          <p:nvPr/>
        </p:nvSpPr>
        <p:spPr>
          <a:xfrm>
            <a:off x="1028700" y="8434793"/>
            <a:ext cx="7883993" cy="986155"/>
          </a:xfrm>
          <a:prstGeom prst="rect">
            <a:avLst/>
          </a:prstGeom>
        </p:spPr>
        <p:txBody>
          <a:bodyPr lIns="0" tIns="0" rIns="0" bIns="0" rtlCol="0" anchor="t">
            <a:spAutoFit/>
          </a:bodyPr>
          <a:lstStyle/>
          <a:p>
            <a:pPr algn="ctr">
              <a:lnSpc>
                <a:spcPts val="3920"/>
              </a:lnSpc>
              <a:spcBef>
                <a:spcPct val="0"/>
              </a:spcBef>
            </a:pPr>
            <a:r>
              <a:rPr lang="en-US" sz="2800" spc="-229">
                <a:solidFill>
                  <a:srgbClr val="FBF6F1"/>
                </a:solidFill>
                <a:latin typeface="Public Sans"/>
                <a:ea typeface="Public Sans"/>
                <a:cs typeface="Public Sans"/>
                <a:sym typeface="Public Sans"/>
              </a:rPr>
              <a:t>It gives a general purpose approach for recommendation of crops.</a:t>
            </a:r>
          </a:p>
        </p:txBody>
      </p:sp>
      <p:sp>
        <p:nvSpPr>
          <p:cNvPr id="12" name="TextBox 12"/>
          <p:cNvSpPr txBox="1"/>
          <p:nvPr/>
        </p:nvSpPr>
        <p:spPr>
          <a:xfrm>
            <a:off x="1028700" y="6317703"/>
            <a:ext cx="7883993" cy="490855"/>
          </a:xfrm>
          <a:prstGeom prst="rect">
            <a:avLst/>
          </a:prstGeom>
        </p:spPr>
        <p:txBody>
          <a:bodyPr lIns="0" tIns="0" rIns="0" bIns="0" rtlCol="0" anchor="t">
            <a:spAutoFit/>
          </a:bodyPr>
          <a:lstStyle/>
          <a:p>
            <a:pPr algn="ctr">
              <a:lnSpc>
                <a:spcPts val="3920"/>
              </a:lnSpc>
              <a:spcBef>
                <a:spcPct val="0"/>
              </a:spcBef>
            </a:pPr>
            <a:r>
              <a:rPr lang="en-US" sz="2800" spc="-229">
                <a:solidFill>
                  <a:srgbClr val="FBF6F1"/>
                </a:solidFill>
                <a:latin typeface="Public Sans"/>
                <a:ea typeface="Public Sans"/>
                <a:cs typeface="Public Sans"/>
                <a:sym typeface="Public Sans"/>
              </a:rPr>
              <a:t>Integration of comprehensive market access for farmers.</a:t>
            </a:r>
          </a:p>
        </p:txBody>
      </p:sp>
      <p:sp>
        <p:nvSpPr>
          <p:cNvPr id="13" name="TextBox 13"/>
          <p:cNvSpPr txBox="1"/>
          <p:nvPr/>
        </p:nvSpPr>
        <p:spPr>
          <a:xfrm>
            <a:off x="9750424" y="4305751"/>
            <a:ext cx="7883993" cy="1481455"/>
          </a:xfrm>
          <a:prstGeom prst="rect">
            <a:avLst/>
          </a:prstGeom>
        </p:spPr>
        <p:txBody>
          <a:bodyPr lIns="0" tIns="0" rIns="0" bIns="0" rtlCol="0" anchor="t">
            <a:spAutoFit/>
          </a:bodyPr>
          <a:lstStyle/>
          <a:p>
            <a:pPr algn="ctr">
              <a:lnSpc>
                <a:spcPts val="3920"/>
              </a:lnSpc>
              <a:spcBef>
                <a:spcPct val="0"/>
              </a:spcBef>
            </a:pPr>
            <a:r>
              <a:rPr lang="en-US" sz="2800" spc="-229">
                <a:solidFill>
                  <a:srgbClr val="FBF6F1"/>
                </a:solidFill>
                <a:latin typeface="Public Sans"/>
                <a:ea typeface="Public Sans"/>
                <a:cs typeface="Public Sans"/>
                <a:sym typeface="Public Sans"/>
              </a:rPr>
              <a:t>AgroTech will provide crop and soil monitoring using image processing and keeps detailed record of it for in-future analysis.</a:t>
            </a:r>
          </a:p>
        </p:txBody>
      </p:sp>
      <p:sp>
        <p:nvSpPr>
          <p:cNvPr id="14" name="TextBox 14"/>
          <p:cNvSpPr txBox="1"/>
          <p:nvPr/>
        </p:nvSpPr>
        <p:spPr>
          <a:xfrm>
            <a:off x="9867323" y="6370272"/>
            <a:ext cx="7883993" cy="1481455"/>
          </a:xfrm>
          <a:prstGeom prst="rect">
            <a:avLst/>
          </a:prstGeom>
        </p:spPr>
        <p:txBody>
          <a:bodyPr lIns="0" tIns="0" rIns="0" bIns="0" rtlCol="0" anchor="t">
            <a:spAutoFit/>
          </a:bodyPr>
          <a:lstStyle/>
          <a:p>
            <a:pPr algn="ctr">
              <a:lnSpc>
                <a:spcPts val="3920"/>
              </a:lnSpc>
              <a:spcBef>
                <a:spcPct val="0"/>
              </a:spcBef>
            </a:pPr>
            <a:r>
              <a:rPr lang="en-US" sz="2800" spc="-229">
                <a:solidFill>
                  <a:srgbClr val="FBF6F1"/>
                </a:solidFill>
                <a:latin typeface="Public Sans"/>
                <a:ea typeface="Public Sans"/>
                <a:cs typeface="Public Sans"/>
                <a:sym typeface="Public Sans"/>
              </a:rPr>
              <a:t>AgroTech will facilitate farmers with comprehensive market access like selling crops, pesticides and other agriculture products.</a:t>
            </a:r>
          </a:p>
        </p:txBody>
      </p:sp>
      <p:sp>
        <p:nvSpPr>
          <p:cNvPr id="15" name="TextBox 15"/>
          <p:cNvSpPr txBox="1"/>
          <p:nvPr/>
        </p:nvSpPr>
        <p:spPr>
          <a:xfrm>
            <a:off x="9750424" y="8434793"/>
            <a:ext cx="7883993" cy="986155"/>
          </a:xfrm>
          <a:prstGeom prst="rect">
            <a:avLst/>
          </a:prstGeom>
        </p:spPr>
        <p:txBody>
          <a:bodyPr lIns="0" tIns="0" rIns="0" bIns="0" rtlCol="0" anchor="t">
            <a:spAutoFit/>
          </a:bodyPr>
          <a:lstStyle/>
          <a:p>
            <a:pPr algn="ctr">
              <a:lnSpc>
                <a:spcPts val="3920"/>
              </a:lnSpc>
              <a:spcBef>
                <a:spcPct val="0"/>
              </a:spcBef>
            </a:pPr>
            <a:r>
              <a:rPr lang="en-US" sz="2800" spc="-229">
                <a:solidFill>
                  <a:srgbClr val="FBF6F1"/>
                </a:solidFill>
                <a:latin typeface="Public Sans"/>
                <a:ea typeface="Public Sans"/>
                <a:cs typeface="Public Sans"/>
                <a:sym typeface="Public Sans"/>
              </a:rPr>
              <a:t>AgroTech will recommend suitable crops keeping in view soil type and history, climate conditions and budget.</a:t>
            </a:r>
          </a:p>
        </p:txBody>
      </p:sp>
      <p:sp>
        <p:nvSpPr>
          <p:cNvPr id="16" name="Freeform 16"/>
          <p:cNvSpPr/>
          <p:nvPr/>
        </p:nvSpPr>
        <p:spPr>
          <a:xfrm>
            <a:off x="-1309954" y="6365680"/>
            <a:ext cx="5032574" cy="4321589"/>
          </a:xfrm>
          <a:custGeom>
            <a:avLst/>
            <a:gdLst/>
            <a:ahLst/>
            <a:cxnLst/>
            <a:rect l="l" t="t" r="r" b="b"/>
            <a:pathLst>
              <a:path w="5032574" h="4321589">
                <a:moveTo>
                  <a:pt x="0" y="0"/>
                </a:moveTo>
                <a:lnTo>
                  <a:pt x="5032574" y="0"/>
                </a:lnTo>
                <a:lnTo>
                  <a:pt x="5032574" y="4321589"/>
                </a:lnTo>
                <a:lnTo>
                  <a:pt x="0" y="4321589"/>
                </a:lnTo>
                <a:lnTo>
                  <a:pt x="0" y="0"/>
                </a:lnTo>
                <a:close/>
              </a:path>
            </a:pathLst>
          </a:custGeom>
          <a:blipFill>
            <a:blip r:embed="rId2">
              <a:alphaModFix amt="57000"/>
              <a:extLst>
                <a:ext uri="{96DAC541-7B7A-43D3-8B79-37D633B846F1}">
                  <asvg:svgBlip xmlns:asvg="http://schemas.microsoft.com/office/drawing/2016/SVG/main" r:embed="rId3"/>
                </a:ext>
              </a:extLst>
            </a:blip>
            <a:stretch>
              <a:fillRect/>
            </a:stretch>
          </a:blipFill>
        </p:spPr>
      </p:sp>
      <p:sp>
        <p:nvSpPr>
          <p:cNvPr id="17" name="Freeform 17"/>
          <p:cNvSpPr/>
          <p:nvPr/>
        </p:nvSpPr>
        <p:spPr>
          <a:xfrm>
            <a:off x="15897675" y="-746775"/>
            <a:ext cx="2723249" cy="4114800"/>
          </a:xfrm>
          <a:custGeom>
            <a:avLst/>
            <a:gdLst/>
            <a:ahLst/>
            <a:cxnLst/>
            <a:rect l="l" t="t" r="r" b="b"/>
            <a:pathLst>
              <a:path w="2723249" h="4114800">
                <a:moveTo>
                  <a:pt x="0" y="0"/>
                </a:moveTo>
                <a:lnTo>
                  <a:pt x="2723250" y="0"/>
                </a:lnTo>
                <a:lnTo>
                  <a:pt x="272325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94AB6F"/>
        </a:solidFill>
        <a:effectLst/>
      </p:bgPr>
    </p:bg>
    <p:spTree>
      <p:nvGrpSpPr>
        <p:cNvPr id="1" name=""/>
        <p:cNvGrpSpPr/>
        <p:nvPr/>
      </p:nvGrpSpPr>
      <p:grpSpPr>
        <a:xfrm>
          <a:off x="0" y="0"/>
          <a:ext cx="0" cy="0"/>
          <a:chOff x="0" y="0"/>
          <a:chExt cx="0" cy="0"/>
        </a:xfrm>
      </p:grpSpPr>
      <p:grpSp>
        <p:nvGrpSpPr>
          <p:cNvPr id="2" name="Group 2"/>
          <p:cNvGrpSpPr/>
          <p:nvPr/>
        </p:nvGrpSpPr>
        <p:grpSpPr>
          <a:xfrm>
            <a:off x="681399" y="698452"/>
            <a:ext cx="16925201" cy="8890096"/>
            <a:chOff x="0" y="0"/>
            <a:chExt cx="1506451" cy="791275"/>
          </a:xfrm>
        </p:grpSpPr>
        <p:sp>
          <p:nvSpPr>
            <p:cNvPr id="3" name="Freeform 3"/>
            <p:cNvSpPr/>
            <p:nvPr/>
          </p:nvSpPr>
          <p:spPr>
            <a:xfrm>
              <a:off x="0" y="0"/>
              <a:ext cx="1506451" cy="791275"/>
            </a:xfrm>
            <a:custGeom>
              <a:avLst/>
              <a:gdLst/>
              <a:ahLst/>
              <a:cxnLst/>
              <a:rect l="l" t="t" r="r" b="b"/>
              <a:pathLst>
                <a:path w="1506451" h="791275">
                  <a:moveTo>
                    <a:pt x="0" y="0"/>
                  </a:moveTo>
                  <a:lnTo>
                    <a:pt x="1506451" y="0"/>
                  </a:lnTo>
                  <a:lnTo>
                    <a:pt x="1506451" y="791275"/>
                  </a:lnTo>
                  <a:lnTo>
                    <a:pt x="0" y="791275"/>
                  </a:lnTo>
                  <a:close/>
                </a:path>
              </a:pathLst>
            </a:custGeom>
            <a:solidFill>
              <a:srgbClr val="FBF6F1"/>
            </a:solidFill>
          </p:spPr>
        </p:sp>
        <p:sp>
          <p:nvSpPr>
            <p:cNvPr id="4" name="TextBox 4"/>
            <p:cNvSpPr txBox="1"/>
            <p:nvPr/>
          </p:nvSpPr>
          <p:spPr>
            <a:xfrm>
              <a:off x="0" y="-38100"/>
              <a:ext cx="1506451" cy="829375"/>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309954" y="6365680"/>
            <a:ext cx="5032574" cy="4321589"/>
          </a:xfrm>
          <a:custGeom>
            <a:avLst/>
            <a:gdLst/>
            <a:ahLst/>
            <a:cxnLst/>
            <a:rect l="l" t="t" r="r" b="b"/>
            <a:pathLst>
              <a:path w="5032574" h="4321589">
                <a:moveTo>
                  <a:pt x="0" y="0"/>
                </a:moveTo>
                <a:lnTo>
                  <a:pt x="5032574" y="0"/>
                </a:lnTo>
                <a:lnTo>
                  <a:pt x="5032574" y="4321589"/>
                </a:lnTo>
                <a:lnTo>
                  <a:pt x="0" y="432158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5897675" y="-746775"/>
            <a:ext cx="2723249" cy="4114800"/>
          </a:xfrm>
          <a:custGeom>
            <a:avLst/>
            <a:gdLst/>
            <a:ahLst/>
            <a:cxnLst/>
            <a:rect l="l" t="t" r="r" b="b"/>
            <a:pathLst>
              <a:path w="2723249" h="4114800">
                <a:moveTo>
                  <a:pt x="0" y="0"/>
                </a:moveTo>
                <a:lnTo>
                  <a:pt x="2723250" y="0"/>
                </a:lnTo>
                <a:lnTo>
                  <a:pt x="272325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7" name="Group 7"/>
          <p:cNvGrpSpPr/>
          <p:nvPr/>
        </p:nvGrpSpPr>
        <p:grpSpPr>
          <a:xfrm>
            <a:off x="2634998" y="2558249"/>
            <a:ext cx="6470902" cy="3406993"/>
            <a:chOff x="0" y="0"/>
            <a:chExt cx="2362192" cy="1243717"/>
          </a:xfrm>
        </p:grpSpPr>
        <p:sp>
          <p:nvSpPr>
            <p:cNvPr id="8" name="Freeform 8"/>
            <p:cNvSpPr/>
            <p:nvPr/>
          </p:nvSpPr>
          <p:spPr>
            <a:xfrm>
              <a:off x="0" y="0"/>
              <a:ext cx="2362192" cy="1243717"/>
            </a:xfrm>
            <a:custGeom>
              <a:avLst/>
              <a:gdLst/>
              <a:ahLst/>
              <a:cxnLst/>
              <a:rect l="l" t="t" r="r" b="b"/>
              <a:pathLst>
                <a:path w="2362192" h="1243717">
                  <a:moveTo>
                    <a:pt x="17946" y="0"/>
                  </a:moveTo>
                  <a:lnTo>
                    <a:pt x="2344246" y="0"/>
                  </a:lnTo>
                  <a:cubicBezTo>
                    <a:pt x="2354158" y="0"/>
                    <a:pt x="2362192" y="8035"/>
                    <a:pt x="2362192" y="17946"/>
                  </a:cubicBezTo>
                  <a:lnTo>
                    <a:pt x="2362192" y="1225771"/>
                  </a:lnTo>
                  <a:cubicBezTo>
                    <a:pt x="2362192" y="1235683"/>
                    <a:pt x="2354158" y="1243717"/>
                    <a:pt x="2344246" y="1243717"/>
                  </a:cubicBezTo>
                  <a:lnTo>
                    <a:pt x="17946" y="1243717"/>
                  </a:lnTo>
                  <a:cubicBezTo>
                    <a:pt x="8035" y="1243717"/>
                    <a:pt x="0" y="1235683"/>
                    <a:pt x="0" y="1225771"/>
                  </a:cubicBezTo>
                  <a:lnTo>
                    <a:pt x="0" y="17946"/>
                  </a:lnTo>
                  <a:cubicBezTo>
                    <a:pt x="0" y="8035"/>
                    <a:pt x="8035" y="0"/>
                    <a:pt x="17946" y="0"/>
                  </a:cubicBezTo>
                  <a:close/>
                </a:path>
              </a:pathLst>
            </a:custGeom>
            <a:solidFill>
              <a:srgbClr val="94AB6F"/>
            </a:solidFill>
          </p:spPr>
        </p:sp>
        <p:sp>
          <p:nvSpPr>
            <p:cNvPr id="9" name="TextBox 9"/>
            <p:cNvSpPr txBox="1"/>
            <p:nvPr/>
          </p:nvSpPr>
          <p:spPr>
            <a:xfrm>
              <a:off x="0" y="85725"/>
              <a:ext cx="2362192" cy="1157992"/>
            </a:xfrm>
            <a:prstGeom prst="rect">
              <a:avLst/>
            </a:prstGeom>
          </p:spPr>
          <p:txBody>
            <a:bodyPr lIns="50800" tIns="50800" rIns="50800" bIns="50800" rtlCol="0" anchor="ctr"/>
            <a:lstStyle/>
            <a:p>
              <a:pPr algn="ctr">
                <a:lnSpc>
                  <a:spcPts val="1925"/>
                </a:lnSpc>
              </a:pPr>
              <a:endParaRPr/>
            </a:p>
          </p:txBody>
        </p:sp>
      </p:grpSp>
      <p:grpSp>
        <p:nvGrpSpPr>
          <p:cNvPr id="10" name="Group 10"/>
          <p:cNvGrpSpPr/>
          <p:nvPr/>
        </p:nvGrpSpPr>
        <p:grpSpPr>
          <a:xfrm>
            <a:off x="2634998" y="6098592"/>
            <a:ext cx="6470902" cy="3406993"/>
            <a:chOff x="0" y="0"/>
            <a:chExt cx="2362192" cy="1243717"/>
          </a:xfrm>
        </p:grpSpPr>
        <p:sp>
          <p:nvSpPr>
            <p:cNvPr id="11" name="Freeform 11"/>
            <p:cNvSpPr/>
            <p:nvPr/>
          </p:nvSpPr>
          <p:spPr>
            <a:xfrm>
              <a:off x="0" y="0"/>
              <a:ext cx="2362192" cy="1243717"/>
            </a:xfrm>
            <a:custGeom>
              <a:avLst/>
              <a:gdLst/>
              <a:ahLst/>
              <a:cxnLst/>
              <a:rect l="l" t="t" r="r" b="b"/>
              <a:pathLst>
                <a:path w="2362192" h="1243717">
                  <a:moveTo>
                    <a:pt x="17946" y="0"/>
                  </a:moveTo>
                  <a:lnTo>
                    <a:pt x="2344246" y="0"/>
                  </a:lnTo>
                  <a:cubicBezTo>
                    <a:pt x="2354158" y="0"/>
                    <a:pt x="2362192" y="8035"/>
                    <a:pt x="2362192" y="17946"/>
                  </a:cubicBezTo>
                  <a:lnTo>
                    <a:pt x="2362192" y="1225771"/>
                  </a:lnTo>
                  <a:cubicBezTo>
                    <a:pt x="2362192" y="1235683"/>
                    <a:pt x="2354158" y="1243717"/>
                    <a:pt x="2344246" y="1243717"/>
                  </a:cubicBezTo>
                  <a:lnTo>
                    <a:pt x="17946" y="1243717"/>
                  </a:lnTo>
                  <a:cubicBezTo>
                    <a:pt x="8035" y="1243717"/>
                    <a:pt x="0" y="1235683"/>
                    <a:pt x="0" y="1225771"/>
                  </a:cubicBezTo>
                  <a:lnTo>
                    <a:pt x="0" y="17946"/>
                  </a:lnTo>
                  <a:cubicBezTo>
                    <a:pt x="0" y="8035"/>
                    <a:pt x="8035" y="0"/>
                    <a:pt x="17946" y="0"/>
                  </a:cubicBezTo>
                  <a:close/>
                </a:path>
              </a:pathLst>
            </a:custGeom>
            <a:solidFill>
              <a:srgbClr val="94AB6F"/>
            </a:solidFill>
          </p:spPr>
        </p:sp>
        <p:sp>
          <p:nvSpPr>
            <p:cNvPr id="12" name="TextBox 12"/>
            <p:cNvSpPr txBox="1"/>
            <p:nvPr/>
          </p:nvSpPr>
          <p:spPr>
            <a:xfrm>
              <a:off x="0" y="85725"/>
              <a:ext cx="2362192" cy="1157992"/>
            </a:xfrm>
            <a:prstGeom prst="rect">
              <a:avLst/>
            </a:prstGeom>
          </p:spPr>
          <p:txBody>
            <a:bodyPr lIns="50800" tIns="50800" rIns="50800" bIns="50800" rtlCol="0" anchor="ctr"/>
            <a:lstStyle/>
            <a:p>
              <a:pPr algn="ctr">
                <a:lnSpc>
                  <a:spcPts val="1925"/>
                </a:lnSpc>
              </a:pPr>
              <a:endParaRPr/>
            </a:p>
          </p:txBody>
        </p:sp>
      </p:grpSp>
      <p:grpSp>
        <p:nvGrpSpPr>
          <p:cNvPr id="13" name="Group 13"/>
          <p:cNvGrpSpPr/>
          <p:nvPr/>
        </p:nvGrpSpPr>
        <p:grpSpPr>
          <a:xfrm>
            <a:off x="9223202" y="2558249"/>
            <a:ext cx="6470902" cy="3406993"/>
            <a:chOff x="0" y="0"/>
            <a:chExt cx="2362192" cy="1243717"/>
          </a:xfrm>
        </p:grpSpPr>
        <p:sp>
          <p:nvSpPr>
            <p:cNvPr id="14" name="Freeform 14"/>
            <p:cNvSpPr/>
            <p:nvPr/>
          </p:nvSpPr>
          <p:spPr>
            <a:xfrm>
              <a:off x="0" y="0"/>
              <a:ext cx="2362192" cy="1243717"/>
            </a:xfrm>
            <a:custGeom>
              <a:avLst/>
              <a:gdLst/>
              <a:ahLst/>
              <a:cxnLst/>
              <a:rect l="l" t="t" r="r" b="b"/>
              <a:pathLst>
                <a:path w="2362192" h="1243717">
                  <a:moveTo>
                    <a:pt x="17946" y="0"/>
                  </a:moveTo>
                  <a:lnTo>
                    <a:pt x="2344246" y="0"/>
                  </a:lnTo>
                  <a:cubicBezTo>
                    <a:pt x="2354158" y="0"/>
                    <a:pt x="2362192" y="8035"/>
                    <a:pt x="2362192" y="17946"/>
                  </a:cubicBezTo>
                  <a:lnTo>
                    <a:pt x="2362192" y="1225771"/>
                  </a:lnTo>
                  <a:cubicBezTo>
                    <a:pt x="2362192" y="1235683"/>
                    <a:pt x="2354158" y="1243717"/>
                    <a:pt x="2344246" y="1243717"/>
                  </a:cubicBezTo>
                  <a:lnTo>
                    <a:pt x="17946" y="1243717"/>
                  </a:lnTo>
                  <a:cubicBezTo>
                    <a:pt x="8035" y="1243717"/>
                    <a:pt x="0" y="1235683"/>
                    <a:pt x="0" y="1225771"/>
                  </a:cubicBezTo>
                  <a:lnTo>
                    <a:pt x="0" y="17946"/>
                  </a:lnTo>
                  <a:cubicBezTo>
                    <a:pt x="0" y="8035"/>
                    <a:pt x="8035" y="0"/>
                    <a:pt x="17946" y="0"/>
                  </a:cubicBezTo>
                  <a:close/>
                </a:path>
              </a:pathLst>
            </a:custGeom>
            <a:solidFill>
              <a:srgbClr val="94AB6F"/>
            </a:solidFill>
          </p:spPr>
        </p:sp>
        <p:sp>
          <p:nvSpPr>
            <p:cNvPr id="15" name="TextBox 15"/>
            <p:cNvSpPr txBox="1"/>
            <p:nvPr/>
          </p:nvSpPr>
          <p:spPr>
            <a:xfrm>
              <a:off x="0" y="85725"/>
              <a:ext cx="2362192" cy="1157992"/>
            </a:xfrm>
            <a:prstGeom prst="rect">
              <a:avLst/>
            </a:prstGeom>
          </p:spPr>
          <p:txBody>
            <a:bodyPr lIns="50800" tIns="50800" rIns="50800" bIns="50800" rtlCol="0" anchor="ctr"/>
            <a:lstStyle/>
            <a:p>
              <a:pPr algn="ctr">
                <a:lnSpc>
                  <a:spcPts val="1925"/>
                </a:lnSpc>
              </a:pPr>
              <a:endParaRPr/>
            </a:p>
          </p:txBody>
        </p:sp>
      </p:grpSp>
      <p:grpSp>
        <p:nvGrpSpPr>
          <p:cNvPr id="16" name="Group 16"/>
          <p:cNvGrpSpPr/>
          <p:nvPr/>
        </p:nvGrpSpPr>
        <p:grpSpPr>
          <a:xfrm>
            <a:off x="9223202" y="6098592"/>
            <a:ext cx="6470902" cy="3406993"/>
            <a:chOff x="0" y="0"/>
            <a:chExt cx="2362192" cy="1243717"/>
          </a:xfrm>
        </p:grpSpPr>
        <p:sp>
          <p:nvSpPr>
            <p:cNvPr id="17" name="Freeform 17"/>
            <p:cNvSpPr/>
            <p:nvPr/>
          </p:nvSpPr>
          <p:spPr>
            <a:xfrm>
              <a:off x="0" y="0"/>
              <a:ext cx="2362192" cy="1243717"/>
            </a:xfrm>
            <a:custGeom>
              <a:avLst/>
              <a:gdLst/>
              <a:ahLst/>
              <a:cxnLst/>
              <a:rect l="l" t="t" r="r" b="b"/>
              <a:pathLst>
                <a:path w="2362192" h="1243717">
                  <a:moveTo>
                    <a:pt x="17946" y="0"/>
                  </a:moveTo>
                  <a:lnTo>
                    <a:pt x="2344246" y="0"/>
                  </a:lnTo>
                  <a:cubicBezTo>
                    <a:pt x="2354158" y="0"/>
                    <a:pt x="2362192" y="8035"/>
                    <a:pt x="2362192" y="17946"/>
                  </a:cubicBezTo>
                  <a:lnTo>
                    <a:pt x="2362192" y="1225771"/>
                  </a:lnTo>
                  <a:cubicBezTo>
                    <a:pt x="2362192" y="1235683"/>
                    <a:pt x="2354158" y="1243717"/>
                    <a:pt x="2344246" y="1243717"/>
                  </a:cubicBezTo>
                  <a:lnTo>
                    <a:pt x="17946" y="1243717"/>
                  </a:lnTo>
                  <a:cubicBezTo>
                    <a:pt x="8035" y="1243717"/>
                    <a:pt x="0" y="1235683"/>
                    <a:pt x="0" y="1225771"/>
                  </a:cubicBezTo>
                  <a:lnTo>
                    <a:pt x="0" y="17946"/>
                  </a:lnTo>
                  <a:cubicBezTo>
                    <a:pt x="0" y="8035"/>
                    <a:pt x="8035" y="0"/>
                    <a:pt x="17946" y="0"/>
                  </a:cubicBezTo>
                  <a:close/>
                </a:path>
              </a:pathLst>
            </a:custGeom>
            <a:solidFill>
              <a:srgbClr val="94AB6F"/>
            </a:solidFill>
          </p:spPr>
        </p:sp>
        <p:sp>
          <p:nvSpPr>
            <p:cNvPr id="18" name="TextBox 18"/>
            <p:cNvSpPr txBox="1"/>
            <p:nvPr/>
          </p:nvSpPr>
          <p:spPr>
            <a:xfrm>
              <a:off x="0" y="85725"/>
              <a:ext cx="2362192" cy="1157992"/>
            </a:xfrm>
            <a:prstGeom prst="rect">
              <a:avLst/>
            </a:prstGeom>
          </p:spPr>
          <p:txBody>
            <a:bodyPr lIns="50800" tIns="50800" rIns="50800" bIns="50800" rtlCol="0" anchor="ctr"/>
            <a:lstStyle/>
            <a:p>
              <a:pPr algn="ctr">
                <a:lnSpc>
                  <a:spcPts val="1925"/>
                </a:lnSpc>
              </a:pPr>
              <a:endParaRPr/>
            </a:p>
          </p:txBody>
        </p:sp>
      </p:grpSp>
      <p:sp>
        <p:nvSpPr>
          <p:cNvPr id="19" name="TextBox 19"/>
          <p:cNvSpPr txBox="1"/>
          <p:nvPr/>
        </p:nvSpPr>
        <p:spPr>
          <a:xfrm>
            <a:off x="3174013" y="3320400"/>
            <a:ext cx="5067934" cy="2058302"/>
          </a:xfrm>
          <a:prstGeom prst="rect">
            <a:avLst/>
          </a:prstGeom>
        </p:spPr>
        <p:txBody>
          <a:bodyPr lIns="0" tIns="0" rIns="0" bIns="0" rtlCol="0" anchor="t">
            <a:spAutoFit/>
          </a:bodyPr>
          <a:lstStyle/>
          <a:p>
            <a:pPr marL="341508" lvl="1" indent="-170754" algn="just">
              <a:lnSpc>
                <a:spcPts val="2341"/>
              </a:lnSpc>
              <a:buFont typeface="Arial"/>
              <a:buChar char="•"/>
            </a:pPr>
            <a:r>
              <a:rPr lang="en-US" sz="1581" b="1" spc="25">
                <a:solidFill>
                  <a:srgbClr val="FBF6F1"/>
                </a:solidFill>
                <a:latin typeface="Montserrat Semi-Bold"/>
                <a:ea typeface="Montserrat Semi-Bold"/>
                <a:cs typeface="Montserrat Semi-Bold"/>
                <a:sym typeface="Montserrat Semi-Bold"/>
              </a:rPr>
              <a:t>System must maintain at least 85% uptime 24/7.</a:t>
            </a:r>
          </a:p>
          <a:p>
            <a:pPr marL="341508" lvl="1" indent="-170754" algn="just">
              <a:lnSpc>
                <a:spcPts val="2341"/>
              </a:lnSpc>
              <a:buFont typeface="Arial"/>
              <a:buChar char="•"/>
            </a:pPr>
            <a:r>
              <a:rPr lang="en-US" sz="1581" b="1" spc="25">
                <a:solidFill>
                  <a:srgbClr val="FBF6F1"/>
                </a:solidFill>
                <a:latin typeface="Montserrat Semi-Bold"/>
                <a:ea typeface="Montserrat Semi-Bold"/>
                <a:cs typeface="Montserrat Semi-Bold"/>
                <a:sym typeface="Montserrat Semi-Bold"/>
              </a:rPr>
              <a:t>Fault tolerance required 95% of the time.</a:t>
            </a:r>
          </a:p>
          <a:p>
            <a:pPr marL="341508" lvl="1" indent="-170754" algn="just">
              <a:lnSpc>
                <a:spcPts val="2341"/>
              </a:lnSpc>
              <a:buFont typeface="Arial"/>
              <a:buChar char="•"/>
            </a:pPr>
            <a:r>
              <a:rPr lang="en-US" sz="1581" b="1" spc="25">
                <a:solidFill>
                  <a:srgbClr val="FBF6F1"/>
                </a:solidFill>
                <a:latin typeface="Montserrat Semi-Bold"/>
                <a:ea typeface="Montserrat Semi-Bold"/>
                <a:cs typeface="Montserrat Semi-Bold"/>
                <a:sym typeface="Montserrat Semi-Bold"/>
              </a:rPr>
              <a:t>Most failures resolved with a hot refresh.</a:t>
            </a:r>
          </a:p>
          <a:p>
            <a:pPr marL="341508" lvl="1" indent="-170754" algn="just">
              <a:lnSpc>
                <a:spcPts val="2341"/>
              </a:lnSpc>
              <a:buFont typeface="Arial"/>
              <a:buChar char="•"/>
            </a:pPr>
            <a:r>
              <a:rPr lang="en-US" sz="1581" b="1" spc="25">
                <a:solidFill>
                  <a:srgbClr val="FBF6F1"/>
                </a:solidFill>
                <a:latin typeface="Montserrat Semi-Bold"/>
                <a:ea typeface="Montserrat Semi-Bold"/>
                <a:cs typeface="Montserrat Semi-Bold"/>
                <a:sym typeface="Montserrat Semi-Bold"/>
              </a:rPr>
              <a:t>Full system failure may take 10-15 hours to recover depending on severity.</a:t>
            </a:r>
          </a:p>
          <a:p>
            <a:pPr marL="0" lvl="0" indent="0" algn="just">
              <a:lnSpc>
                <a:spcPts val="2341"/>
              </a:lnSpc>
            </a:pPr>
            <a:endParaRPr lang="en-US" sz="1581" b="1" spc="25">
              <a:solidFill>
                <a:srgbClr val="FBF6F1"/>
              </a:solidFill>
              <a:latin typeface="Montserrat Semi-Bold"/>
              <a:ea typeface="Montserrat Semi-Bold"/>
              <a:cs typeface="Montserrat Semi-Bold"/>
              <a:sym typeface="Montserrat Semi-Bold"/>
            </a:endParaRPr>
          </a:p>
        </p:txBody>
      </p:sp>
      <p:sp>
        <p:nvSpPr>
          <p:cNvPr id="20" name="TextBox 20"/>
          <p:cNvSpPr txBox="1"/>
          <p:nvPr/>
        </p:nvSpPr>
        <p:spPr>
          <a:xfrm>
            <a:off x="3858151" y="2801101"/>
            <a:ext cx="3699657" cy="470348"/>
          </a:xfrm>
          <a:prstGeom prst="rect">
            <a:avLst/>
          </a:prstGeom>
        </p:spPr>
        <p:txBody>
          <a:bodyPr lIns="0" tIns="0" rIns="0" bIns="0" rtlCol="0" anchor="t">
            <a:spAutoFit/>
          </a:bodyPr>
          <a:lstStyle/>
          <a:p>
            <a:pPr algn="ctr">
              <a:lnSpc>
                <a:spcPts val="3683"/>
              </a:lnSpc>
            </a:pPr>
            <a:r>
              <a:rPr lang="en-US" sz="3175" b="1">
                <a:solidFill>
                  <a:srgbClr val="FBF6F1"/>
                </a:solidFill>
                <a:latin typeface="Martel Heavy"/>
                <a:ea typeface="Martel Heavy"/>
                <a:cs typeface="Martel Heavy"/>
                <a:sym typeface="Martel Heavy"/>
              </a:rPr>
              <a:t>Reliability</a:t>
            </a:r>
          </a:p>
        </p:txBody>
      </p:sp>
      <p:sp>
        <p:nvSpPr>
          <p:cNvPr id="21" name="TextBox 21"/>
          <p:cNvSpPr txBox="1"/>
          <p:nvPr/>
        </p:nvSpPr>
        <p:spPr>
          <a:xfrm>
            <a:off x="9703984" y="3306866"/>
            <a:ext cx="5067934" cy="2648852"/>
          </a:xfrm>
          <a:prstGeom prst="rect">
            <a:avLst/>
          </a:prstGeom>
        </p:spPr>
        <p:txBody>
          <a:bodyPr lIns="0" tIns="0" rIns="0" bIns="0" rtlCol="0" anchor="t">
            <a:spAutoFit/>
          </a:bodyPr>
          <a:lstStyle/>
          <a:p>
            <a:pPr marL="341508" lvl="1" indent="-170754" algn="just">
              <a:lnSpc>
                <a:spcPts val="2341"/>
              </a:lnSpc>
              <a:buFont typeface="Arial"/>
              <a:buChar char="•"/>
            </a:pPr>
            <a:r>
              <a:rPr lang="en-US" sz="1581" b="1" spc="25">
                <a:solidFill>
                  <a:srgbClr val="FBF6F1"/>
                </a:solidFill>
                <a:latin typeface="Montserrat Semi-Bold"/>
                <a:ea typeface="Montserrat Semi-Bold"/>
                <a:cs typeface="Montserrat Semi-Bold"/>
                <a:sym typeface="Montserrat Semi-Bold"/>
              </a:rPr>
              <a:t>Responses from modules delivered in under 1 minute.</a:t>
            </a:r>
          </a:p>
          <a:p>
            <a:pPr marL="341508" lvl="1" indent="-170754" algn="just">
              <a:lnSpc>
                <a:spcPts val="2341"/>
              </a:lnSpc>
              <a:buFont typeface="Arial"/>
              <a:buChar char="•"/>
            </a:pPr>
            <a:r>
              <a:rPr lang="en-US" sz="1581" b="1" spc="25">
                <a:solidFill>
                  <a:srgbClr val="FBF6F1"/>
                </a:solidFill>
                <a:latin typeface="Montserrat Semi-Bold"/>
                <a:ea typeface="Montserrat Semi-Bold"/>
                <a:cs typeface="Montserrat Semi-Bold"/>
                <a:sym typeface="Montserrat Semi-Bold"/>
              </a:rPr>
              <a:t>Major features accessible within 3 clicks.</a:t>
            </a:r>
          </a:p>
          <a:p>
            <a:pPr marL="341508" lvl="1" indent="-170754" algn="just">
              <a:lnSpc>
                <a:spcPts val="2341"/>
              </a:lnSpc>
              <a:buFont typeface="Arial"/>
              <a:buChar char="•"/>
            </a:pPr>
            <a:r>
              <a:rPr lang="en-US" sz="1581" b="1" spc="25">
                <a:solidFill>
                  <a:srgbClr val="FBF6F1"/>
                </a:solidFill>
                <a:latin typeface="Montserrat Semi-Bold"/>
                <a:ea typeface="Montserrat Semi-Bold"/>
                <a:cs typeface="Montserrat Semi-Bold"/>
                <a:sym typeface="Montserrat Semi-Bold"/>
              </a:rPr>
              <a:t>User-friendly design with tooltips; users should navigate the system within 1 hour of use.</a:t>
            </a:r>
          </a:p>
          <a:p>
            <a:pPr marL="341508" lvl="1" indent="-170754" algn="just">
              <a:lnSpc>
                <a:spcPts val="2341"/>
              </a:lnSpc>
              <a:buFont typeface="Arial"/>
              <a:buChar char="•"/>
            </a:pPr>
            <a:r>
              <a:rPr lang="en-US" sz="1581" b="1" spc="25">
                <a:solidFill>
                  <a:srgbClr val="FBF6F1"/>
                </a:solidFill>
                <a:latin typeface="Montserrat Semi-Bold"/>
                <a:ea typeface="Montserrat Semi-Bold"/>
                <a:cs typeface="Montserrat Semi-Bold"/>
                <a:sym typeface="Montserrat Semi-Bold"/>
              </a:rPr>
              <a:t>Responsive interface compatible with popular browsers (Chrome, Firefox, etc.).</a:t>
            </a:r>
          </a:p>
          <a:p>
            <a:pPr marL="0" lvl="0" indent="0" algn="just">
              <a:lnSpc>
                <a:spcPts val="2341"/>
              </a:lnSpc>
            </a:pPr>
            <a:endParaRPr lang="en-US" sz="1581" b="1" spc="25">
              <a:solidFill>
                <a:srgbClr val="FBF6F1"/>
              </a:solidFill>
              <a:latin typeface="Montserrat Semi-Bold"/>
              <a:ea typeface="Montserrat Semi-Bold"/>
              <a:cs typeface="Montserrat Semi-Bold"/>
              <a:sym typeface="Montserrat Semi-Bold"/>
            </a:endParaRPr>
          </a:p>
        </p:txBody>
      </p:sp>
      <p:sp>
        <p:nvSpPr>
          <p:cNvPr id="22" name="TextBox 22"/>
          <p:cNvSpPr txBox="1"/>
          <p:nvPr/>
        </p:nvSpPr>
        <p:spPr>
          <a:xfrm>
            <a:off x="10730192" y="2801101"/>
            <a:ext cx="3699657" cy="470348"/>
          </a:xfrm>
          <a:prstGeom prst="rect">
            <a:avLst/>
          </a:prstGeom>
        </p:spPr>
        <p:txBody>
          <a:bodyPr lIns="0" tIns="0" rIns="0" bIns="0" rtlCol="0" anchor="t">
            <a:spAutoFit/>
          </a:bodyPr>
          <a:lstStyle/>
          <a:p>
            <a:pPr algn="ctr">
              <a:lnSpc>
                <a:spcPts val="3683"/>
              </a:lnSpc>
            </a:pPr>
            <a:r>
              <a:rPr lang="en-US" sz="3175" b="1">
                <a:solidFill>
                  <a:srgbClr val="FBF6F1"/>
                </a:solidFill>
                <a:latin typeface="Martel Heavy"/>
                <a:ea typeface="Martel Heavy"/>
                <a:cs typeface="Martel Heavy"/>
                <a:sym typeface="Martel Heavy"/>
              </a:rPr>
              <a:t>Usability</a:t>
            </a:r>
          </a:p>
        </p:txBody>
      </p:sp>
      <p:sp>
        <p:nvSpPr>
          <p:cNvPr id="23" name="TextBox 23"/>
          <p:cNvSpPr txBox="1"/>
          <p:nvPr/>
        </p:nvSpPr>
        <p:spPr>
          <a:xfrm>
            <a:off x="9703984" y="7020083"/>
            <a:ext cx="5067934" cy="2058302"/>
          </a:xfrm>
          <a:prstGeom prst="rect">
            <a:avLst/>
          </a:prstGeom>
        </p:spPr>
        <p:txBody>
          <a:bodyPr lIns="0" tIns="0" rIns="0" bIns="0" rtlCol="0" anchor="t">
            <a:spAutoFit/>
          </a:bodyPr>
          <a:lstStyle/>
          <a:p>
            <a:pPr marL="341508" lvl="1" indent="-170754" algn="just">
              <a:lnSpc>
                <a:spcPts val="2341"/>
              </a:lnSpc>
              <a:buFont typeface="Arial"/>
              <a:buChar char="•"/>
            </a:pPr>
            <a:r>
              <a:rPr lang="en-US" sz="1581" b="1" spc="25">
                <a:solidFill>
                  <a:srgbClr val="FBF6F1"/>
                </a:solidFill>
                <a:latin typeface="Montserrat Semi-Bold"/>
                <a:ea typeface="Montserrat Semi-Bold"/>
                <a:cs typeface="Montserrat Semi-Bold"/>
                <a:sym typeface="Montserrat Semi-Bold"/>
              </a:rPr>
              <a:t>Passwords stored using industry-standard hashing.</a:t>
            </a:r>
          </a:p>
          <a:p>
            <a:pPr marL="341508" lvl="1" indent="-170754" algn="just">
              <a:lnSpc>
                <a:spcPts val="2341"/>
              </a:lnSpc>
              <a:buFont typeface="Arial"/>
              <a:buChar char="•"/>
            </a:pPr>
            <a:r>
              <a:rPr lang="en-US" sz="1581" b="1" spc="25">
                <a:solidFill>
                  <a:srgbClr val="FBF6F1"/>
                </a:solidFill>
                <a:latin typeface="Montserrat Semi-Bold"/>
                <a:ea typeface="Montserrat Semi-Bold"/>
                <a:cs typeface="Montserrat Semi-Bold"/>
                <a:sym typeface="Montserrat Semi-Bold"/>
              </a:rPr>
              <a:t>All client-server communication encrypted via HTTPS.</a:t>
            </a:r>
          </a:p>
          <a:p>
            <a:pPr marL="341508" lvl="1" indent="-170754" algn="just">
              <a:lnSpc>
                <a:spcPts val="2341"/>
              </a:lnSpc>
              <a:buFont typeface="Arial"/>
              <a:buChar char="•"/>
            </a:pPr>
            <a:r>
              <a:rPr lang="en-US" sz="1581" b="1" spc="25">
                <a:solidFill>
                  <a:srgbClr val="FBF6F1"/>
                </a:solidFill>
                <a:latin typeface="Montserrat Semi-Bold"/>
                <a:ea typeface="Montserrat Semi-Bold"/>
                <a:cs typeface="Montserrat Semi-Bold"/>
                <a:sym typeface="Montserrat Semi-Bold"/>
              </a:rPr>
              <a:t>Protection against common web vulnerabilities (injection, XSS, etc.).</a:t>
            </a:r>
          </a:p>
          <a:p>
            <a:pPr marL="0" lvl="0" indent="0" algn="just">
              <a:lnSpc>
                <a:spcPts val="2341"/>
              </a:lnSpc>
            </a:pPr>
            <a:endParaRPr lang="en-US" sz="1581" b="1" spc="25">
              <a:solidFill>
                <a:srgbClr val="FBF6F1"/>
              </a:solidFill>
              <a:latin typeface="Montserrat Semi-Bold"/>
              <a:ea typeface="Montserrat Semi-Bold"/>
              <a:cs typeface="Montserrat Semi-Bold"/>
              <a:sym typeface="Montserrat Semi-Bold"/>
            </a:endParaRPr>
          </a:p>
        </p:txBody>
      </p:sp>
      <p:sp>
        <p:nvSpPr>
          <p:cNvPr id="24" name="TextBox 24"/>
          <p:cNvSpPr txBox="1"/>
          <p:nvPr/>
        </p:nvSpPr>
        <p:spPr>
          <a:xfrm>
            <a:off x="10388123" y="6454485"/>
            <a:ext cx="4383795" cy="470348"/>
          </a:xfrm>
          <a:prstGeom prst="rect">
            <a:avLst/>
          </a:prstGeom>
        </p:spPr>
        <p:txBody>
          <a:bodyPr lIns="0" tIns="0" rIns="0" bIns="0" rtlCol="0" anchor="t">
            <a:spAutoFit/>
          </a:bodyPr>
          <a:lstStyle/>
          <a:p>
            <a:pPr algn="ctr">
              <a:lnSpc>
                <a:spcPts val="3683"/>
              </a:lnSpc>
            </a:pPr>
            <a:r>
              <a:rPr lang="en-US" sz="3175" b="1">
                <a:solidFill>
                  <a:srgbClr val="FBF6F1"/>
                </a:solidFill>
                <a:latin typeface="Martel Heavy"/>
                <a:ea typeface="Martel Heavy"/>
                <a:cs typeface="Martel Heavy"/>
                <a:sym typeface="Martel Heavy"/>
              </a:rPr>
              <a:t>Security</a:t>
            </a:r>
          </a:p>
        </p:txBody>
      </p:sp>
      <p:sp>
        <p:nvSpPr>
          <p:cNvPr id="25" name="TextBox 25"/>
          <p:cNvSpPr txBox="1"/>
          <p:nvPr/>
        </p:nvSpPr>
        <p:spPr>
          <a:xfrm>
            <a:off x="3028989" y="7020083"/>
            <a:ext cx="5682921" cy="2648852"/>
          </a:xfrm>
          <a:prstGeom prst="rect">
            <a:avLst/>
          </a:prstGeom>
        </p:spPr>
        <p:txBody>
          <a:bodyPr lIns="0" tIns="0" rIns="0" bIns="0" rtlCol="0" anchor="t">
            <a:spAutoFit/>
          </a:bodyPr>
          <a:lstStyle/>
          <a:p>
            <a:pPr marL="341508" lvl="1" indent="-170754" algn="just">
              <a:lnSpc>
                <a:spcPts val="2341"/>
              </a:lnSpc>
              <a:buFont typeface="Arial"/>
              <a:buChar char="•"/>
            </a:pPr>
            <a:r>
              <a:rPr lang="en-US" sz="1581" b="1" spc="25">
                <a:solidFill>
                  <a:srgbClr val="FBF6F1"/>
                </a:solidFill>
                <a:latin typeface="Montserrat Semi-Bold"/>
                <a:ea typeface="Montserrat Semi-Bold"/>
                <a:cs typeface="Montserrat Semi-Bold"/>
                <a:sym typeface="Montserrat Semi-Bold"/>
              </a:rPr>
              <a:t>95% of analysis and reports generated within 5 seconds on 10 Mbps or faster connections.</a:t>
            </a:r>
          </a:p>
          <a:p>
            <a:pPr marL="341508" lvl="1" indent="-170754" algn="just">
              <a:lnSpc>
                <a:spcPts val="2341"/>
              </a:lnSpc>
              <a:buFont typeface="Arial"/>
              <a:buChar char="•"/>
            </a:pPr>
            <a:r>
              <a:rPr lang="en-US" sz="1581" b="1" spc="25">
                <a:solidFill>
                  <a:srgbClr val="FBF6F1"/>
                </a:solidFill>
                <a:latin typeface="Montserrat Semi-Bold"/>
                <a:ea typeface="Montserrat Semi-Bold"/>
                <a:cs typeface="Montserrat Semi-Bold"/>
                <a:sym typeface="Montserrat Semi-Bold"/>
              </a:rPr>
              <a:t>Supports 1000 concurrent users without performance degradation; 2-second average response per request.</a:t>
            </a:r>
          </a:p>
          <a:p>
            <a:pPr marL="341508" lvl="1" indent="-170754" algn="just">
              <a:lnSpc>
                <a:spcPts val="2341"/>
              </a:lnSpc>
              <a:buFont typeface="Arial"/>
              <a:buChar char="•"/>
            </a:pPr>
            <a:r>
              <a:rPr lang="en-US" sz="1581" b="1" spc="25">
                <a:solidFill>
                  <a:srgbClr val="FBF6F1"/>
                </a:solidFill>
                <a:latin typeface="Montserrat Semi-Bold"/>
                <a:ea typeface="Montserrat Semi-Bold"/>
                <a:cs typeface="Montserrat Semi-Bold"/>
                <a:sym typeface="Montserrat Semi-Bold"/>
              </a:rPr>
              <a:t>90% of chatbot queries answered within 5 seconds; 10-second maximum during peak hours.</a:t>
            </a:r>
          </a:p>
          <a:p>
            <a:pPr marL="341508" lvl="1" indent="-170754" algn="just">
              <a:lnSpc>
                <a:spcPts val="2341"/>
              </a:lnSpc>
              <a:buFont typeface="Arial"/>
              <a:buChar char="•"/>
            </a:pPr>
            <a:r>
              <a:rPr lang="en-US" sz="1581" b="1" spc="25">
                <a:solidFill>
                  <a:srgbClr val="FBF6F1"/>
                </a:solidFill>
                <a:latin typeface="Montserrat Semi-Bold"/>
                <a:ea typeface="Montserrat Semi-Bold"/>
                <a:cs typeface="Montserrat Semi-Bold"/>
                <a:sym typeface="Montserrat Semi-Bold"/>
              </a:rPr>
              <a:t>Recent yield photos uploaded monthly.</a:t>
            </a:r>
          </a:p>
          <a:p>
            <a:pPr marL="0" lvl="0" indent="0" algn="just">
              <a:lnSpc>
                <a:spcPts val="2341"/>
              </a:lnSpc>
            </a:pPr>
            <a:endParaRPr lang="en-US" sz="1581" b="1" spc="25">
              <a:solidFill>
                <a:srgbClr val="FBF6F1"/>
              </a:solidFill>
              <a:latin typeface="Montserrat Semi-Bold"/>
              <a:ea typeface="Montserrat Semi-Bold"/>
              <a:cs typeface="Montserrat Semi-Bold"/>
              <a:sym typeface="Montserrat Semi-Bold"/>
            </a:endParaRPr>
          </a:p>
        </p:txBody>
      </p:sp>
      <p:sp>
        <p:nvSpPr>
          <p:cNvPr id="26" name="TextBox 26"/>
          <p:cNvSpPr txBox="1"/>
          <p:nvPr/>
        </p:nvSpPr>
        <p:spPr>
          <a:xfrm>
            <a:off x="3854603" y="6454485"/>
            <a:ext cx="3699657" cy="470348"/>
          </a:xfrm>
          <a:prstGeom prst="rect">
            <a:avLst/>
          </a:prstGeom>
        </p:spPr>
        <p:txBody>
          <a:bodyPr lIns="0" tIns="0" rIns="0" bIns="0" rtlCol="0" anchor="t">
            <a:spAutoFit/>
          </a:bodyPr>
          <a:lstStyle/>
          <a:p>
            <a:pPr algn="ctr">
              <a:lnSpc>
                <a:spcPts val="3683"/>
              </a:lnSpc>
            </a:pPr>
            <a:r>
              <a:rPr lang="en-US" sz="3175" b="1">
                <a:solidFill>
                  <a:srgbClr val="FBF6F1"/>
                </a:solidFill>
                <a:latin typeface="Martel Heavy"/>
                <a:ea typeface="Martel Heavy"/>
                <a:cs typeface="Martel Heavy"/>
                <a:sym typeface="Martel Heavy"/>
              </a:rPr>
              <a:t>Performance</a:t>
            </a:r>
          </a:p>
        </p:txBody>
      </p:sp>
      <p:sp>
        <p:nvSpPr>
          <p:cNvPr id="27" name="TextBox 27"/>
          <p:cNvSpPr txBox="1"/>
          <p:nvPr/>
        </p:nvSpPr>
        <p:spPr>
          <a:xfrm>
            <a:off x="2689225" y="1311109"/>
            <a:ext cx="12909549" cy="818515"/>
          </a:xfrm>
          <a:prstGeom prst="rect">
            <a:avLst/>
          </a:prstGeom>
        </p:spPr>
        <p:txBody>
          <a:bodyPr lIns="0" tIns="0" rIns="0" bIns="0" rtlCol="0" anchor="t">
            <a:spAutoFit/>
          </a:bodyPr>
          <a:lstStyle/>
          <a:p>
            <a:pPr algn="ctr">
              <a:lnSpc>
                <a:spcPts val="6380"/>
              </a:lnSpc>
            </a:pPr>
            <a:r>
              <a:rPr lang="en-US" sz="5500" b="1">
                <a:solidFill>
                  <a:srgbClr val="94AB6F"/>
                </a:solidFill>
                <a:latin typeface="Martel Bold"/>
                <a:ea typeface="Martel Bold"/>
                <a:cs typeface="Martel Bold"/>
                <a:sym typeface="Martel Bold"/>
              </a:rPr>
              <a:t>Non-Functional Requirements</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94AB6F"/>
        </a:solidFill>
        <a:effectLst/>
      </p:bgPr>
    </p:bg>
    <p:spTree>
      <p:nvGrpSpPr>
        <p:cNvPr id="1" name=""/>
        <p:cNvGrpSpPr/>
        <p:nvPr/>
      </p:nvGrpSpPr>
      <p:grpSpPr>
        <a:xfrm>
          <a:off x="0" y="0"/>
          <a:ext cx="0" cy="0"/>
          <a:chOff x="0" y="0"/>
          <a:chExt cx="0" cy="0"/>
        </a:xfrm>
      </p:grpSpPr>
      <p:grpSp>
        <p:nvGrpSpPr>
          <p:cNvPr id="2" name="Group 2"/>
          <p:cNvGrpSpPr/>
          <p:nvPr/>
        </p:nvGrpSpPr>
        <p:grpSpPr>
          <a:xfrm>
            <a:off x="681399" y="698452"/>
            <a:ext cx="16925201" cy="8890096"/>
            <a:chOff x="0" y="0"/>
            <a:chExt cx="1506451" cy="791275"/>
          </a:xfrm>
        </p:grpSpPr>
        <p:sp>
          <p:nvSpPr>
            <p:cNvPr id="3" name="Freeform 3"/>
            <p:cNvSpPr/>
            <p:nvPr/>
          </p:nvSpPr>
          <p:spPr>
            <a:xfrm>
              <a:off x="0" y="0"/>
              <a:ext cx="1506451" cy="791275"/>
            </a:xfrm>
            <a:custGeom>
              <a:avLst/>
              <a:gdLst/>
              <a:ahLst/>
              <a:cxnLst/>
              <a:rect l="l" t="t" r="r" b="b"/>
              <a:pathLst>
                <a:path w="1506451" h="791275">
                  <a:moveTo>
                    <a:pt x="0" y="0"/>
                  </a:moveTo>
                  <a:lnTo>
                    <a:pt x="1506451" y="0"/>
                  </a:lnTo>
                  <a:lnTo>
                    <a:pt x="1506451" y="791275"/>
                  </a:lnTo>
                  <a:lnTo>
                    <a:pt x="0" y="791275"/>
                  </a:lnTo>
                  <a:close/>
                </a:path>
              </a:pathLst>
            </a:custGeom>
            <a:solidFill>
              <a:srgbClr val="FBF6F1"/>
            </a:solidFill>
          </p:spPr>
        </p:sp>
        <p:sp>
          <p:nvSpPr>
            <p:cNvPr id="4" name="TextBox 4"/>
            <p:cNvSpPr txBox="1"/>
            <p:nvPr/>
          </p:nvSpPr>
          <p:spPr>
            <a:xfrm>
              <a:off x="0" y="-38100"/>
              <a:ext cx="1506451" cy="829375"/>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309954" y="6365680"/>
            <a:ext cx="5032574" cy="4321589"/>
          </a:xfrm>
          <a:custGeom>
            <a:avLst/>
            <a:gdLst/>
            <a:ahLst/>
            <a:cxnLst/>
            <a:rect l="l" t="t" r="r" b="b"/>
            <a:pathLst>
              <a:path w="5032574" h="4321589">
                <a:moveTo>
                  <a:pt x="0" y="0"/>
                </a:moveTo>
                <a:lnTo>
                  <a:pt x="5032574" y="0"/>
                </a:lnTo>
                <a:lnTo>
                  <a:pt x="5032574" y="4321589"/>
                </a:lnTo>
                <a:lnTo>
                  <a:pt x="0" y="432158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5897675" y="-746775"/>
            <a:ext cx="2723249" cy="4114800"/>
          </a:xfrm>
          <a:custGeom>
            <a:avLst/>
            <a:gdLst/>
            <a:ahLst/>
            <a:cxnLst/>
            <a:rect l="l" t="t" r="r" b="b"/>
            <a:pathLst>
              <a:path w="2723249" h="4114800">
                <a:moveTo>
                  <a:pt x="0" y="0"/>
                </a:moveTo>
                <a:lnTo>
                  <a:pt x="2723250" y="0"/>
                </a:lnTo>
                <a:lnTo>
                  <a:pt x="272325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7" name="Group 7"/>
          <p:cNvGrpSpPr/>
          <p:nvPr/>
        </p:nvGrpSpPr>
        <p:grpSpPr>
          <a:xfrm>
            <a:off x="2634998" y="2558249"/>
            <a:ext cx="6470902" cy="3406993"/>
            <a:chOff x="0" y="0"/>
            <a:chExt cx="2362192" cy="1243717"/>
          </a:xfrm>
        </p:grpSpPr>
        <p:sp>
          <p:nvSpPr>
            <p:cNvPr id="8" name="Freeform 8"/>
            <p:cNvSpPr/>
            <p:nvPr/>
          </p:nvSpPr>
          <p:spPr>
            <a:xfrm>
              <a:off x="0" y="0"/>
              <a:ext cx="2362192" cy="1243717"/>
            </a:xfrm>
            <a:custGeom>
              <a:avLst/>
              <a:gdLst/>
              <a:ahLst/>
              <a:cxnLst/>
              <a:rect l="l" t="t" r="r" b="b"/>
              <a:pathLst>
                <a:path w="2362192" h="1243717">
                  <a:moveTo>
                    <a:pt x="17946" y="0"/>
                  </a:moveTo>
                  <a:lnTo>
                    <a:pt x="2344246" y="0"/>
                  </a:lnTo>
                  <a:cubicBezTo>
                    <a:pt x="2354158" y="0"/>
                    <a:pt x="2362192" y="8035"/>
                    <a:pt x="2362192" y="17946"/>
                  </a:cubicBezTo>
                  <a:lnTo>
                    <a:pt x="2362192" y="1225771"/>
                  </a:lnTo>
                  <a:cubicBezTo>
                    <a:pt x="2362192" y="1235683"/>
                    <a:pt x="2354158" y="1243717"/>
                    <a:pt x="2344246" y="1243717"/>
                  </a:cubicBezTo>
                  <a:lnTo>
                    <a:pt x="17946" y="1243717"/>
                  </a:lnTo>
                  <a:cubicBezTo>
                    <a:pt x="8035" y="1243717"/>
                    <a:pt x="0" y="1235683"/>
                    <a:pt x="0" y="1225771"/>
                  </a:cubicBezTo>
                  <a:lnTo>
                    <a:pt x="0" y="17946"/>
                  </a:lnTo>
                  <a:cubicBezTo>
                    <a:pt x="0" y="8035"/>
                    <a:pt x="8035" y="0"/>
                    <a:pt x="17946" y="0"/>
                  </a:cubicBezTo>
                  <a:close/>
                </a:path>
              </a:pathLst>
            </a:custGeom>
            <a:solidFill>
              <a:srgbClr val="94AB6F"/>
            </a:solidFill>
          </p:spPr>
        </p:sp>
        <p:sp>
          <p:nvSpPr>
            <p:cNvPr id="9" name="TextBox 9"/>
            <p:cNvSpPr txBox="1"/>
            <p:nvPr/>
          </p:nvSpPr>
          <p:spPr>
            <a:xfrm>
              <a:off x="0" y="85725"/>
              <a:ext cx="2362192" cy="1157992"/>
            </a:xfrm>
            <a:prstGeom prst="rect">
              <a:avLst/>
            </a:prstGeom>
          </p:spPr>
          <p:txBody>
            <a:bodyPr lIns="50800" tIns="50800" rIns="50800" bIns="50800" rtlCol="0" anchor="ctr"/>
            <a:lstStyle/>
            <a:p>
              <a:pPr algn="ctr">
                <a:lnSpc>
                  <a:spcPts val="1925"/>
                </a:lnSpc>
              </a:pPr>
              <a:endParaRPr/>
            </a:p>
          </p:txBody>
        </p:sp>
      </p:grpSp>
      <p:grpSp>
        <p:nvGrpSpPr>
          <p:cNvPr id="10" name="Group 10"/>
          <p:cNvGrpSpPr/>
          <p:nvPr/>
        </p:nvGrpSpPr>
        <p:grpSpPr>
          <a:xfrm>
            <a:off x="2634998" y="6098592"/>
            <a:ext cx="6470902" cy="3406993"/>
            <a:chOff x="0" y="0"/>
            <a:chExt cx="2362192" cy="1243717"/>
          </a:xfrm>
        </p:grpSpPr>
        <p:sp>
          <p:nvSpPr>
            <p:cNvPr id="11" name="Freeform 11"/>
            <p:cNvSpPr/>
            <p:nvPr/>
          </p:nvSpPr>
          <p:spPr>
            <a:xfrm>
              <a:off x="0" y="0"/>
              <a:ext cx="2362192" cy="1243717"/>
            </a:xfrm>
            <a:custGeom>
              <a:avLst/>
              <a:gdLst/>
              <a:ahLst/>
              <a:cxnLst/>
              <a:rect l="l" t="t" r="r" b="b"/>
              <a:pathLst>
                <a:path w="2362192" h="1243717">
                  <a:moveTo>
                    <a:pt x="17946" y="0"/>
                  </a:moveTo>
                  <a:lnTo>
                    <a:pt x="2344246" y="0"/>
                  </a:lnTo>
                  <a:cubicBezTo>
                    <a:pt x="2354158" y="0"/>
                    <a:pt x="2362192" y="8035"/>
                    <a:pt x="2362192" y="17946"/>
                  </a:cubicBezTo>
                  <a:lnTo>
                    <a:pt x="2362192" y="1225771"/>
                  </a:lnTo>
                  <a:cubicBezTo>
                    <a:pt x="2362192" y="1235683"/>
                    <a:pt x="2354158" y="1243717"/>
                    <a:pt x="2344246" y="1243717"/>
                  </a:cubicBezTo>
                  <a:lnTo>
                    <a:pt x="17946" y="1243717"/>
                  </a:lnTo>
                  <a:cubicBezTo>
                    <a:pt x="8035" y="1243717"/>
                    <a:pt x="0" y="1235683"/>
                    <a:pt x="0" y="1225771"/>
                  </a:cubicBezTo>
                  <a:lnTo>
                    <a:pt x="0" y="17946"/>
                  </a:lnTo>
                  <a:cubicBezTo>
                    <a:pt x="0" y="8035"/>
                    <a:pt x="8035" y="0"/>
                    <a:pt x="17946" y="0"/>
                  </a:cubicBezTo>
                  <a:close/>
                </a:path>
              </a:pathLst>
            </a:custGeom>
            <a:solidFill>
              <a:srgbClr val="94AB6F"/>
            </a:solidFill>
          </p:spPr>
        </p:sp>
        <p:sp>
          <p:nvSpPr>
            <p:cNvPr id="12" name="TextBox 12"/>
            <p:cNvSpPr txBox="1"/>
            <p:nvPr/>
          </p:nvSpPr>
          <p:spPr>
            <a:xfrm>
              <a:off x="0" y="85725"/>
              <a:ext cx="2362192" cy="1157992"/>
            </a:xfrm>
            <a:prstGeom prst="rect">
              <a:avLst/>
            </a:prstGeom>
          </p:spPr>
          <p:txBody>
            <a:bodyPr lIns="50800" tIns="50800" rIns="50800" bIns="50800" rtlCol="0" anchor="ctr"/>
            <a:lstStyle/>
            <a:p>
              <a:pPr algn="ctr">
                <a:lnSpc>
                  <a:spcPts val="1925"/>
                </a:lnSpc>
              </a:pPr>
              <a:endParaRPr/>
            </a:p>
          </p:txBody>
        </p:sp>
      </p:grpSp>
      <p:grpSp>
        <p:nvGrpSpPr>
          <p:cNvPr id="13" name="Group 13"/>
          <p:cNvGrpSpPr/>
          <p:nvPr/>
        </p:nvGrpSpPr>
        <p:grpSpPr>
          <a:xfrm>
            <a:off x="9223202" y="2558249"/>
            <a:ext cx="6470902" cy="3406993"/>
            <a:chOff x="0" y="0"/>
            <a:chExt cx="2362192" cy="1243717"/>
          </a:xfrm>
        </p:grpSpPr>
        <p:sp>
          <p:nvSpPr>
            <p:cNvPr id="14" name="Freeform 14"/>
            <p:cNvSpPr/>
            <p:nvPr/>
          </p:nvSpPr>
          <p:spPr>
            <a:xfrm>
              <a:off x="0" y="0"/>
              <a:ext cx="2362192" cy="1243717"/>
            </a:xfrm>
            <a:custGeom>
              <a:avLst/>
              <a:gdLst/>
              <a:ahLst/>
              <a:cxnLst/>
              <a:rect l="l" t="t" r="r" b="b"/>
              <a:pathLst>
                <a:path w="2362192" h="1243717">
                  <a:moveTo>
                    <a:pt x="17946" y="0"/>
                  </a:moveTo>
                  <a:lnTo>
                    <a:pt x="2344246" y="0"/>
                  </a:lnTo>
                  <a:cubicBezTo>
                    <a:pt x="2354158" y="0"/>
                    <a:pt x="2362192" y="8035"/>
                    <a:pt x="2362192" y="17946"/>
                  </a:cubicBezTo>
                  <a:lnTo>
                    <a:pt x="2362192" y="1225771"/>
                  </a:lnTo>
                  <a:cubicBezTo>
                    <a:pt x="2362192" y="1235683"/>
                    <a:pt x="2354158" y="1243717"/>
                    <a:pt x="2344246" y="1243717"/>
                  </a:cubicBezTo>
                  <a:lnTo>
                    <a:pt x="17946" y="1243717"/>
                  </a:lnTo>
                  <a:cubicBezTo>
                    <a:pt x="8035" y="1243717"/>
                    <a:pt x="0" y="1235683"/>
                    <a:pt x="0" y="1225771"/>
                  </a:cubicBezTo>
                  <a:lnTo>
                    <a:pt x="0" y="17946"/>
                  </a:lnTo>
                  <a:cubicBezTo>
                    <a:pt x="0" y="8035"/>
                    <a:pt x="8035" y="0"/>
                    <a:pt x="17946" y="0"/>
                  </a:cubicBezTo>
                  <a:close/>
                </a:path>
              </a:pathLst>
            </a:custGeom>
            <a:solidFill>
              <a:srgbClr val="94AB6F"/>
            </a:solidFill>
          </p:spPr>
        </p:sp>
        <p:sp>
          <p:nvSpPr>
            <p:cNvPr id="15" name="TextBox 15"/>
            <p:cNvSpPr txBox="1"/>
            <p:nvPr/>
          </p:nvSpPr>
          <p:spPr>
            <a:xfrm>
              <a:off x="0" y="85725"/>
              <a:ext cx="2362192" cy="1157992"/>
            </a:xfrm>
            <a:prstGeom prst="rect">
              <a:avLst/>
            </a:prstGeom>
          </p:spPr>
          <p:txBody>
            <a:bodyPr lIns="50800" tIns="50800" rIns="50800" bIns="50800" rtlCol="0" anchor="ctr"/>
            <a:lstStyle/>
            <a:p>
              <a:pPr algn="ctr">
                <a:lnSpc>
                  <a:spcPts val="1925"/>
                </a:lnSpc>
              </a:pPr>
              <a:endParaRPr/>
            </a:p>
          </p:txBody>
        </p:sp>
      </p:grpSp>
      <p:grpSp>
        <p:nvGrpSpPr>
          <p:cNvPr id="16" name="Group 16"/>
          <p:cNvGrpSpPr/>
          <p:nvPr/>
        </p:nvGrpSpPr>
        <p:grpSpPr>
          <a:xfrm>
            <a:off x="9223202" y="6098592"/>
            <a:ext cx="6470902" cy="3406993"/>
            <a:chOff x="0" y="0"/>
            <a:chExt cx="2362192" cy="1243717"/>
          </a:xfrm>
        </p:grpSpPr>
        <p:sp>
          <p:nvSpPr>
            <p:cNvPr id="17" name="Freeform 17"/>
            <p:cNvSpPr/>
            <p:nvPr/>
          </p:nvSpPr>
          <p:spPr>
            <a:xfrm>
              <a:off x="0" y="0"/>
              <a:ext cx="2362192" cy="1243717"/>
            </a:xfrm>
            <a:custGeom>
              <a:avLst/>
              <a:gdLst/>
              <a:ahLst/>
              <a:cxnLst/>
              <a:rect l="l" t="t" r="r" b="b"/>
              <a:pathLst>
                <a:path w="2362192" h="1243717">
                  <a:moveTo>
                    <a:pt x="17946" y="0"/>
                  </a:moveTo>
                  <a:lnTo>
                    <a:pt x="2344246" y="0"/>
                  </a:lnTo>
                  <a:cubicBezTo>
                    <a:pt x="2354158" y="0"/>
                    <a:pt x="2362192" y="8035"/>
                    <a:pt x="2362192" y="17946"/>
                  </a:cubicBezTo>
                  <a:lnTo>
                    <a:pt x="2362192" y="1225771"/>
                  </a:lnTo>
                  <a:cubicBezTo>
                    <a:pt x="2362192" y="1235683"/>
                    <a:pt x="2354158" y="1243717"/>
                    <a:pt x="2344246" y="1243717"/>
                  </a:cubicBezTo>
                  <a:lnTo>
                    <a:pt x="17946" y="1243717"/>
                  </a:lnTo>
                  <a:cubicBezTo>
                    <a:pt x="8035" y="1243717"/>
                    <a:pt x="0" y="1235683"/>
                    <a:pt x="0" y="1225771"/>
                  </a:cubicBezTo>
                  <a:lnTo>
                    <a:pt x="0" y="17946"/>
                  </a:lnTo>
                  <a:cubicBezTo>
                    <a:pt x="0" y="8035"/>
                    <a:pt x="8035" y="0"/>
                    <a:pt x="17946" y="0"/>
                  </a:cubicBezTo>
                  <a:close/>
                </a:path>
              </a:pathLst>
            </a:custGeom>
            <a:solidFill>
              <a:srgbClr val="94AB6F"/>
            </a:solidFill>
          </p:spPr>
        </p:sp>
        <p:sp>
          <p:nvSpPr>
            <p:cNvPr id="18" name="TextBox 18"/>
            <p:cNvSpPr txBox="1"/>
            <p:nvPr/>
          </p:nvSpPr>
          <p:spPr>
            <a:xfrm>
              <a:off x="0" y="85725"/>
              <a:ext cx="2362192" cy="1157992"/>
            </a:xfrm>
            <a:prstGeom prst="rect">
              <a:avLst/>
            </a:prstGeom>
          </p:spPr>
          <p:txBody>
            <a:bodyPr lIns="50800" tIns="50800" rIns="50800" bIns="50800" rtlCol="0" anchor="ctr"/>
            <a:lstStyle/>
            <a:p>
              <a:pPr algn="ctr">
                <a:lnSpc>
                  <a:spcPts val="1925"/>
                </a:lnSpc>
              </a:pPr>
              <a:endParaRPr/>
            </a:p>
          </p:txBody>
        </p:sp>
      </p:grpSp>
      <p:sp>
        <p:nvSpPr>
          <p:cNvPr id="19" name="TextBox 19"/>
          <p:cNvSpPr txBox="1"/>
          <p:nvPr/>
        </p:nvSpPr>
        <p:spPr>
          <a:xfrm>
            <a:off x="3174013" y="3320400"/>
            <a:ext cx="5067934" cy="2353577"/>
          </a:xfrm>
          <a:prstGeom prst="rect">
            <a:avLst/>
          </a:prstGeom>
        </p:spPr>
        <p:txBody>
          <a:bodyPr lIns="0" tIns="0" rIns="0" bIns="0" rtlCol="0" anchor="t">
            <a:spAutoFit/>
          </a:bodyPr>
          <a:lstStyle/>
          <a:p>
            <a:pPr marL="341508" lvl="1" indent="-170754" algn="just">
              <a:lnSpc>
                <a:spcPts val="2341"/>
              </a:lnSpc>
              <a:buFont typeface="Arial"/>
              <a:buChar char="•"/>
            </a:pPr>
            <a:r>
              <a:rPr lang="en-US" sz="1581" b="1" spc="25">
                <a:solidFill>
                  <a:srgbClr val="FBF6F1"/>
                </a:solidFill>
                <a:latin typeface="Montserrat Semi-Bold"/>
                <a:ea typeface="Montserrat Semi-Bold"/>
                <a:cs typeface="Montserrat Semi-Bold"/>
                <a:sym typeface="Montserrat Semi-Bold"/>
              </a:rPr>
              <a:t>Use a responsive framework for desktop compatibility.</a:t>
            </a:r>
          </a:p>
          <a:p>
            <a:pPr marL="341508" lvl="1" indent="-170754" algn="just">
              <a:lnSpc>
                <a:spcPts val="2341"/>
              </a:lnSpc>
              <a:buFont typeface="Arial"/>
              <a:buChar char="•"/>
            </a:pPr>
            <a:r>
              <a:rPr lang="en-US" sz="1581" b="1" spc="25">
                <a:solidFill>
                  <a:srgbClr val="FBF6F1"/>
                </a:solidFill>
                <a:latin typeface="Montserrat Semi-Bold"/>
                <a:ea typeface="Montserrat Semi-Bold"/>
                <a:cs typeface="Montserrat Semi-Bold"/>
                <a:sym typeface="Montserrat Semi-Bold"/>
              </a:rPr>
              <a:t>Clean, professional design with minimal colors.</a:t>
            </a:r>
          </a:p>
          <a:p>
            <a:pPr marL="341508" lvl="1" indent="-170754" algn="just">
              <a:lnSpc>
                <a:spcPts val="2341"/>
              </a:lnSpc>
              <a:buFont typeface="Arial"/>
              <a:buChar char="•"/>
            </a:pPr>
            <a:r>
              <a:rPr lang="en-US" sz="1581" b="1" spc="25">
                <a:solidFill>
                  <a:srgbClr val="FBF6F1"/>
                </a:solidFill>
                <a:latin typeface="Montserrat Semi-Bold"/>
                <a:ea typeface="Montserrat Semi-Bold"/>
                <a:cs typeface="Montserrat Semi-Bold"/>
                <a:sym typeface="Montserrat Semi-Bold"/>
              </a:rPr>
              <a:t>Hover effects for button feedback.</a:t>
            </a:r>
          </a:p>
          <a:p>
            <a:pPr marL="341508" lvl="1" indent="-170754" algn="just">
              <a:lnSpc>
                <a:spcPts val="2341"/>
              </a:lnSpc>
              <a:buFont typeface="Arial"/>
              <a:buChar char="•"/>
            </a:pPr>
            <a:r>
              <a:rPr lang="en-US" sz="1581" b="1" spc="25">
                <a:solidFill>
                  <a:srgbClr val="FBF6F1"/>
                </a:solidFill>
                <a:latin typeface="Montserrat Semi-Bold"/>
                <a:ea typeface="Montserrat Semi-Bold"/>
                <a:cs typeface="Montserrat Semi-Bold"/>
                <a:sym typeface="Montserrat Semi-Bold"/>
              </a:rPr>
              <a:t>Display errors in red for visibility.</a:t>
            </a:r>
          </a:p>
          <a:p>
            <a:pPr marL="341508" lvl="1" indent="-170754" algn="just">
              <a:lnSpc>
                <a:spcPts val="2341"/>
              </a:lnSpc>
              <a:buFont typeface="Arial"/>
              <a:buChar char="•"/>
            </a:pPr>
            <a:r>
              <a:rPr lang="en-US" sz="1581" b="1" spc="25">
                <a:solidFill>
                  <a:srgbClr val="FBF6F1"/>
                </a:solidFill>
                <a:latin typeface="Montserrat Semi-Bold"/>
                <a:ea typeface="Montserrat Semi-Bold"/>
                <a:cs typeface="Montserrat Semi-Bold"/>
                <a:sym typeface="Montserrat Semi-Bold"/>
              </a:rPr>
              <a:t>Use standard icons for easy navigation.</a:t>
            </a:r>
          </a:p>
          <a:p>
            <a:pPr marL="0" lvl="0" indent="0" algn="just">
              <a:lnSpc>
                <a:spcPts val="2341"/>
              </a:lnSpc>
            </a:pPr>
            <a:endParaRPr lang="en-US" sz="1581" b="1" spc="25">
              <a:solidFill>
                <a:srgbClr val="FBF6F1"/>
              </a:solidFill>
              <a:latin typeface="Montserrat Semi-Bold"/>
              <a:ea typeface="Montserrat Semi-Bold"/>
              <a:cs typeface="Montserrat Semi-Bold"/>
              <a:sym typeface="Montserrat Semi-Bold"/>
            </a:endParaRPr>
          </a:p>
        </p:txBody>
      </p:sp>
      <p:sp>
        <p:nvSpPr>
          <p:cNvPr id="20" name="TextBox 20"/>
          <p:cNvSpPr txBox="1"/>
          <p:nvPr/>
        </p:nvSpPr>
        <p:spPr>
          <a:xfrm>
            <a:off x="3858151" y="2801101"/>
            <a:ext cx="3699657" cy="470348"/>
          </a:xfrm>
          <a:prstGeom prst="rect">
            <a:avLst/>
          </a:prstGeom>
        </p:spPr>
        <p:txBody>
          <a:bodyPr lIns="0" tIns="0" rIns="0" bIns="0" rtlCol="0" anchor="t">
            <a:spAutoFit/>
          </a:bodyPr>
          <a:lstStyle/>
          <a:p>
            <a:pPr algn="ctr">
              <a:lnSpc>
                <a:spcPts val="3683"/>
              </a:lnSpc>
            </a:pPr>
            <a:r>
              <a:rPr lang="en-US" sz="3175" b="1">
                <a:solidFill>
                  <a:srgbClr val="FBF6F1"/>
                </a:solidFill>
                <a:latin typeface="Martel Heavy"/>
                <a:ea typeface="Martel Heavy"/>
                <a:cs typeface="Martel Heavy"/>
                <a:sym typeface="Martel Heavy"/>
              </a:rPr>
              <a:t>User</a:t>
            </a:r>
          </a:p>
        </p:txBody>
      </p:sp>
      <p:sp>
        <p:nvSpPr>
          <p:cNvPr id="21" name="TextBox 21"/>
          <p:cNvSpPr txBox="1"/>
          <p:nvPr/>
        </p:nvSpPr>
        <p:spPr>
          <a:xfrm>
            <a:off x="9703984" y="3320400"/>
            <a:ext cx="5067934" cy="2058302"/>
          </a:xfrm>
          <a:prstGeom prst="rect">
            <a:avLst/>
          </a:prstGeom>
        </p:spPr>
        <p:txBody>
          <a:bodyPr lIns="0" tIns="0" rIns="0" bIns="0" rtlCol="0" anchor="t">
            <a:spAutoFit/>
          </a:bodyPr>
          <a:lstStyle/>
          <a:p>
            <a:pPr marL="341508" lvl="1" indent="-170754" algn="just">
              <a:lnSpc>
                <a:spcPts val="2341"/>
              </a:lnSpc>
              <a:buFont typeface="Arial"/>
              <a:buChar char="•"/>
            </a:pPr>
            <a:r>
              <a:rPr lang="en-US" sz="1581" b="1" spc="25">
                <a:solidFill>
                  <a:srgbClr val="FBF6F1"/>
                </a:solidFill>
                <a:latin typeface="Montserrat Semi-Bold"/>
                <a:ea typeface="Montserrat Semi-Bold"/>
                <a:cs typeface="Montserrat Semi-Bold"/>
                <a:sym typeface="Montserrat Semi-Bold"/>
              </a:rPr>
              <a:t>Integrate Stripe API for payments.</a:t>
            </a:r>
          </a:p>
          <a:p>
            <a:pPr marL="341508" lvl="1" indent="-170754" algn="just">
              <a:lnSpc>
                <a:spcPts val="2341"/>
              </a:lnSpc>
              <a:buFont typeface="Arial"/>
              <a:buChar char="•"/>
            </a:pPr>
            <a:r>
              <a:rPr lang="en-US" sz="1581" b="1" spc="25">
                <a:solidFill>
                  <a:srgbClr val="FBF6F1"/>
                </a:solidFill>
                <a:latin typeface="Montserrat Semi-Bold"/>
                <a:ea typeface="Montserrat Semi-Bold"/>
                <a:cs typeface="Montserrat Semi-Bold"/>
                <a:sym typeface="Montserrat Semi-Bold"/>
              </a:rPr>
              <a:t>Use Firebase API for social sign-ins.</a:t>
            </a:r>
          </a:p>
          <a:p>
            <a:pPr marL="341508" lvl="1" indent="-170754" algn="just">
              <a:lnSpc>
                <a:spcPts val="2341"/>
              </a:lnSpc>
              <a:buFont typeface="Arial"/>
              <a:buChar char="•"/>
            </a:pPr>
            <a:r>
              <a:rPr lang="en-US" sz="1581" b="1" spc="25">
                <a:solidFill>
                  <a:srgbClr val="FBF6F1"/>
                </a:solidFill>
                <a:latin typeface="Montserrat Semi-Bold"/>
                <a:ea typeface="Montserrat Semi-Bold"/>
                <a:cs typeface="Montserrat Semi-Bold"/>
                <a:sym typeface="Montserrat Semi-Bold"/>
              </a:rPr>
              <a:t>Integrate third-party API for transportation module.</a:t>
            </a:r>
          </a:p>
          <a:p>
            <a:pPr marL="341508" lvl="1" indent="-170754" algn="just">
              <a:lnSpc>
                <a:spcPts val="2341"/>
              </a:lnSpc>
              <a:buFont typeface="Arial"/>
              <a:buChar char="•"/>
            </a:pPr>
            <a:r>
              <a:rPr lang="en-US" sz="1581" b="1" spc="25">
                <a:solidFill>
                  <a:srgbClr val="FBF6F1"/>
                </a:solidFill>
                <a:latin typeface="Montserrat Semi-Bold"/>
                <a:ea typeface="Montserrat Semi-Bold"/>
                <a:cs typeface="Montserrat Semi-Bold"/>
                <a:sym typeface="Montserrat Semi-Bold"/>
              </a:rPr>
              <a:t>Implement GPT-3.5 Open API for AgroTech chatbot.</a:t>
            </a:r>
          </a:p>
          <a:p>
            <a:pPr marL="0" lvl="0" indent="0" algn="just">
              <a:lnSpc>
                <a:spcPts val="2341"/>
              </a:lnSpc>
            </a:pPr>
            <a:endParaRPr lang="en-US" sz="1581" b="1" spc="25">
              <a:solidFill>
                <a:srgbClr val="FBF6F1"/>
              </a:solidFill>
              <a:latin typeface="Montserrat Semi-Bold"/>
              <a:ea typeface="Montserrat Semi-Bold"/>
              <a:cs typeface="Montserrat Semi-Bold"/>
              <a:sym typeface="Montserrat Semi-Bold"/>
            </a:endParaRPr>
          </a:p>
        </p:txBody>
      </p:sp>
      <p:sp>
        <p:nvSpPr>
          <p:cNvPr id="22" name="TextBox 22"/>
          <p:cNvSpPr txBox="1"/>
          <p:nvPr/>
        </p:nvSpPr>
        <p:spPr>
          <a:xfrm>
            <a:off x="10309275" y="2801101"/>
            <a:ext cx="4298756" cy="470348"/>
          </a:xfrm>
          <a:prstGeom prst="rect">
            <a:avLst/>
          </a:prstGeom>
        </p:spPr>
        <p:txBody>
          <a:bodyPr lIns="0" tIns="0" rIns="0" bIns="0" rtlCol="0" anchor="t">
            <a:spAutoFit/>
          </a:bodyPr>
          <a:lstStyle/>
          <a:p>
            <a:pPr algn="ctr">
              <a:lnSpc>
                <a:spcPts val="3683"/>
              </a:lnSpc>
            </a:pPr>
            <a:r>
              <a:rPr lang="en-US" sz="3175" b="1">
                <a:solidFill>
                  <a:srgbClr val="FBF6F1"/>
                </a:solidFill>
                <a:latin typeface="Martel Heavy"/>
                <a:ea typeface="Martel Heavy"/>
                <a:cs typeface="Martel Heavy"/>
                <a:sym typeface="Martel Heavy"/>
              </a:rPr>
              <a:t>Software</a:t>
            </a:r>
          </a:p>
        </p:txBody>
      </p:sp>
      <p:sp>
        <p:nvSpPr>
          <p:cNvPr id="23" name="TextBox 23"/>
          <p:cNvSpPr txBox="1"/>
          <p:nvPr/>
        </p:nvSpPr>
        <p:spPr>
          <a:xfrm>
            <a:off x="9703984" y="7020083"/>
            <a:ext cx="5067934" cy="2058302"/>
          </a:xfrm>
          <a:prstGeom prst="rect">
            <a:avLst/>
          </a:prstGeom>
        </p:spPr>
        <p:txBody>
          <a:bodyPr lIns="0" tIns="0" rIns="0" bIns="0" rtlCol="0" anchor="t">
            <a:spAutoFit/>
          </a:bodyPr>
          <a:lstStyle/>
          <a:p>
            <a:pPr marL="341508" lvl="1" indent="-170754" algn="just">
              <a:lnSpc>
                <a:spcPts val="2341"/>
              </a:lnSpc>
              <a:buFont typeface="Arial"/>
              <a:buChar char="•"/>
            </a:pPr>
            <a:r>
              <a:rPr lang="en-US" sz="1581" b="1" spc="25">
                <a:solidFill>
                  <a:srgbClr val="FBF6F1"/>
                </a:solidFill>
                <a:latin typeface="Montserrat Semi-Bold"/>
                <a:ea typeface="Montserrat Semi-Bold"/>
                <a:cs typeface="Montserrat Semi-Bold"/>
                <a:sym typeface="Montserrat Semi-Bold"/>
              </a:rPr>
              <a:t>Use SMTP for emails (verification, password resets, updates).</a:t>
            </a:r>
          </a:p>
          <a:p>
            <a:pPr marL="341508" lvl="1" indent="-170754" algn="just">
              <a:lnSpc>
                <a:spcPts val="2341"/>
              </a:lnSpc>
              <a:buFont typeface="Arial"/>
              <a:buChar char="•"/>
            </a:pPr>
            <a:r>
              <a:rPr lang="en-US" sz="1581" b="1" spc="25">
                <a:solidFill>
                  <a:srgbClr val="FBF6F1"/>
                </a:solidFill>
                <a:latin typeface="Montserrat Semi-Bold"/>
                <a:ea typeface="Montserrat Semi-Bold"/>
                <a:cs typeface="Montserrat Semi-Bold"/>
                <a:sym typeface="Montserrat Semi-Bold"/>
              </a:rPr>
              <a:t>All client-server communication via HTTPS for security.</a:t>
            </a:r>
          </a:p>
          <a:p>
            <a:pPr marL="341508" lvl="1" indent="-170754" algn="just">
              <a:lnSpc>
                <a:spcPts val="2341"/>
              </a:lnSpc>
              <a:buFont typeface="Arial"/>
              <a:buChar char="•"/>
            </a:pPr>
            <a:r>
              <a:rPr lang="en-US" sz="1581" b="1" spc="25">
                <a:solidFill>
                  <a:srgbClr val="FBF6F1"/>
                </a:solidFill>
                <a:latin typeface="Montserrat Semi-Bold"/>
                <a:ea typeface="Montserrat Semi-Bold"/>
                <a:cs typeface="Montserrat Semi-Bold"/>
                <a:sym typeface="Montserrat Semi-Bold"/>
              </a:rPr>
              <a:t>Provide clear messages when API rate limits are exceeded.</a:t>
            </a:r>
          </a:p>
          <a:p>
            <a:pPr marL="0" lvl="0" indent="0" algn="just">
              <a:lnSpc>
                <a:spcPts val="2341"/>
              </a:lnSpc>
            </a:pPr>
            <a:endParaRPr lang="en-US" sz="1581" b="1" spc="25">
              <a:solidFill>
                <a:srgbClr val="FBF6F1"/>
              </a:solidFill>
              <a:latin typeface="Montserrat Semi-Bold"/>
              <a:ea typeface="Montserrat Semi-Bold"/>
              <a:cs typeface="Montserrat Semi-Bold"/>
              <a:sym typeface="Montserrat Semi-Bold"/>
            </a:endParaRPr>
          </a:p>
        </p:txBody>
      </p:sp>
      <p:sp>
        <p:nvSpPr>
          <p:cNvPr id="24" name="TextBox 24"/>
          <p:cNvSpPr txBox="1"/>
          <p:nvPr/>
        </p:nvSpPr>
        <p:spPr>
          <a:xfrm>
            <a:off x="10388123" y="6454485"/>
            <a:ext cx="4383795" cy="470348"/>
          </a:xfrm>
          <a:prstGeom prst="rect">
            <a:avLst/>
          </a:prstGeom>
        </p:spPr>
        <p:txBody>
          <a:bodyPr lIns="0" tIns="0" rIns="0" bIns="0" rtlCol="0" anchor="t">
            <a:spAutoFit/>
          </a:bodyPr>
          <a:lstStyle/>
          <a:p>
            <a:pPr algn="ctr">
              <a:lnSpc>
                <a:spcPts val="3683"/>
              </a:lnSpc>
            </a:pPr>
            <a:r>
              <a:rPr lang="en-US" sz="3175" b="1">
                <a:solidFill>
                  <a:srgbClr val="FBF6F1"/>
                </a:solidFill>
                <a:latin typeface="Martel Heavy"/>
                <a:ea typeface="Martel Heavy"/>
                <a:cs typeface="Martel Heavy"/>
                <a:sym typeface="Martel Heavy"/>
              </a:rPr>
              <a:t>Communication</a:t>
            </a:r>
          </a:p>
        </p:txBody>
      </p:sp>
      <p:sp>
        <p:nvSpPr>
          <p:cNvPr id="25" name="TextBox 25"/>
          <p:cNvSpPr txBox="1"/>
          <p:nvPr/>
        </p:nvSpPr>
        <p:spPr>
          <a:xfrm>
            <a:off x="3028989" y="7020083"/>
            <a:ext cx="5682921" cy="581927"/>
          </a:xfrm>
          <a:prstGeom prst="rect">
            <a:avLst/>
          </a:prstGeom>
        </p:spPr>
        <p:txBody>
          <a:bodyPr lIns="0" tIns="0" rIns="0" bIns="0" rtlCol="0" anchor="t">
            <a:spAutoFit/>
          </a:bodyPr>
          <a:lstStyle/>
          <a:p>
            <a:pPr marL="0" lvl="0" indent="0" algn="just">
              <a:lnSpc>
                <a:spcPts val="2341"/>
              </a:lnSpc>
            </a:pPr>
            <a:r>
              <a:rPr lang="en-US" sz="1581" b="1" spc="25">
                <a:solidFill>
                  <a:srgbClr val="FBF6F1"/>
                </a:solidFill>
                <a:latin typeface="Montserrat Semi-Bold"/>
                <a:ea typeface="Montserrat Semi-Bold"/>
                <a:cs typeface="Montserrat Semi-Bold"/>
                <a:sym typeface="Montserrat Semi-Bold"/>
              </a:rPr>
              <a:t>Web-based app; no direct hardware interfaces required.</a:t>
            </a:r>
          </a:p>
        </p:txBody>
      </p:sp>
      <p:sp>
        <p:nvSpPr>
          <p:cNvPr id="26" name="TextBox 26"/>
          <p:cNvSpPr txBox="1"/>
          <p:nvPr/>
        </p:nvSpPr>
        <p:spPr>
          <a:xfrm>
            <a:off x="3854603" y="6454485"/>
            <a:ext cx="3699657" cy="470348"/>
          </a:xfrm>
          <a:prstGeom prst="rect">
            <a:avLst/>
          </a:prstGeom>
        </p:spPr>
        <p:txBody>
          <a:bodyPr lIns="0" tIns="0" rIns="0" bIns="0" rtlCol="0" anchor="t">
            <a:spAutoFit/>
          </a:bodyPr>
          <a:lstStyle/>
          <a:p>
            <a:pPr algn="ctr">
              <a:lnSpc>
                <a:spcPts val="3683"/>
              </a:lnSpc>
            </a:pPr>
            <a:r>
              <a:rPr lang="en-US" sz="3175" b="1">
                <a:solidFill>
                  <a:srgbClr val="FBF6F1"/>
                </a:solidFill>
                <a:latin typeface="Martel Heavy"/>
                <a:ea typeface="Martel Heavy"/>
                <a:cs typeface="Martel Heavy"/>
                <a:sym typeface="Martel Heavy"/>
              </a:rPr>
              <a:t>Hardware</a:t>
            </a:r>
          </a:p>
        </p:txBody>
      </p:sp>
      <p:sp>
        <p:nvSpPr>
          <p:cNvPr id="27" name="TextBox 27"/>
          <p:cNvSpPr txBox="1"/>
          <p:nvPr/>
        </p:nvSpPr>
        <p:spPr>
          <a:xfrm>
            <a:off x="2689225" y="1311109"/>
            <a:ext cx="12909549" cy="818515"/>
          </a:xfrm>
          <a:prstGeom prst="rect">
            <a:avLst/>
          </a:prstGeom>
        </p:spPr>
        <p:txBody>
          <a:bodyPr lIns="0" tIns="0" rIns="0" bIns="0" rtlCol="0" anchor="t">
            <a:spAutoFit/>
          </a:bodyPr>
          <a:lstStyle/>
          <a:p>
            <a:pPr algn="ctr">
              <a:lnSpc>
                <a:spcPts val="6380"/>
              </a:lnSpc>
            </a:pPr>
            <a:r>
              <a:rPr lang="en-US" sz="5500" b="1">
                <a:solidFill>
                  <a:srgbClr val="94AB6F"/>
                </a:solidFill>
                <a:latin typeface="Martel Bold"/>
                <a:ea typeface="Martel Bold"/>
                <a:cs typeface="Martel Bold"/>
                <a:sym typeface="Martel Bold"/>
              </a:rPr>
              <a:t>External Interface Requirements</a:t>
            </a:r>
          </a:p>
        </p:txBody>
      </p:sp>
    </p:spTree>
  </p:cSld>
  <p:clrMapOvr>
    <a:masterClrMapping/>
  </p:clrMapOvr>
  <p:transition spd="slow">
    <p:pull/>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94AB6F"/>
        </a:solidFill>
        <a:effectLst/>
      </p:bgPr>
    </p:bg>
    <p:spTree>
      <p:nvGrpSpPr>
        <p:cNvPr id="1" name=""/>
        <p:cNvGrpSpPr/>
        <p:nvPr/>
      </p:nvGrpSpPr>
      <p:grpSpPr>
        <a:xfrm>
          <a:off x="0" y="0"/>
          <a:ext cx="0" cy="0"/>
          <a:chOff x="0" y="0"/>
          <a:chExt cx="0" cy="0"/>
        </a:xfrm>
      </p:grpSpPr>
      <p:sp>
        <p:nvSpPr>
          <p:cNvPr id="2" name="Freeform 2"/>
          <p:cNvSpPr/>
          <p:nvPr/>
        </p:nvSpPr>
        <p:spPr>
          <a:xfrm>
            <a:off x="4978692" y="2188156"/>
            <a:ext cx="7153448" cy="5910688"/>
          </a:xfrm>
          <a:custGeom>
            <a:avLst/>
            <a:gdLst/>
            <a:ahLst/>
            <a:cxnLst/>
            <a:rect l="l" t="t" r="r" b="b"/>
            <a:pathLst>
              <a:path w="7153448" h="5910688">
                <a:moveTo>
                  <a:pt x="0" y="0"/>
                </a:moveTo>
                <a:lnTo>
                  <a:pt x="7153449" y="0"/>
                </a:lnTo>
                <a:lnTo>
                  <a:pt x="7153449" y="5910688"/>
                </a:lnTo>
                <a:lnTo>
                  <a:pt x="0" y="59106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897675" y="-746775"/>
            <a:ext cx="2723249" cy="4114800"/>
          </a:xfrm>
          <a:custGeom>
            <a:avLst/>
            <a:gdLst/>
            <a:ahLst/>
            <a:cxnLst/>
            <a:rect l="l" t="t" r="r" b="b"/>
            <a:pathLst>
              <a:path w="2723249" h="4114800">
                <a:moveTo>
                  <a:pt x="0" y="0"/>
                </a:moveTo>
                <a:lnTo>
                  <a:pt x="2723250" y="0"/>
                </a:lnTo>
                <a:lnTo>
                  <a:pt x="272325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309954" y="6365680"/>
            <a:ext cx="5032574" cy="4321589"/>
          </a:xfrm>
          <a:custGeom>
            <a:avLst/>
            <a:gdLst/>
            <a:ahLst/>
            <a:cxnLst/>
            <a:rect l="l" t="t" r="r" b="b"/>
            <a:pathLst>
              <a:path w="5032574" h="4321589">
                <a:moveTo>
                  <a:pt x="0" y="0"/>
                </a:moveTo>
                <a:lnTo>
                  <a:pt x="5032574" y="0"/>
                </a:lnTo>
                <a:lnTo>
                  <a:pt x="5032574" y="4321589"/>
                </a:lnTo>
                <a:lnTo>
                  <a:pt x="0" y="432158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transition spd="slow">
    <p:circl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4AB6F"/>
        </a:solidFill>
        <a:effectLst/>
      </p:bgPr>
    </p:bg>
    <p:spTree>
      <p:nvGrpSpPr>
        <p:cNvPr id="1" name=""/>
        <p:cNvGrpSpPr/>
        <p:nvPr/>
      </p:nvGrpSpPr>
      <p:grpSpPr>
        <a:xfrm>
          <a:off x="0" y="0"/>
          <a:ext cx="0" cy="0"/>
          <a:chOff x="0" y="0"/>
          <a:chExt cx="0" cy="0"/>
        </a:xfrm>
      </p:grpSpPr>
      <p:grpSp>
        <p:nvGrpSpPr>
          <p:cNvPr id="2" name="Group 2"/>
          <p:cNvGrpSpPr/>
          <p:nvPr/>
        </p:nvGrpSpPr>
        <p:grpSpPr>
          <a:xfrm>
            <a:off x="681399" y="698452"/>
            <a:ext cx="16925201" cy="8890096"/>
            <a:chOff x="0" y="0"/>
            <a:chExt cx="1506451" cy="791275"/>
          </a:xfrm>
        </p:grpSpPr>
        <p:sp>
          <p:nvSpPr>
            <p:cNvPr id="3" name="Freeform 3"/>
            <p:cNvSpPr/>
            <p:nvPr/>
          </p:nvSpPr>
          <p:spPr>
            <a:xfrm>
              <a:off x="0" y="0"/>
              <a:ext cx="1506451" cy="791275"/>
            </a:xfrm>
            <a:custGeom>
              <a:avLst/>
              <a:gdLst/>
              <a:ahLst/>
              <a:cxnLst/>
              <a:rect l="l" t="t" r="r" b="b"/>
              <a:pathLst>
                <a:path w="1506451" h="791275">
                  <a:moveTo>
                    <a:pt x="0" y="0"/>
                  </a:moveTo>
                  <a:lnTo>
                    <a:pt x="1506451" y="0"/>
                  </a:lnTo>
                  <a:lnTo>
                    <a:pt x="1506451" y="791275"/>
                  </a:lnTo>
                  <a:lnTo>
                    <a:pt x="0" y="791275"/>
                  </a:lnTo>
                  <a:close/>
                </a:path>
              </a:pathLst>
            </a:custGeom>
            <a:solidFill>
              <a:srgbClr val="FBF6F1"/>
            </a:solidFill>
          </p:spPr>
        </p:sp>
        <p:sp>
          <p:nvSpPr>
            <p:cNvPr id="4" name="TextBox 4"/>
            <p:cNvSpPr txBox="1"/>
            <p:nvPr/>
          </p:nvSpPr>
          <p:spPr>
            <a:xfrm>
              <a:off x="0" y="-38100"/>
              <a:ext cx="1506451" cy="829375"/>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309954" y="6365680"/>
            <a:ext cx="5032574" cy="4321589"/>
          </a:xfrm>
          <a:custGeom>
            <a:avLst/>
            <a:gdLst/>
            <a:ahLst/>
            <a:cxnLst/>
            <a:rect l="l" t="t" r="r" b="b"/>
            <a:pathLst>
              <a:path w="5032574" h="4321589">
                <a:moveTo>
                  <a:pt x="0" y="0"/>
                </a:moveTo>
                <a:lnTo>
                  <a:pt x="5032574" y="0"/>
                </a:lnTo>
                <a:lnTo>
                  <a:pt x="5032574" y="4321589"/>
                </a:lnTo>
                <a:lnTo>
                  <a:pt x="0" y="43215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3308763" y="2968363"/>
            <a:ext cx="11670474" cy="4912699"/>
          </a:xfrm>
          <a:prstGeom prst="rect">
            <a:avLst/>
          </a:prstGeom>
        </p:spPr>
        <p:txBody>
          <a:bodyPr lIns="0" tIns="0" rIns="0" bIns="0" rtlCol="0" anchor="t">
            <a:spAutoFit/>
          </a:bodyPr>
          <a:lstStyle/>
          <a:p>
            <a:pPr marL="0" lvl="0" indent="0" algn="ctr">
              <a:lnSpc>
                <a:spcPts val="3530"/>
              </a:lnSpc>
              <a:spcBef>
                <a:spcPct val="0"/>
              </a:spcBef>
            </a:pPr>
            <a:r>
              <a:rPr lang="en-US" sz="2615" b="1" spc="156">
                <a:solidFill>
                  <a:srgbClr val="94AB6F"/>
                </a:solidFill>
                <a:latin typeface="Montserrat Bold"/>
                <a:ea typeface="Montserrat Bold"/>
                <a:cs typeface="Montserrat Bold"/>
                <a:sym typeface="Montserrat Bold"/>
              </a:rPr>
              <a:t>AgroTech is a web-based platform that modernizes agriculture using AI, ML, and image processing. It offers farmers, sellers, and customers tools like crop recommendations and monitoring, soil and climate analysis, and an AI-powered chatbot for support. The platform also features a marketplace to connect farmers with buyers, enhancing market access and profitability. By streamlining the agricultural process—from planting to harvesting to marketing—AgroTech enables data-driven decisions, boosting crop yield and sustainability, while addressing inefficiencies in traditional farming practices.</a:t>
            </a:r>
          </a:p>
        </p:txBody>
      </p:sp>
      <p:sp>
        <p:nvSpPr>
          <p:cNvPr id="7" name="Freeform 7"/>
          <p:cNvSpPr/>
          <p:nvPr/>
        </p:nvSpPr>
        <p:spPr>
          <a:xfrm>
            <a:off x="15897675" y="-746775"/>
            <a:ext cx="2723249" cy="4114800"/>
          </a:xfrm>
          <a:custGeom>
            <a:avLst/>
            <a:gdLst/>
            <a:ahLst/>
            <a:cxnLst/>
            <a:rect l="l" t="t" r="r" b="b"/>
            <a:pathLst>
              <a:path w="2723249" h="4114800">
                <a:moveTo>
                  <a:pt x="0" y="0"/>
                </a:moveTo>
                <a:lnTo>
                  <a:pt x="2723250" y="0"/>
                </a:lnTo>
                <a:lnTo>
                  <a:pt x="272325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TextBox 8"/>
          <p:cNvSpPr txBox="1"/>
          <p:nvPr/>
        </p:nvSpPr>
        <p:spPr>
          <a:xfrm>
            <a:off x="4114877" y="1348725"/>
            <a:ext cx="10058246" cy="1095375"/>
          </a:xfrm>
          <a:prstGeom prst="rect">
            <a:avLst/>
          </a:prstGeom>
        </p:spPr>
        <p:txBody>
          <a:bodyPr lIns="0" tIns="0" rIns="0" bIns="0" rtlCol="0" anchor="t">
            <a:spAutoFit/>
          </a:bodyPr>
          <a:lstStyle/>
          <a:p>
            <a:pPr algn="ctr">
              <a:lnSpc>
                <a:spcPts val="8699"/>
              </a:lnSpc>
            </a:pPr>
            <a:r>
              <a:rPr lang="en-US" sz="7499" b="1">
                <a:solidFill>
                  <a:srgbClr val="94AB6F"/>
                </a:solidFill>
                <a:latin typeface="Martel Bold"/>
                <a:ea typeface="Martel Bold"/>
                <a:cs typeface="Martel Bold"/>
                <a:sym typeface="Martel Bold"/>
              </a:rPr>
              <a:t>Introduction </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4AB6F"/>
        </a:solidFill>
        <a:effectLst/>
      </p:bgPr>
    </p:bg>
    <p:spTree>
      <p:nvGrpSpPr>
        <p:cNvPr id="1" name=""/>
        <p:cNvGrpSpPr/>
        <p:nvPr/>
      </p:nvGrpSpPr>
      <p:grpSpPr>
        <a:xfrm>
          <a:off x="0" y="0"/>
          <a:ext cx="0" cy="0"/>
          <a:chOff x="0" y="0"/>
          <a:chExt cx="0" cy="0"/>
        </a:xfrm>
      </p:grpSpPr>
      <p:grpSp>
        <p:nvGrpSpPr>
          <p:cNvPr id="2" name="Group 2"/>
          <p:cNvGrpSpPr/>
          <p:nvPr/>
        </p:nvGrpSpPr>
        <p:grpSpPr>
          <a:xfrm>
            <a:off x="681399" y="698452"/>
            <a:ext cx="16925201" cy="8890096"/>
            <a:chOff x="0" y="0"/>
            <a:chExt cx="1506451" cy="791275"/>
          </a:xfrm>
        </p:grpSpPr>
        <p:sp>
          <p:nvSpPr>
            <p:cNvPr id="3" name="Freeform 3"/>
            <p:cNvSpPr/>
            <p:nvPr/>
          </p:nvSpPr>
          <p:spPr>
            <a:xfrm>
              <a:off x="0" y="0"/>
              <a:ext cx="1506451" cy="791275"/>
            </a:xfrm>
            <a:custGeom>
              <a:avLst/>
              <a:gdLst/>
              <a:ahLst/>
              <a:cxnLst/>
              <a:rect l="l" t="t" r="r" b="b"/>
              <a:pathLst>
                <a:path w="1506451" h="791275">
                  <a:moveTo>
                    <a:pt x="0" y="0"/>
                  </a:moveTo>
                  <a:lnTo>
                    <a:pt x="1506451" y="0"/>
                  </a:lnTo>
                  <a:lnTo>
                    <a:pt x="1506451" y="791275"/>
                  </a:lnTo>
                  <a:lnTo>
                    <a:pt x="0" y="791275"/>
                  </a:lnTo>
                  <a:close/>
                </a:path>
              </a:pathLst>
            </a:custGeom>
            <a:solidFill>
              <a:srgbClr val="FBF6F1"/>
            </a:solidFill>
          </p:spPr>
        </p:sp>
        <p:sp>
          <p:nvSpPr>
            <p:cNvPr id="4" name="TextBox 4"/>
            <p:cNvSpPr txBox="1"/>
            <p:nvPr/>
          </p:nvSpPr>
          <p:spPr>
            <a:xfrm>
              <a:off x="0" y="-38100"/>
              <a:ext cx="1506451" cy="829375"/>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309954" y="6365680"/>
            <a:ext cx="5032574" cy="4321589"/>
          </a:xfrm>
          <a:custGeom>
            <a:avLst/>
            <a:gdLst/>
            <a:ahLst/>
            <a:cxnLst/>
            <a:rect l="l" t="t" r="r" b="b"/>
            <a:pathLst>
              <a:path w="5032574" h="4321589">
                <a:moveTo>
                  <a:pt x="0" y="0"/>
                </a:moveTo>
                <a:lnTo>
                  <a:pt x="5032574" y="0"/>
                </a:lnTo>
                <a:lnTo>
                  <a:pt x="5032574" y="4321589"/>
                </a:lnTo>
                <a:lnTo>
                  <a:pt x="0" y="43215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2847523" y="2718425"/>
            <a:ext cx="12592954" cy="5808049"/>
          </a:xfrm>
          <a:prstGeom prst="rect">
            <a:avLst/>
          </a:prstGeom>
        </p:spPr>
        <p:txBody>
          <a:bodyPr lIns="0" tIns="0" rIns="0" bIns="0" rtlCol="0" anchor="t">
            <a:spAutoFit/>
          </a:bodyPr>
          <a:lstStyle/>
          <a:p>
            <a:pPr algn="just">
              <a:lnSpc>
                <a:spcPts val="3530"/>
              </a:lnSpc>
            </a:pPr>
            <a:r>
              <a:rPr lang="en-US" sz="2615" b="1" spc="156" dirty="0">
                <a:solidFill>
                  <a:srgbClr val="94AB6F"/>
                </a:solidFill>
                <a:latin typeface="Montserrat Bold"/>
                <a:ea typeface="Montserrat Bold"/>
                <a:cs typeface="Montserrat Bold"/>
                <a:sym typeface="Montserrat Bold"/>
              </a:rPr>
              <a:t>Resource Wastage and Low Yield</a:t>
            </a:r>
          </a:p>
          <a:p>
            <a:pPr marL="564694" lvl="1" indent="-282347" algn="just">
              <a:lnSpc>
                <a:spcPts val="3530"/>
              </a:lnSpc>
              <a:buFont typeface="Arial"/>
              <a:buChar char="•"/>
            </a:pPr>
            <a:r>
              <a:rPr lang="en-US" sz="2615" spc="156" dirty="0">
                <a:solidFill>
                  <a:srgbClr val="94AB6F"/>
                </a:solidFill>
                <a:latin typeface="Montserrat"/>
                <a:ea typeface="Montserrat"/>
                <a:cs typeface="Montserrat"/>
                <a:sym typeface="Montserrat"/>
              </a:rPr>
              <a:t>Inefficient crop production and resource management.</a:t>
            </a:r>
          </a:p>
          <a:p>
            <a:pPr algn="just">
              <a:lnSpc>
                <a:spcPts val="3530"/>
              </a:lnSpc>
            </a:pPr>
            <a:r>
              <a:rPr lang="en-US" sz="2615" b="1" spc="156" dirty="0">
                <a:solidFill>
                  <a:srgbClr val="94AB6F"/>
                </a:solidFill>
                <a:latin typeface="Montserrat Bold"/>
                <a:ea typeface="Montserrat Bold"/>
                <a:cs typeface="Montserrat Bold"/>
                <a:sym typeface="Montserrat Bold"/>
              </a:rPr>
              <a:t>Labor-Intensive Traditional Methods</a:t>
            </a:r>
          </a:p>
          <a:p>
            <a:pPr marL="564694" lvl="1" indent="-282347" algn="just">
              <a:lnSpc>
                <a:spcPts val="3530"/>
              </a:lnSpc>
              <a:buFont typeface="Arial"/>
              <a:buChar char="•"/>
            </a:pPr>
            <a:r>
              <a:rPr lang="en-US" sz="2615" spc="156" dirty="0">
                <a:solidFill>
                  <a:srgbClr val="94AB6F"/>
                </a:solidFill>
                <a:latin typeface="Montserrat"/>
                <a:ea typeface="Montserrat"/>
                <a:cs typeface="Montserrat"/>
                <a:sym typeface="Montserrat"/>
              </a:rPr>
              <a:t>Outdated, manual processes increase effort and inefficiency.</a:t>
            </a:r>
          </a:p>
          <a:p>
            <a:pPr algn="just">
              <a:lnSpc>
                <a:spcPts val="3530"/>
              </a:lnSpc>
            </a:pPr>
            <a:r>
              <a:rPr lang="en-US" sz="2615" b="1" spc="156" dirty="0">
                <a:solidFill>
                  <a:srgbClr val="94AB6F"/>
                </a:solidFill>
                <a:latin typeface="Montserrat Bold"/>
                <a:ea typeface="Montserrat Bold"/>
                <a:cs typeface="Montserrat Bold"/>
                <a:sym typeface="Montserrat Bold"/>
              </a:rPr>
              <a:t>Lack of Data for Decision-Making</a:t>
            </a:r>
          </a:p>
          <a:p>
            <a:pPr marL="564694" lvl="1" indent="-282347" algn="just">
              <a:lnSpc>
                <a:spcPts val="3530"/>
              </a:lnSpc>
              <a:buFont typeface="Arial"/>
              <a:buChar char="•"/>
            </a:pPr>
            <a:r>
              <a:rPr lang="en-US" sz="2615" spc="156" dirty="0">
                <a:solidFill>
                  <a:srgbClr val="94AB6F"/>
                </a:solidFill>
                <a:latin typeface="Montserrat"/>
                <a:ea typeface="Montserrat"/>
                <a:cs typeface="Montserrat"/>
                <a:sym typeface="Montserrat"/>
              </a:rPr>
              <a:t>Limited access to data affects crop and farming decisions.</a:t>
            </a:r>
          </a:p>
          <a:p>
            <a:pPr algn="just">
              <a:lnSpc>
                <a:spcPts val="3530"/>
              </a:lnSpc>
            </a:pPr>
            <a:r>
              <a:rPr lang="en-US" sz="2615" b="1" spc="156" dirty="0">
                <a:solidFill>
                  <a:srgbClr val="94AB6F"/>
                </a:solidFill>
                <a:latin typeface="Montserrat Bold"/>
                <a:ea typeface="Montserrat Bold"/>
                <a:cs typeface="Montserrat Bold"/>
                <a:sym typeface="Montserrat Bold"/>
              </a:rPr>
              <a:t>Delayed Issue Detection</a:t>
            </a:r>
          </a:p>
          <a:p>
            <a:pPr marL="564694" lvl="1" indent="-282347" algn="just">
              <a:lnSpc>
                <a:spcPts val="3530"/>
              </a:lnSpc>
              <a:buFont typeface="Arial"/>
              <a:buChar char="•"/>
            </a:pPr>
            <a:r>
              <a:rPr lang="en-US" sz="2615" spc="156" dirty="0">
                <a:solidFill>
                  <a:srgbClr val="94AB6F"/>
                </a:solidFill>
                <a:latin typeface="Montserrat"/>
                <a:ea typeface="Montserrat"/>
                <a:cs typeface="Montserrat"/>
                <a:sym typeface="Montserrat"/>
              </a:rPr>
              <a:t>Late detection of diseases and pests lowers yield and raises costs.</a:t>
            </a:r>
          </a:p>
          <a:p>
            <a:pPr algn="just">
              <a:lnSpc>
                <a:spcPts val="3530"/>
              </a:lnSpc>
            </a:pPr>
            <a:r>
              <a:rPr lang="en-US" sz="2615" b="1" spc="156" dirty="0">
                <a:solidFill>
                  <a:srgbClr val="94AB6F"/>
                </a:solidFill>
                <a:latin typeface="Montserrat Bold"/>
                <a:ea typeface="Montserrat Bold"/>
                <a:cs typeface="Montserrat Bold"/>
                <a:sym typeface="Montserrat Bold"/>
              </a:rPr>
              <a:t>Limited Market Access</a:t>
            </a:r>
          </a:p>
          <a:p>
            <a:pPr marL="564694" lvl="1" indent="-282347" algn="just">
              <a:lnSpc>
                <a:spcPts val="3530"/>
              </a:lnSpc>
              <a:spcBef>
                <a:spcPct val="0"/>
              </a:spcBef>
              <a:buFont typeface="Arial"/>
              <a:buChar char="•"/>
            </a:pPr>
            <a:r>
              <a:rPr lang="en-US" sz="2615" spc="156" dirty="0">
                <a:solidFill>
                  <a:srgbClr val="94AB6F"/>
                </a:solidFill>
                <a:latin typeface="Montserrat"/>
                <a:ea typeface="Montserrat"/>
                <a:cs typeface="Montserrat"/>
                <a:sym typeface="Montserrat"/>
              </a:rPr>
              <a:t>Farmers struggle to sell produce; customers face difficulty finding affordable options.</a:t>
            </a:r>
          </a:p>
          <a:p>
            <a:pPr marL="0" lvl="0" indent="0" algn="just">
              <a:lnSpc>
                <a:spcPts val="3530"/>
              </a:lnSpc>
              <a:spcBef>
                <a:spcPct val="0"/>
              </a:spcBef>
            </a:pPr>
            <a:endParaRPr lang="en-US" sz="2615" spc="156" dirty="0">
              <a:solidFill>
                <a:srgbClr val="94AB6F"/>
              </a:solidFill>
              <a:latin typeface="Montserrat"/>
              <a:ea typeface="Montserrat"/>
              <a:cs typeface="Montserrat"/>
              <a:sym typeface="Montserrat"/>
            </a:endParaRPr>
          </a:p>
        </p:txBody>
      </p:sp>
      <p:sp>
        <p:nvSpPr>
          <p:cNvPr id="7" name="Freeform 7"/>
          <p:cNvSpPr/>
          <p:nvPr/>
        </p:nvSpPr>
        <p:spPr>
          <a:xfrm>
            <a:off x="15897675" y="-746775"/>
            <a:ext cx="2723249" cy="4114800"/>
          </a:xfrm>
          <a:custGeom>
            <a:avLst/>
            <a:gdLst/>
            <a:ahLst/>
            <a:cxnLst/>
            <a:rect l="l" t="t" r="r" b="b"/>
            <a:pathLst>
              <a:path w="2723249" h="4114800">
                <a:moveTo>
                  <a:pt x="0" y="0"/>
                </a:moveTo>
                <a:lnTo>
                  <a:pt x="2723250" y="0"/>
                </a:lnTo>
                <a:lnTo>
                  <a:pt x="272325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TextBox 8"/>
          <p:cNvSpPr txBox="1"/>
          <p:nvPr/>
        </p:nvSpPr>
        <p:spPr>
          <a:xfrm>
            <a:off x="4114877" y="1348725"/>
            <a:ext cx="10058246" cy="1095375"/>
          </a:xfrm>
          <a:prstGeom prst="rect">
            <a:avLst/>
          </a:prstGeom>
        </p:spPr>
        <p:txBody>
          <a:bodyPr lIns="0" tIns="0" rIns="0" bIns="0" rtlCol="0" anchor="t">
            <a:spAutoFit/>
          </a:bodyPr>
          <a:lstStyle/>
          <a:p>
            <a:pPr algn="ctr">
              <a:lnSpc>
                <a:spcPts val="8699"/>
              </a:lnSpc>
            </a:pPr>
            <a:r>
              <a:rPr lang="en-US" sz="7499" b="1">
                <a:solidFill>
                  <a:srgbClr val="94AB6F"/>
                </a:solidFill>
                <a:latin typeface="Martel Bold"/>
                <a:ea typeface="Martel Bold"/>
                <a:cs typeface="Martel Bold"/>
                <a:sym typeface="Martel Bold"/>
              </a:rPr>
              <a:t>Problem Statement</a:t>
            </a:r>
          </a:p>
        </p:txBody>
      </p:sp>
    </p:spTree>
  </p:cSld>
  <p:clrMapOvr>
    <a:masterClrMapping/>
  </p:clrMapOvr>
  <p:transition spd="slow">
    <p:pull/>
  </p:transition>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4AB6F"/>
        </a:solidFill>
        <a:effectLst/>
      </p:bgPr>
    </p:bg>
    <p:spTree>
      <p:nvGrpSpPr>
        <p:cNvPr id="1" name=""/>
        <p:cNvGrpSpPr/>
        <p:nvPr/>
      </p:nvGrpSpPr>
      <p:grpSpPr>
        <a:xfrm>
          <a:off x="0" y="0"/>
          <a:ext cx="0" cy="0"/>
          <a:chOff x="0" y="0"/>
          <a:chExt cx="0" cy="0"/>
        </a:xfrm>
      </p:grpSpPr>
      <p:grpSp>
        <p:nvGrpSpPr>
          <p:cNvPr id="2" name="Group 2"/>
          <p:cNvGrpSpPr/>
          <p:nvPr/>
        </p:nvGrpSpPr>
        <p:grpSpPr>
          <a:xfrm>
            <a:off x="681399" y="698452"/>
            <a:ext cx="16925201" cy="8890096"/>
            <a:chOff x="0" y="0"/>
            <a:chExt cx="1506451" cy="791275"/>
          </a:xfrm>
        </p:grpSpPr>
        <p:sp>
          <p:nvSpPr>
            <p:cNvPr id="3" name="Freeform 3"/>
            <p:cNvSpPr/>
            <p:nvPr/>
          </p:nvSpPr>
          <p:spPr>
            <a:xfrm>
              <a:off x="0" y="0"/>
              <a:ext cx="1506451" cy="791275"/>
            </a:xfrm>
            <a:custGeom>
              <a:avLst/>
              <a:gdLst/>
              <a:ahLst/>
              <a:cxnLst/>
              <a:rect l="l" t="t" r="r" b="b"/>
              <a:pathLst>
                <a:path w="1506451" h="791275">
                  <a:moveTo>
                    <a:pt x="0" y="0"/>
                  </a:moveTo>
                  <a:lnTo>
                    <a:pt x="1506451" y="0"/>
                  </a:lnTo>
                  <a:lnTo>
                    <a:pt x="1506451" y="791275"/>
                  </a:lnTo>
                  <a:lnTo>
                    <a:pt x="0" y="791275"/>
                  </a:lnTo>
                  <a:close/>
                </a:path>
              </a:pathLst>
            </a:custGeom>
            <a:solidFill>
              <a:srgbClr val="FBF6F1"/>
            </a:solidFill>
          </p:spPr>
        </p:sp>
        <p:sp>
          <p:nvSpPr>
            <p:cNvPr id="4" name="TextBox 4"/>
            <p:cNvSpPr txBox="1"/>
            <p:nvPr/>
          </p:nvSpPr>
          <p:spPr>
            <a:xfrm>
              <a:off x="0" y="-38100"/>
              <a:ext cx="1506451" cy="829375"/>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309954" y="6365680"/>
            <a:ext cx="5032574" cy="4321589"/>
          </a:xfrm>
          <a:custGeom>
            <a:avLst/>
            <a:gdLst/>
            <a:ahLst/>
            <a:cxnLst/>
            <a:rect l="l" t="t" r="r" b="b"/>
            <a:pathLst>
              <a:path w="5032574" h="4321589">
                <a:moveTo>
                  <a:pt x="0" y="0"/>
                </a:moveTo>
                <a:lnTo>
                  <a:pt x="5032574" y="0"/>
                </a:lnTo>
                <a:lnTo>
                  <a:pt x="5032574" y="4321589"/>
                </a:lnTo>
                <a:lnTo>
                  <a:pt x="0" y="43215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5897675" y="-746775"/>
            <a:ext cx="2723249" cy="4114800"/>
          </a:xfrm>
          <a:custGeom>
            <a:avLst/>
            <a:gdLst/>
            <a:ahLst/>
            <a:cxnLst/>
            <a:rect l="l" t="t" r="r" b="b"/>
            <a:pathLst>
              <a:path w="2723249" h="4114800">
                <a:moveTo>
                  <a:pt x="0" y="0"/>
                </a:moveTo>
                <a:lnTo>
                  <a:pt x="2723250" y="0"/>
                </a:lnTo>
                <a:lnTo>
                  <a:pt x="272325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7"/>
          <p:cNvSpPr txBox="1"/>
          <p:nvPr/>
        </p:nvSpPr>
        <p:spPr>
          <a:xfrm>
            <a:off x="4114877" y="1348725"/>
            <a:ext cx="10058246" cy="1095375"/>
          </a:xfrm>
          <a:prstGeom prst="rect">
            <a:avLst/>
          </a:prstGeom>
        </p:spPr>
        <p:txBody>
          <a:bodyPr lIns="0" tIns="0" rIns="0" bIns="0" rtlCol="0" anchor="t">
            <a:spAutoFit/>
          </a:bodyPr>
          <a:lstStyle/>
          <a:p>
            <a:pPr algn="ctr">
              <a:lnSpc>
                <a:spcPts val="8699"/>
              </a:lnSpc>
            </a:pPr>
            <a:r>
              <a:rPr lang="en-US" sz="7499" b="1">
                <a:solidFill>
                  <a:srgbClr val="94AB6F"/>
                </a:solidFill>
                <a:latin typeface="Martel Bold"/>
                <a:ea typeface="Martel Bold"/>
                <a:cs typeface="Martel Bold"/>
                <a:sym typeface="Martel Bold"/>
              </a:rPr>
              <a:t>Problem Solution</a:t>
            </a:r>
          </a:p>
        </p:txBody>
      </p:sp>
      <p:sp>
        <p:nvSpPr>
          <p:cNvPr id="8" name="TextBox 8"/>
          <p:cNvSpPr txBox="1"/>
          <p:nvPr/>
        </p:nvSpPr>
        <p:spPr>
          <a:xfrm>
            <a:off x="2847523" y="2718425"/>
            <a:ext cx="12592954" cy="7151074"/>
          </a:xfrm>
          <a:prstGeom prst="rect">
            <a:avLst/>
          </a:prstGeom>
        </p:spPr>
        <p:txBody>
          <a:bodyPr lIns="0" tIns="0" rIns="0" bIns="0" rtlCol="0" anchor="t">
            <a:spAutoFit/>
          </a:bodyPr>
          <a:lstStyle/>
          <a:p>
            <a:pPr algn="just">
              <a:lnSpc>
                <a:spcPts val="3530"/>
              </a:lnSpc>
            </a:pPr>
            <a:r>
              <a:rPr lang="en-US" sz="2615" b="1" spc="156" dirty="0">
                <a:solidFill>
                  <a:srgbClr val="94AB6F"/>
                </a:solidFill>
                <a:latin typeface="Montserrat Bold"/>
                <a:ea typeface="Montserrat Bold"/>
                <a:cs typeface="Montserrat Bold"/>
                <a:sym typeface="Montserrat Bold"/>
              </a:rPr>
              <a:t>Optimized Resource Management</a:t>
            </a:r>
          </a:p>
          <a:p>
            <a:pPr marL="564694" lvl="1" indent="-282347" algn="just">
              <a:lnSpc>
                <a:spcPts val="3530"/>
              </a:lnSpc>
              <a:buFont typeface="Arial"/>
              <a:buChar char="•"/>
            </a:pPr>
            <a:r>
              <a:rPr lang="en-US" sz="2615" spc="156" dirty="0">
                <a:solidFill>
                  <a:srgbClr val="94AB6F"/>
                </a:solidFill>
                <a:latin typeface="Montserrat"/>
                <a:ea typeface="Montserrat"/>
                <a:cs typeface="Montserrat"/>
                <a:sym typeface="Montserrat"/>
              </a:rPr>
              <a:t>Data-driven crop and resource recommendations for better yield.</a:t>
            </a:r>
          </a:p>
          <a:p>
            <a:pPr algn="just">
              <a:lnSpc>
                <a:spcPts val="3530"/>
              </a:lnSpc>
            </a:pPr>
            <a:r>
              <a:rPr lang="en-US" sz="2615" b="1" spc="156" dirty="0">
                <a:solidFill>
                  <a:srgbClr val="94AB6F"/>
                </a:solidFill>
                <a:latin typeface="Montserrat Bold"/>
                <a:ea typeface="Montserrat Bold"/>
                <a:cs typeface="Montserrat Bold"/>
                <a:sym typeface="Montserrat Bold"/>
              </a:rPr>
              <a:t>Automated Processes</a:t>
            </a:r>
          </a:p>
          <a:p>
            <a:pPr marL="564694" lvl="1" indent="-282347" algn="just">
              <a:lnSpc>
                <a:spcPts val="3530"/>
              </a:lnSpc>
              <a:buFont typeface="Arial"/>
              <a:buChar char="•"/>
            </a:pPr>
            <a:r>
              <a:rPr lang="en-US" sz="2615" spc="156" dirty="0">
                <a:solidFill>
                  <a:srgbClr val="94AB6F"/>
                </a:solidFill>
                <a:latin typeface="Montserrat"/>
                <a:ea typeface="Montserrat"/>
                <a:cs typeface="Montserrat"/>
                <a:sym typeface="Montserrat"/>
              </a:rPr>
              <a:t>Advanced tools reduce labor and improve efficiency.</a:t>
            </a:r>
          </a:p>
          <a:p>
            <a:pPr algn="just">
              <a:lnSpc>
                <a:spcPts val="3530"/>
              </a:lnSpc>
            </a:pPr>
            <a:r>
              <a:rPr lang="en-US" sz="2615" b="1" spc="156" dirty="0">
                <a:solidFill>
                  <a:srgbClr val="94AB6F"/>
                </a:solidFill>
                <a:latin typeface="Montserrat Bold"/>
                <a:ea typeface="Montserrat Bold"/>
                <a:cs typeface="Montserrat Bold"/>
                <a:sym typeface="Montserrat Bold"/>
              </a:rPr>
              <a:t>Predictive Analytics</a:t>
            </a:r>
          </a:p>
          <a:p>
            <a:pPr marL="564694" lvl="1" indent="-282347" algn="just">
              <a:lnSpc>
                <a:spcPts val="3530"/>
              </a:lnSpc>
              <a:buFont typeface="Arial"/>
              <a:buChar char="•"/>
            </a:pPr>
            <a:r>
              <a:rPr lang="en-US" sz="2615" spc="156" dirty="0">
                <a:solidFill>
                  <a:srgbClr val="94AB6F"/>
                </a:solidFill>
                <a:latin typeface="Montserrat"/>
                <a:ea typeface="Montserrat"/>
                <a:cs typeface="Montserrat"/>
                <a:sym typeface="Montserrat"/>
              </a:rPr>
              <a:t>Real-time data and analytics guide smarter decisions.</a:t>
            </a:r>
          </a:p>
          <a:p>
            <a:pPr algn="just">
              <a:lnSpc>
                <a:spcPts val="3530"/>
              </a:lnSpc>
            </a:pPr>
            <a:r>
              <a:rPr lang="en-US" sz="2615" b="1" spc="156" dirty="0">
                <a:solidFill>
                  <a:srgbClr val="94AB6F"/>
                </a:solidFill>
                <a:latin typeface="Montserrat Bold"/>
                <a:ea typeface="Montserrat Bold"/>
                <a:cs typeface="Montserrat Bold"/>
                <a:sym typeface="Montserrat Bold"/>
              </a:rPr>
              <a:t>Early Issue Detection</a:t>
            </a:r>
          </a:p>
          <a:p>
            <a:pPr marL="564694" lvl="1" indent="-282347" algn="just">
              <a:lnSpc>
                <a:spcPts val="3530"/>
              </a:lnSpc>
              <a:buFont typeface="Arial"/>
              <a:buChar char="•"/>
            </a:pPr>
            <a:r>
              <a:rPr lang="en-US" sz="2615" spc="156" dirty="0">
                <a:solidFill>
                  <a:srgbClr val="94AB6F"/>
                </a:solidFill>
                <a:latin typeface="Montserrat"/>
                <a:ea typeface="Montserrat"/>
                <a:cs typeface="Montserrat"/>
                <a:sym typeface="Montserrat"/>
              </a:rPr>
              <a:t>Monitors crop health, detecting issues early for timely solutions.</a:t>
            </a:r>
          </a:p>
          <a:p>
            <a:pPr algn="just">
              <a:lnSpc>
                <a:spcPts val="3530"/>
              </a:lnSpc>
            </a:pPr>
            <a:r>
              <a:rPr lang="en-US" sz="2615" b="1" spc="156" dirty="0">
                <a:solidFill>
                  <a:srgbClr val="94AB6F"/>
                </a:solidFill>
                <a:latin typeface="Montserrat Bold"/>
                <a:ea typeface="Montserrat Bold"/>
                <a:cs typeface="Montserrat Bold"/>
                <a:sym typeface="Montserrat Bold"/>
              </a:rPr>
              <a:t>Enhanced Market Access</a:t>
            </a:r>
          </a:p>
          <a:p>
            <a:pPr marL="564694" lvl="1" indent="-282347" algn="just">
              <a:lnSpc>
                <a:spcPts val="3530"/>
              </a:lnSpc>
              <a:spcBef>
                <a:spcPct val="0"/>
              </a:spcBef>
              <a:buFont typeface="Arial"/>
              <a:buChar char="•"/>
            </a:pPr>
            <a:r>
              <a:rPr lang="en-US" sz="2615" spc="156" dirty="0">
                <a:solidFill>
                  <a:srgbClr val="94AB6F"/>
                </a:solidFill>
                <a:latin typeface="Montserrat"/>
                <a:ea typeface="Montserrat"/>
                <a:cs typeface="Montserrat"/>
                <a:sym typeface="Montserrat"/>
              </a:rPr>
              <a:t>Connects farmers to markets and helps customers find affordable produce.</a:t>
            </a:r>
          </a:p>
          <a:p>
            <a:pPr marL="0" lvl="0" indent="0" algn="just">
              <a:lnSpc>
                <a:spcPts val="3530"/>
              </a:lnSpc>
              <a:spcBef>
                <a:spcPct val="0"/>
              </a:spcBef>
            </a:pPr>
            <a:endParaRPr lang="en-US" sz="2615" spc="156" dirty="0">
              <a:solidFill>
                <a:srgbClr val="94AB6F"/>
              </a:solidFill>
              <a:latin typeface="Montserrat"/>
              <a:ea typeface="Montserrat"/>
              <a:cs typeface="Montserrat"/>
              <a:sym typeface="Montserrat"/>
            </a:endParaRPr>
          </a:p>
          <a:p>
            <a:pPr marL="0" lvl="0" indent="0" algn="just">
              <a:lnSpc>
                <a:spcPts val="3530"/>
              </a:lnSpc>
              <a:spcBef>
                <a:spcPct val="0"/>
              </a:spcBef>
            </a:pPr>
            <a:r>
              <a:rPr lang="en-US" sz="2615" b="1" u="none" spc="156" dirty="0">
                <a:solidFill>
                  <a:srgbClr val="94AB6F"/>
                </a:solidFill>
                <a:latin typeface="Montserrat Bold"/>
                <a:ea typeface="Montserrat Bold"/>
                <a:cs typeface="Montserrat Bold"/>
                <a:sym typeface="Montserrat Bold"/>
              </a:rPr>
              <a:t>4o</a:t>
            </a:r>
          </a:p>
          <a:p>
            <a:pPr marL="564694" lvl="1" indent="-282347" algn="just">
              <a:lnSpc>
                <a:spcPts val="3530"/>
              </a:lnSpc>
              <a:spcBef>
                <a:spcPct val="0"/>
              </a:spcBef>
              <a:buFont typeface="Arial"/>
              <a:buChar char="•"/>
            </a:pPr>
            <a:endParaRPr lang="en-US" sz="2615" b="1" u="none" spc="156" dirty="0">
              <a:solidFill>
                <a:srgbClr val="94AB6F"/>
              </a:solidFill>
              <a:latin typeface="Montserrat Bold"/>
              <a:ea typeface="Montserrat Bold"/>
              <a:cs typeface="Montserrat Bold"/>
              <a:sym typeface="Montserrat Bold"/>
            </a:endParaRPr>
          </a:p>
          <a:p>
            <a:pPr marL="0" lvl="0" indent="0" algn="just">
              <a:lnSpc>
                <a:spcPts val="3530"/>
              </a:lnSpc>
              <a:spcBef>
                <a:spcPct val="0"/>
              </a:spcBef>
            </a:pPr>
            <a:endParaRPr lang="en-US" sz="2615" b="1" u="none" spc="156" dirty="0">
              <a:solidFill>
                <a:srgbClr val="94AB6F"/>
              </a:solidFill>
              <a:latin typeface="Montserrat Bold"/>
              <a:ea typeface="Montserrat Bold"/>
              <a:cs typeface="Montserrat Bold"/>
              <a:sym typeface="Montserrat Bold"/>
            </a:endParaRPr>
          </a:p>
        </p:txBody>
      </p:sp>
    </p:spTree>
  </p:cSld>
  <p:clrMapOvr>
    <a:masterClrMapping/>
  </p:clrMapOvr>
  <p:transition spd="med">
    <p:pull/>
  </p:transition>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4AB6F"/>
        </a:solidFill>
        <a:effectLst/>
      </p:bgPr>
    </p:bg>
    <p:spTree>
      <p:nvGrpSpPr>
        <p:cNvPr id="1" name=""/>
        <p:cNvGrpSpPr/>
        <p:nvPr/>
      </p:nvGrpSpPr>
      <p:grpSpPr>
        <a:xfrm>
          <a:off x="0" y="0"/>
          <a:ext cx="0" cy="0"/>
          <a:chOff x="0" y="0"/>
          <a:chExt cx="0" cy="0"/>
        </a:xfrm>
      </p:grpSpPr>
      <p:grpSp>
        <p:nvGrpSpPr>
          <p:cNvPr id="2" name="Group 2"/>
          <p:cNvGrpSpPr/>
          <p:nvPr/>
        </p:nvGrpSpPr>
        <p:grpSpPr>
          <a:xfrm>
            <a:off x="922529" y="3499587"/>
            <a:ext cx="4009688" cy="1730388"/>
            <a:chOff x="0" y="0"/>
            <a:chExt cx="1986998" cy="857492"/>
          </a:xfrm>
        </p:grpSpPr>
        <p:sp>
          <p:nvSpPr>
            <p:cNvPr id="3" name="Freeform 3"/>
            <p:cNvSpPr/>
            <p:nvPr/>
          </p:nvSpPr>
          <p:spPr>
            <a:xfrm>
              <a:off x="0" y="0"/>
              <a:ext cx="1986998" cy="857492"/>
            </a:xfrm>
            <a:custGeom>
              <a:avLst/>
              <a:gdLst/>
              <a:ahLst/>
              <a:cxnLst/>
              <a:rect l="l" t="t" r="r" b="b"/>
              <a:pathLst>
                <a:path w="1986998" h="857492">
                  <a:moveTo>
                    <a:pt x="28962" y="0"/>
                  </a:moveTo>
                  <a:lnTo>
                    <a:pt x="1958036" y="0"/>
                  </a:lnTo>
                  <a:cubicBezTo>
                    <a:pt x="1974031" y="0"/>
                    <a:pt x="1986998" y="12967"/>
                    <a:pt x="1986998" y="28962"/>
                  </a:cubicBezTo>
                  <a:lnTo>
                    <a:pt x="1986998" y="828530"/>
                  </a:lnTo>
                  <a:cubicBezTo>
                    <a:pt x="1986998" y="836212"/>
                    <a:pt x="1983947" y="843578"/>
                    <a:pt x="1978515" y="849010"/>
                  </a:cubicBezTo>
                  <a:cubicBezTo>
                    <a:pt x="1973084" y="854441"/>
                    <a:pt x="1965717" y="857492"/>
                    <a:pt x="1958036" y="857492"/>
                  </a:cubicBezTo>
                  <a:lnTo>
                    <a:pt x="28962" y="857492"/>
                  </a:lnTo>
                  <a:cubicBezTo>
                    <a:pt x="12967" y="857492"/>
                    <a:pt x="0" y="844526"/>
                    <a:pt x="0" y="828530"/>
                  </a:cubicBezTo>
                  <a:lnTo>
                    <a:pt x="0" y="28962"/>
                  </a:lnTo>
                  <a:cubicBezTo>
                    <a:pt x="0" y="12967"/>
                    <a:pt x="12967" y="0"/>
                    <a:pt x="28962" y="0"/>
                  </a:cubicBezTo>
                  <a:close/>
                </a:path>
              </a:pathLst>
            </a:custGeom>
            <a:solidFill>
              <a:srgbClr val="FBF6F1">
                <a:alpha val="69804"/>
              </a:srgbClr>
            </a:solidFill>
          </p:spPr>
        </p:sp>
        <p:sp>
          <p:nvSpPr>
            <p:cNvPr id="4" name="TextBox 4"/>
            <p:cNvSpPr txBox="1"/>
            <p:nvPr/>
          </p:nvSpPr>
          <p:spPr>
            <a:xfrm>
              <a:off x="0" y="85725"/>
              <a:ext cx="1986998" cy="771767"/>
            </a:xfrm>
            <a:prstGeom prst="rect">
              <a:avLst/>
            </a:prstGeom>
          </p:spPr>
          <p:txBody>
            <a:bodyPr lIns="50800" tIns="50800" rIns="50800" bIns="50800" rtlCol="0" anchor="ctr"/>
            <a:lstStyle/>
            <a:p>
              <a:pPr algn="ctr">
                <a:lnSpc>
                  <a:spcPts val="1925"/>
                </a:lnSpc>
              </a:pPr>
              <a:endParaRPr/>
            </a:p>
          </p:txBody>
        </p:sp>
      </p:grpSp>
      <p:sp>
        <p:nvSpPr>
          <p:cNvPr id="5" name="TextBox 5"/>
          <p:cNvSpPr txBox="1"/>
          <p:nvPr/>
        </p:nvSpPr>
        <p:spPr>
          <a:xfrm>
            <a:off x="1708046" y="3913604"/>
            <a:ext cx="2438653" cy="988080"/>
          </a:xfrm>
          <a:prstGeom prst="rect">
            <a:avLst/>
          </a:prstGeom>
        </p:spPr>
        <p:txBody>
          <a:bodyPr lIns="0" tIns="0" rIns="0" bIns="0" rtlCol="0" anchor="t">
            <a:spAutoFit/>
          </a:bodyPr>
          <a:lstStyle/>
          <a:p>
            <a:pPr marL="0" lvl="0" indent="0" algn="ctr">
              <a:lnSpc>
                <a:spcPts val="3820"/>
              </a:lnSpc>
              <a:spcBef>
                <a:spcPct val="0"/>
              </a:spcBef>
            </a:pPr>
            <a:r>
              <a:rPr lang="en-US" sz="3979" b="1" u="none" strike="noStrike" spc="-326">
                <a:solidFill>
                  <a:srgbClr val="648E38"/>
                </a:solidFill>
                <a:latin typeface="Martel Bold"/>
                <a:ea typeface="Martel Bold"/>
                <a:cs typeface="Martel Bold"/>
                <a:sym typeface="Martel Bold"/>
              </a:rPr>
              <a:t>Soil Analysis</a:t>
            </a:r>
          </a:p>
        </p:txBody>
      </p:sp>
      <p:sp>
        <p:nvSpPr>
          <p:cNvPr id="6" name="Freeform 6"/>
          <p:cNvSpPr/>
          <p:nvPr/>
        </p:nvSpPr>
        <p:spPr>
          <a:xfrm>
            <a:off x="-1309954" y="6365680"/>
            <a:ext cx="5032574" cy="4321589"/>
          </a:xfrm>
          <a:custGeom>
            <a:avLst/>
            <a:gdLst/>
            <a:ahLst/>
            <a:cxnLst/>
            <a:rect l="l" t="t" r="r" b="b"/>
            <a:pathLst>
              <a:path w="5032574" h="4321589">
                <a:moveTo>
                  <a:pt x="0" y="0"/>
                </a:moveTo>
                <a:lnTo>
                  <a:pt x="5032574" y="0"/>
                </a:lnTo>
                <a:lnTo>
                  <a:pt x="5032574" y="4321589"/>
                </a:lnTo>
                <a:lnTo>
                  <a:pt x="0" y="43215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7" name="Group 7"/>
          <p:cNvGrpSpPr/>
          <p:nvPr/>
        </p:nvGrpSpPr>
        <p:grpSpPr>
          <a:xfrm>
            <a:off x="922529" y="5318171"/>
            <a:ext cx="4009688" cy="1730388"/>
            <a:chOff x="0" y="0"/>
            <a:chExt cx="1986998" cy="857492"/>
          </a:xfrm>
        </p:grpSpPr>
        <p:sp>
          <p:nvSpPr>
            <p:cNvPr id="8" name="Freeform 8"/>
            <p:cNvSpPr/>
            <p:nvPr/>
          </p:nvSpPr>
          <p:spPr>
            <a:xfrm>
              <a:off x="0" y="0"/>
              <a:ext cx="1986998" cy="857492"/>
            </a:xfrm>
            <a:custGeom>
              <a:avLst/>
              <a:gdLst/>
              <a:ahLst/>
              <a:cxnLst/>
              <a:rect l="l" t="t" r="r" b="b"/>
              <a:pathLst>
                <a:path w="1986998" h="857492">
                  <a:moveTo>
                    <a:pt x="28962" y="0"/>
                  </a:moveTo>
                  <a:lnTo>
                    <a:pt x="1958036" y="0"/>
                  </a:lnTo>
                  <a:cubicBezTo>
                    <a:pt x="1974031" y="0"/>
                    <a:pt x="1986998" y="12967"/>
                    <a:pt x="1986998" y="28962"/>
                  </a:cubicBezTo>
                  <a:lnTo>
                    <a:pt x="1986998" y="828530"/>
                  </a:lnTo>
                  <a:cubicBezTo>
                    <a:pt x="1986998" y="836212"/>
                    <a:pt x="1983947" y="843578"/>
                    <a:pt x="1978515" y="849010"/>
                  </a:cubicBezTo>
                  <a:cubicBezTo>
                    <a:pt x="1973084" y="854441"/>
                    <a:pt x="1965717" y="857492"/>
                    <a:pt x="1958036" y="857492"/>
                  </a:cubicBezTo>
                  <a:lnTo>
                    <a:pt x="28962" y="857492"/>
                  </a:lnTo>
                  <a:cubicBezTo>
                    <a:pt x="12967" y="857492"/>
                    <a:pt x="0" y="844526"/>
                    <a:pt x="0" y="828530"/>
                  </a:cubicBezTo>
                  <a:lnTo>
                    <a:pt x="0" y="28962"/>
                  </a:lnTo>
                  <a:cubicBezTo>
                    <a:pt x="0" y="12967"/>
                    <a:pt x="12967" y="0"/>
                    <a:pt x="28962" y="0"/>
                  </a:cubicBezTo>
                  <a:close/>
                </a:path>
              </a:pathLst>
            </a:custGeom>
            <a:solidFill>
              <a:srgbClr val="FBF6F1">
                <a:alpha val="69804"/>
              </a:srgbClr>
            </a:solidFill>
            <a:ln cap="sq">
              <a:noFill/>
              <a:prstDash val="solid"/>
              <a:miter/>
            </a:ln>
          </p:spPr>
        </p:sp>
        <p:sp>
          <p:nvSpPr>
            <p:cNvPr id="9" name="TextBox 9"/>
            <p:cNvSpPr txBox="1"/>
            <p:nvPr/>
          </p:nvSpPr>
          <p:spPr>
            <a:xfrm>
              <a:off x="0" y="85725"/>
              <a:ext cx="1986998" cy="771767"/>
            </a:xfrm>
            <a:prstGeom prst="rect">
              <a:avLst/>
            </a:prstGeom>
          </p:spPr>
          <p:txBody>
            <a:bodyPr lIns="50800" tIns="50800" rIns="50800" bIns="50800" rtlCol="0" anchor="ctr"/>
            <a:lstStyle/>
            <a:p>
              <a:pPr marL="0" lvl="0" indent="0" algn="ctr">
                <a:lnSpc>
                  <a:spcPts val="1925"/>
                </a:lnSpc>
                <a:spcBef>
                  <a:spcPct val="0"/>
                </a:spcBef>
              </a:pPr>
              <a:endParaRPr/>
            </a:p>
          </p:txBody>
        </p:sp>
      </p:grpSp>
      <p:grpSp>
        <p:nvGrpSpPr>
          <p:cNvPr id="10" name="Group 10"/>
          <p:cNvGrpSpPr/>
          <p:nvPr/>
        </p:nvGrpSpPr>
        <p:grpSpPr>
          <a:xfrm>
            <a:off x="922529" y="7138641"/>
            <a:ext cx="4009688" cy="1730388"/>
            <a:chOff x="0" y="0"/>
            <a:chExt cx="1986998" cy="857492"/>
          </a:xfrm>
        </p:grpSpPr>
        <p:sp>
          <p:nvSpPr>
            <p:cNvPr id="11" name="Freeform 11"/>
            <p:cNvSpPr/>
            <p:nvPr/>
          </p:nvSpPr>
          <p:spPr>
            <a:xfrm>
              <a:off x="0" y="0"/>
              <a:ext cx="1986998" cy="857492"/>
            </a:xfrm>
            <a:custGeom>
              <a:avLst/>
              <a:gdLst/>
              <a:ahLst/>
              <a:cxnLst/>
              <a:rect l="l" t="t" r="r" b="b"/>
              <a:pathLst>
                <a:path w="1986998" h="857492">
                  <a:moveTo>
                    <a:pt x="28962" y="0"/>
                  </a:moveTo>
                  <a:lnTo>
                    <a:pt x="1958036" y="0"/>
                  </a:lnTo>
                  <a:cubicBezTo>
                    <a:pt x="1974031" y="0"/>
                    <a:pt x="1986998" y="12967"/>
                    <a:pt x="1986998" y="28962"/>
                  </a:cubicBezTo>
                  <a:lnTo>
                    <a:pt x="1986998" y="828530"/>
                  </a:lnTo>
                  <a:cubicBezTo>
                    <a:pt x="1986998" y="836212"/>
                    <a:pt x="1983947" y="843578"/>
                    <a:pt x="1978515" y="849010"/>
                  </a:cubicBezTo>
                  <a:cubicBezTo>
                    <a:pt x="1973084" y="854441"/>
                    <a:pt x="1965717" y="857492"/>
                    <a:pt x="1958036" y="857492"/>
                  </a:cubicBezTo>
                  <a:lnTo>
                    <a:pt x="28962" y="857492"/>
                  </a:lnTo>
                  <a:cubicBezTo>
                    <a:pt x="12967" y="857492"/>
                    <a:pt x="0" y="844526"/>
                    <a:pt x="0" y="828530"/>
                  </a:cubicBezTo>
                  <a:lnTo>
                    <a:pt x="0" y="28962"/>
                  </a:lnTo>
                  <a:cubicBezTo>
                    <a:pt x="0" y="12967"/>
                    <a:pt x="12967" y="0"/>
                    <a:pt x="28962" y="0"/>
                  </a:cubicBezTo>
                  <a:close/>
                </a:path>
              </a:pathLst>
            </a:custGeom>
            <a:solidFill>
              <a:srgbClr val="FBF6F1">
                <a:alpha val="69804"/>
              </a:srgbClr>
            </a:solidFill>
            <a:ln cap="sq">
              <a:noFill/>
              <a:prstDash val="solid"/>
              <a:miter/>
            </a:ln>
          </p:spPr>
        </p:sp>
        <p:sp>
          <p:nvSpPr>
            <p:cNvPr id="12" name="TextBox 12"/>
            <p:cNvSpPr txBox="1"/>
            <p:nvPr/>
          </p:nvSpPr>
          <p:spPr>
            <a:xfrm>
              <a:off x="0" y="85725"/>
              <a:ext cx="1986998" cy="771767"/>
            </a:xfrm>
            <a:prstGeom prst="rect">
              <a:avLst/>
            </a:prstGeom>
          </p:spPr>
          <p:txBody>
            <a:bodyPr lIns="50800" tIns="50800" rIns="50800" bIns="50800" rtlCol="0" anchor="ctr"/>
            <a:lstStyle/>
            <a:p>
              <a:pPr marL="0" lvl="0" indent="0" algn="ctr">
                <a:lnSpc>
                  <a:spcPts val="1925"/>
                </a:lnSpc>
                <a:spcBef>
                  <a:spcPct val="0"/>
                </a:spcBef>
              </a:pPr>
              <a:endParaRPr/>
            </a:p>
          </p:txBody>
        </p:sp>
      </p:grpSp>
      <p:grpSp>
        <p:nvGrpSpPr>
          <p:cNvPr id="13" name="Group 13"/>
          <p:cNvGrpSpPr/>
          <p:nvPr/>
        </p:nvGrpSpPr>
        <p:grpSpPr>
          <a:xfrm>
            <a:off x="5109464" y="3499587"/>
            <a:ext cx="4009688" cy="1730388"/>
            <a:chOff x="0" y="0"/>
            <a:chExt cx="1986998" cy="857492"/>
          </a:xfrm>
        </p:grpSpPr>
        <p:sp>
          <p:nvSpPr>
            <p:cNvPr id="14" name="Freeform 14"/>
            <p:cNvSpPr/>
            <p:nvPr/>
          </p:nvSpPr>
          <p:spPr>
            <a:xfrm>
              <a:off x="0" y="0"/>
              <a:ext cx="1986998" cy="857492"/>
            </a:xfrm>
            <a:custGeom>
              <a:avLst/>
              <a:gdLst/>
              <a:ahLst/>
              <a:cxnLst/>
              <a:rect l="l" t="t" r="r" b="b"/>
              <a:pathLst>
                <a:path w="1986998" h="857492">
                  <a:moveTo>
                    <a:pt x="28962" y="0"/>
                  </a:moveTo>
                  <a:lnTo>
                    <a:pt x="1958036" y="0"/>
                  </a:lnTo>
                  <a:cubicBezTo>
                    <a:pt x="1974031" y="0"/>
                    <a:pt x="1986998" y="12967"/>
                    <a:pt x="1986998" y="28962"/>
                  </a:cubicBezTo>
                  <a:lnTo>
                    <a:pt x="1986998" y="828530"/>
                  </a:lnTo>
                  <a:cubicBezTo>
                    <a:pt x="1986998" y="836212"/>
                    <a:pt x="1983947" y="843578"/>
                    <a:pt x="1978515" y="849010"/>
                  </a:cubicBezTo>
                  <a:cubicBezTo>
                    <a:pt x="1973084" y="854441"/>
                    <a:pt x="1965717" y="857492"/>
                    <a:pt x="1958036" y="857492"/>
                  </a:cubicBezTo>
                  <a:lnTo>
                    <a:pt x="28962" y="857492"/>
                  </a:lnTo>
                  <a:cubicBezTo>
                    <a:pt x="12967" y="857492"/>
                    <a:pt x="0" y="844526"/>
                    <a:pt x="0" y="828530"/>
                  </a:cubicBezTo>
                  <a:lnTo>
                    <a:pt x="0" y="28962"/>
                  </a:lnTo>
                  <a:cubicBezTo>
                    <a:pt x="0" y="12967"/>
                    <a:pt x="12967" y="0"/>
                    <a:pt x="28962" y="0"/>
                  </a:cubicBezTo>
                  <a:close/>
                </a:path>
              </a:pathLst>
            </a:custGeom>
            <a:solidFill>
              <a:srgbClr val="FBF6F1">
                <a:alpha val="69804"/>
              </a:srgbClr>
            </a:solidFill>
            <a:ln cap="sq">
              <a:noFill/>
              <a:prstDash val="solid"/>
              <a:miter/>
            </a:ln>
          </p:spPr>
        </p:sp>
        <p:sp>
          <p:nvSpPr>
            <p:cNvPr id="15" name="TextBox 15"/>
            <p:cNvSpPr txBox="1"/>
            <p:nvPr/>
          </p:nvSpPr>
          <p:spPr>
            <a:xfrm>
              <a:off x="0" y="85725"/>
              <a:ext cx="1986998" cy="771767"/>
            </a:xfrm>
            <a:prstGeom prst="rect">
              <a:avLst/>
            </a:prstGeom>
          </p:spPr>
          <p:txBody>
            <a:bodyPr lIns="50800" tIns="50800" rIns="50800" bIns="50800" rtlCol="0" anchor="ctr"/>
            <a:lstStyle/>
            <a:p>
              <a:pPr marL="0" lvl="0" indent="0" algn="ctr">
                <a:lnSpc>
                  <a:spcPts val="1925"/>
                </a:lnSpc>
                <a:spcBef>
                  <a:spcPct val="0"/>
                </a:spcBef>
              </a:pPr>
              <a:endParaRPr/>
            </a:p>
          </p:txBody>
        </p:sp>
      </p:grpSp>
      <p:grpSp>
        <p:nvGrpSpPr>
          <p:cNvPr id="16" name="Group 16"/>
          <p:cNvGrpSpPr/>
          <p:nvPr/>
        </p:nvGrpSpPr>
        <p:grpSpPr>
          <a:xfrm>
            <a:off x="5109464" y="5318171"/>
            <a:ext cx="4009688" cy="1730388"/>
            <a:chOff x="0" y="0"/>
            <a:chExt cx="1986998" cy="857492"/>
          </a:xfrm>
        </p:grpSpPr>
        <p:sp>
          <p:nvSpPr>
            <p:cNvPr id="17" name="Freeform 17"/>
            <p:cNvSpPr/>
            <p:nvPr/>
          </p:nvSpPr>
          <p:spPr>
            <a:xfrm>
              <a:off x="0" y="0"/>
              <a:ext cx="1986998" cy="857492"/>
            </a:xfrm>
            <a:custGeom>
              <a:avLst/>
              <a:gdLst/>
              <a:ahLst/>
              <a:cxnLst/>
              <a:rect l="l" t="t" r="r" b="b"/>
              <a:pathLst>
                <a:path w="1986998" h="857492">
                  <a:moveTo>
                    <a:pt x="28962" y="0"/>
                  </a:moveTo>
                  <a:lnTo>
                    <a:pt x="1958036" y="0"/>
                  </a:lnTo>
                  <a:cubicBezTo>
                    <a:pt x="1974031" y="0"/>
                    <a:pt x="1986998" y="12967"/>
                    <a:pt x="1986998" y="28962"/>
                  </a:cubicBezTo>
                  <a:lnTo>
                    <a:pt x="1986998" y="828530"/>
                  </a:lnTo>
                  <a:cubicBezTo>
                    <a:pt x="1986998" y="836212"/>
                    <a:pt x="1983947" y="843578"/>
                    <a:pt x="1978515" y="849010"/>
                  </a:cubicBezTo>
                  <a:cubicBezTo>
                    <a:pt x="1973084" y="854441"/>
                    <a:pt x="1965717" y="857492"/>
                    <a:pt x="1958036" y="857492"/>
                  </a:cubicBezTo>
                  <a:lnTo>
                    <a:pt x="28962" y="857492"/>
                  </a:lnTo>
                  <a:cubicBezTo>
                    <a:pt x="12967" y="857492"/>
                    <a:pt x="0" y="844526"/>
                    <a:pt x="0" y="828530"/>
                  </a:cubicBezTo>
                  <a:lnTo>
                    <a:pt x="0" y="28962"/>
                  </a:lnTo>
                  <a:cubicBezTo>
                    <a:pt x="0" y="12967"/>
                    <a:pt x="12967" y="0"/>
                    <a:pt x="28962" y="0"/>
                  </a:cubicBezTo>
                  <a:close/>
                </a:path>
              </a:pathLst>
            </a:custGeom>
            <a:solidFill>
              <a:srgbClr val="FBF6F1">
                <a:alpha val="69804"/>
              </a:srgbClr>
            </a:solidFill>
            <a:ln cap="sq">
              <a:noFill/>
              <a:prstDash val="solid"/>
              <a:miter/>
            </a:ln>
          </p:spPr>
        </p:sp>
        <p:sp>
          <p:nvSpPr>
            <p:cNvPr id="18" name="TextBox 18"/>
            <p:cNvSpPr txBox="1"/>
            <p:nvPr/>
          </p:nvSpPr>
          <p:spPr>
            <a:xfrm>
              <a:off x="0" y="85725"/>
              <a:ext cx="1986998" cy="771767"/>
            </a:xfrm>
            <a:prstGeom prst="rect">
              <a:avLst/>
            </a:prstGeom>
          </p:spPr>
          <p:txBody>
            <a:bodyPr lIns="50800" tIns="50800" rIns="50800" bIns="50800" rtlCol="0" anchor="ctr"/>
            <a:lstStyle/>
            <a:p>
              <a:pPr marL="0" lvl="0" indent="0" algn="ctr">
                <a:lnSpc>
                  <a:spcPts val="1925"/>
                </a:lnSpc>
                <a:spcBef>
                  <a:spcPct val="0"/>
                </a:spcBef>
              </a:pPr>
              <a:endParaRPr/>
            </a:p>
          </p:txBody>
        </p:sp>
      </p:grpSp>
      <p:grpSp>
        <p:nvGrpSpPr>
          <p:cNvPr id="19" name="Group 19"/>
          <p:cNvGrpSpPr/>
          <p:nvPr/>
        </p:nvGrpSpPr>
        <p:grpSpPr>
          <a:xfrm>
            <a:off x="5109464" y="7138641"/>
            <a:ext cx="4009688" cy="1730388"/>
            <a:chOff x="0" y="0"/>
            <a:chExt cx="1986998" cy="857492"/>
          </a:xfrm>
        </p:grpSpPr>
        <p:sp>
          <p:nvSpPr>
            <p:cNvPr id="20" name="Freeform 20"/>
            <p:cNvSpPr/>
            <p:nvPr/>
          </p:nvSpPr>
          <p:spPr>
            <a:xfrm>
              <a:off x="0" y="0"/>
              <a:ext cx="1986998" cy="857492"/>
            </a:xfrm>
            <a:custGeom>
              <a:avLst/>
              <a:gdLst/>
              <a:ahLst/>
              <a:cxnLst/>
              <a:rect l="l" t="t" r="r" b="b"/>
              <a:pathLst>
                <a:path w="1986998" h="857492">
                  <a:moveTo>
                    <a:pt x="28962" y="0"/>
                  </a:moveTo>
                  <a:lnTo>
                    <a:pt x="1958036" y="0"/>
                  </a:lnTo>
                  <a:cubicBezTo>
                    <a:pt x="1974031" y="0"/>
                    <a:pt x="1986998" y="12967"/>
                    <a:pt x="1986998" y="28962"/>
                  </a:cubicBezTo>
                  <a:lnTo>
                    <a:pt x="1986998" y="828530"/>
                  </a:lnTo>
                  <a:cubicBezTo>
                    <a:pt x="1986998" y="836212"/>
                    <a:pt x="1983947" y="843578"/>
                    <a:pt x="1978515" y="849010"/>
                  </a:cubicBezTo>
                  <a:cubicBezTo>
                    <a:pt x="1973084" y="854441"/>
                    <a:pt x="1965717" y="857492"/>
                    <a:pt x="1958036" y="857492"/>
                  </a:cubicBezTo>
                  <a:lnTo>
                    <a:pt x="28962" y="857492"/>
                  </a:lnTo>
                  <a:cubicBezTo>
                    <a:pt x="12967" y="857492"/>
                    <a:pt x="0" y="844526"/>
                    <a:pt x="0" y="828530"/>
                  </a:cubicBezTo>
                  <a:lnTo>
                    <a:pt x="0" y="28962"/>
                  </a:lnTo>
                  <a:cubicBezTo>
                    <a:pt x="0" y="12967"/>
                    <a:pt x="12967" y="0"/>
                    <a:pt x="28962" y="0"/>
                  </a:cubicBezTo>
                  <a:close/>
                </a:path>
              </a:pathLst>
            </a:custGeom>
            <a:solidFill>
              <a:srgbClr val="FBF6F1">
                <a:alpha val="69804"/>
              </a:srgbClr>
            </a:solidFill>
            <a:ln cap="sq">
              <a:noFill/>
              <a:prstDash val="solid"/>
              <a:miter/>
            </a:ln>
          </p:spPr>
        </p:sp>
        <p:sp>
          <p:nvSpPr>
            <p:cNvPr id="21" name="TextBox 21"/>
            <p:cNvSpPr txBox="1"/>
            <p:nvPr/>
          </p:nvSpPr>
          <p:spPr>
            <a:xfrm>
              <a:off x="0" y="85725"/>
              <a:ext cx="1986998" cy="771767"/>
            </a:xfrm>
            <a:prstGeom prst="rect">
              <a:avLst/>
            </a:prstGeom>
          </p:spPr>
          <p:txBody>
            <a:bodyPr lIns="50800" tIns="50800" rIns="50800" bIns="50800" rtlCol="0" anchor="ctr"/>
            <a:lstStyle/>
            <a:p>
              <a:pPr marL="0" lvl="0" indent="0" algn="ctr">
                <a:lnSpc>
                  <a:spcPts val="1925"/>
                </a:lnSpc>
                <a:spcBef>
                  <a:spcPct val="0"/>
                </a:spcBef>
              </a:pPr>
              <a:endParaRPr/>
            </a:p>
          </p:txBody>
        </p:sp>
      </p:grpSp>
      <p:grpSp>
        <p:nvGrpSpPr>
          <p:cNvPr id="22" name="Group 22"/>
          <p:cNvGrpSpPr/>
          <p:nvPr/>
        </p:nvGrpSpPr>
        <p:grpSpPr>
          <a:xfrm>
            <a:off x="9296400" y="3483464"/>
            <a:ext cx="4009688" cy="1730388"/>
            <a:chOff x="0" y="0"/>
            <a:chExt cx="1986998" cy="857492"/>
          </a:xfrm>
        </p:grpSpPr>
        <p:sp>
          <p:nvSpPr>
            <p:cNvPr id="23" name="Freeform 23"/>
            <p:cNvSpPr/>
            <p:nvPr/>
          </p:nvSpPr>
          <p:spPr>
            <a:xfrm>
              <a:off x="0" y="0"/>
              <a:ext cx="1986998" cy="857492"/>
            </a:xfrm>
            <a:custGeom>
              <a:avLst/>
              <a:gdLst/>
              <a:ahLst/>
              <a:cxnLst/>
              <a:rect l="l" t="t" r="r" b="b"/>
              <a:pathLst>
                <a:path w="1986998" h="857492">
                  <a:moveTo>
                    <a:pt x="28962" y="0"/>
                  </a:moveTo>
                  <a:lnTo>
                    <a:pt x="1958036" y="0"/>
                  </a:lnTo>
                  <a:cubicBezTo>
                    <a:pt x="1974031" y="0"/>
                    <a:pt x="1986998" y="12967"/>
                    <a:pt x="1986998" y="28962"/>
                  </a:cubicBezTo>
                  <a:lnTo>
                    <a:pt x="1986998" y="828530"/>
                  </a:lnTo>
                  <a:cubicBezTo>
                    <a:pt x="1986998" y="836212"/>
                    <a:pt x="1983947" y="843578"/>
                    <a:pt x="1978515" y="849010"/>
                  </a:cubicBezTo>
                  <a:cubicBezTo>
                    <a:pt x="1973084" y="854441"/>
                    <a:pt x="1965717" y="857492"/>
                    <a:pt x="1958036" y="857492"/>
                  </a:cubicBezTo>
                  <a:lnTo>
                    <a:pt x="28962" y="857492"/>
                  </a:lnTo>
                  <a:cubicBezTo>
                    <a:pt x="12967" y="857492"/>
                    <a:pt x="0" y="844526"/>
                    <a:pt x="0" y="828530"/>
                  </a:cubicBezTo>
                  <a:lnTo>
                    <a:pt x="0" y="28962"/>
                  </a:lnTo>
                  <a:cubicBezTo>
                    <a:pt x="0" y="12967"/>
                    <a:pt x="12967" y="0"/>
                    <a:pt x="28962" y="0"/>
                  </a:cubicBezTo>
                  <a:close/>
                </a:path>
              </a:pathLst>
            </a:custGeom>
            <a:solidFill>
              <a:srgbClr val="FBF6F1">
                <a:alpha val="69804"/>
              </a:srgbClr>
            </a:solidFill>
            <a:ln cap="sq">
              <a:noFill/>
              <a:prstDash val="solid"/>
              <a:miter/>
            </a:ln>
          </p:spPr>
        </p:sp>
        <p:sp>
          <p:nvSpPr>
            <p:cNvPr id="24" name="TextBox 24"/>
            <p:cNvSpPr txBox="1"/>
            <p:nvPr/>
          </p:nvSpPr>
          <p:spPr>
            <a:xfrm>
              <a:off x="0" y="85725"/>
              <a:ext cx="1986998" cy="771767"/>
            </a:xfrm>
            <a:prstGeom prst="rect">
              <a:avLst/>
            </a:prstGeom>
          </p:spPr>
          <p:txBody>
            <a:bodyPr lIns="50800" tIns="50800" rIns="50800" bIns="50800" rtlCol="0" anchor="ctr"/>
            <a:lstStyle/>
            <a:p>
              <a:pPr marL="0" lvl="0" indent="0" algn="ctr">
                <a:lnSpc>
                  <a:spcPts val="1925"/>
                </a:lnSpc>
                <a:spcBef>
                  <a:spcPct val="0"/>
                </a:spcBef>
              </a:pPr>
              <a:endParaRPr/>
            </a:p>
          </p:txBody>
        </p:sp>
      </p:grpSp>
      <p:grpSp>
        <p:nvGrpSpPr>
          <p:cNvPr id="25" name="Group 25"/>
          <p:cNvGrpSpPr/>
          <p:nvPr/>
        </p:nvGrpSpPr>
        <p:grpSpPr>
          <a:xfrm>
            <a:off x="9296400" y="5302048"/>
            <a:ext cx="4009688" cy="1730388"/>
            <a:chOff x="0" y="0"/>
            <a:chExt cx="1986998" cy="857492"/>
          </a:xfrm>
        </p:grpSpPr>
        <p:sp>
          <p:nvSpPr>
            <p:cNvPr id="26" name="Freeform 26"/>
            <p:cNvSpPr/>
            <p:nvPr/>
          </p:nvSpPr>
          <p:spPr>
            <a:xfrm>
              <a:off x="0" y="0"/>
              <a:ext cx="1986998" cy="857492"/>
            </a:xfrm>
            <a:custGeom>
              <a:avLst/>
              <a:gdLst/>
              <a:ahLst/>
              <a:cxnLst/>
              <a:rect l="l" t="t" r="r" b="b"/>
              <a:pathLst>
                <a:path w="1986998" h="857492">
                  <a:moveTo>
                    <a:pt x="28962" y="0"/>
                  </a:moveTo>
                  <a:lnTo>
                    <a:pt x="1958036" y="0"/>
                  </a:lnTo>
                  <a:cubicBezTo>
                    <a:pt x="1974031" y="0"/>
                    <a:pt x="1986998" y="12967"/>
                    <a:pt x="1986998" y="28962"/>
                  </a:cubicBezTo>
                  <a:lnTo>
                    <a:pt x="1986998" y="828530"/>
                  </a:lnTo>
                  <a:cubicBezTo>
                    <a:pt x="1986998" y="836212"/>
                    <a:pt x="1983947" y="843578"/>
                    <a:pt x="1978515" y="849010"/>
                  </a:cubicBezTo>
                  <a:cubicBezTo>
                    <a:pt x="1973084" y="854441"/>
                    <a:pt x="1965717" y="857492"/>
                    <a:pt x="1958036" y="857492"/>
                  </a:cubicBezTo>
                  <a:lnTo>
                    <a:pt x="28962" y="857492"/>
                  </a:lnTo>
                  <a:cubicBezTo>
                    <a:pt x="12967" y="857492"/>
                    <a:pt x="0" y="844526"/>
                    <a:pt x="0" y="828530"/>
                  </a:cubicBezTo>
                  <a:lnTo>
                    <a:pt x="0" y="28962"/>
                  </a:lnTo>
                  <a:cubicBezTo>
                    <a:pt x="0" y="12967"/>
                    <a:pt x="12967" y="0"/>
                    <a:pt x="28962" y="0"/>
                  </a:cubicBezTo>
                  <a:close/>
                </a:path>
              </a:pathLst>
            </a:custGeom>
            <a:solidFill>
              <a:srgbClr val="FBF6F1">
                <a:alpha val="69804"/>
              </a:srgbClr>
            </a:solidFill>
            <a:ln cap="sq">
              <a:noFill/>
              <a:prstDash val="solid"/>
              <a:miter/>
            </a:ln>
          </p:spPr>
        </p:sp>
        <p:sp>
          <p:nvSpPr>
            <p:cNvPr id="27" name="TextBox 27"/>
            <p:cNvSpPr txBox="1"/>
            <p:nvPr/>
          </p:nvSpPr>
          <p:spPr>
            <a:xfrm>
              <a:off x="0" y="85725"/>
              <a:ext cx="1986998" cy="771767"/>
            </a:xfrm>
            <a:prstGeom prst="rect">
              <a:avLst/>
            </a:prstGeom>
          </p:spPr>
          <p:txBody>
            <a:bodyPr lIns="50800" tIns="50800" rIns="50800" bIns="50800" rtlCol="0" anchor="ctr"/>
            <a:lstStyle/>
            <a:p>
              <a:pPr marL="0" lvl="0" indent="0" algn="ctr">
                <a:lnSpc>
                  <a:spcPts val="1925"/>
                </a:lnSpc>
                <a:spcBef>
                  <a:spcPct val="0"/>
                </a:spcBef>
              </a:pPr>
              <a:endParaRPr/>
            </a:p>
          </p:txBody>
        </p:sp>
      </p:grpSp>
      <p:grpSp>
        <p:nvGrpSpPr>
          <p:cNvPr id="28" name="Group 28"/>
          <p:cNvGrpSpPr/>
          <p:nvPr/>
        </p:nvGrpSpPr>
        <p:grpSpPr>
          <a:xfrm>
            <a:off x="9296400" y="7122518"/>
            <a:ext cx="4009688" cy="1730388"/>
            <a:chOff x="0" y="0"/>
            <a:chExt cx="1986998" cy="857492"/>
          </a:xfrm>
        </p:grpSpPr>
        <p:sp>
          <p:nvSpPr>
            <p:cNvPr id="29" name="Freeform 29"/>
            <p:cNvSpPr/>
            <p:nvPr/>
          </p:nvSpPr>
          <p:spPr>
            <a:xfrm>
              <a:off x="0" y="0"/>
              <a:ext cx="1986998" cy="857492"/>
            </a:xfrm>
            <a:custGeom>
              <a:avLst/>
              <a:gdLst/>
              <a:ahLst/>
              <a:cxnLst/>
              <a:rect l="l" t="t" r="r" b="b"/>
              <a:pathLst>
                <a:path w="1986998" h="857492">
                  <a:moveTo>
                    <a:pt x="28962" y="0"/>
                  </a:moveTo>
                  <a:lnTo>
                    <a:pt x="1958036" y="0"/>
                  </a:lnTo>
                  <a:cubicBezTo>
                    <a:pt x="1974031" y="0"/>
                    <a:pt x="1986998" y="12967"/>
                    <a:pt x="1986998" y="28962"/>
                  </a:cubicBezTo>
                  <a:lnTo>
                    <a:pt x="1986998" y="828530"/>
                  </a:lnTo>
                  <a:cubicBezTo>
                    <a:pt x="1986998" y="836212"/>
                    <a:pt x="1983947" y="843578"/>
                    <a:pt x="1978515" y="849010"/>
                  </a:cubicBezTo>
                  <a:cubicBezTo>
                    <a:pt x="1973084" y="854441"/>
                    <a:pt x="1965717" y="857492"/>
                    <a:pt x="1958036" y="857492"/>
                  </a:cubicBezTo>
                  <a:lnTo>
                    <a:pt x="28962" y="857492"/>
                  </a:lnTo>
                  <a:cubicBezTo>
                    <a:pt x="12967" y="857492"/>
                    <a:pt x="0" y="844526"/>
                    <a:pt x="0" y="828530"/>
                  </a:cubicBezTo>
                  <a:lnTo>
                    <a:pt x="0" y="28962"/>
                  </a:lnTo>
                  <a:cubicBezTo>
                    <a:pt x="0" y="12967"/>
                    <a:pt x="12967" y="0"/>
                    <a:pt x="28962" y="0"/>
                  </a:cubicBezTo>
                  <a:close/>
                </a:path>
              </a:pathLst>
            </a:custGeom>
            <a:solidFill>
              <a:srgbClr val="FBF6F1">
                <a:alpha val="69804"/>
              </a:srgbClr>
            </a:solidFill>
            <a:ln cap="sq">
              <a:noFill/>
              <a:prstDash val="solid"/>
              <a:miter/>
            </a:ln>
          </p:spPr>
        </p:sp>
        <p:sp>
          <p:nvSpPr>
            <p:cNvPr id="30" name="TextBox 30"/>
            <p:cNvSpPr txBox="1"/>
            <p:nvPr/>
          </p:nvSpPr>
          <p:spPr>
            <a:xfrm>
              <a:off x="0" y="85725"/>
              <a:ext cx="1986998" cy="771767"/>
            </a:xfrm>
            <a:prstGeom prst="rect">
              <a:avLst/>
            </a:prstGeom>
          </p:spPr>
          <p:txBody>
            <a:bodyPr lIns="50800" tIns="50800" rIns="50800" bIns="50800" rtlCol="0" anchor="ctr"/>
            <a:lstStyle/>
            <a:p>
              <a:pPr marL="0" lvl="0" indent="0" algn="ctr">
                <a:lnSpc>
                  <a:spcPts val="1925"/>
                </a:lnSpc>
                <a:spcBef>
                  <a:spcPct val="0"/>
                </a:spcBef>
              </a:pPr>
              <a:endParaRPr/>
            </a:p>
          </p:txBody>
        </p:sp>
      </p:grpSp>
      <p:grpSp>
        <p:nvGrpSpPr>
          <p:cNvPr id="31" name="Group 31"/>
          <p:cNvGrpSpPr/>
          <p:nvPr/>
        </p:nvGrpSpPr>
        <p:grpSpPr>
          <a:xfrm>
            <a:off x="13487063" y="3499587"/>
            <a:ext cx="4009688" cy="1714265"/>
            <a:chOff x="0" y="0"/>
            <a:chExt cx="1986998" cy="849503"/>
          </a:xfrm>
        </p:grpSpPr>
        <p:sp>
          <p:nvSpPr>
            <p:cNvPr id="32" name="Freeform 32"/>
            <p:cNvSpPr/>
            <p:nvPr/>
          </p:nvSpPr>
          <p:spPr>
            <a:xfrm>
              <a:off x="0" y="0"/>
              <a:ext cx="1986998" cy="849503"/>
            </a:xfrm>
            <a:custGeom>
              <a:avLst/>
              <a:gdLst/>
              <a:ahLst/>
              <a:cxnLst/>
              <a:rect l="l" t="t" r="r" b="b"/>
              <a:pathLst>
                <a:path w="1986998" h="849503">
                  <a:moveTo>
                    <a:pt x="28962" y="0"/>
                  </a:moveTo>
                  <a:lnTo>
                    <a:pt x="1958036" y="0"/>
                  </a:lnTo>
                  <a:cubicBezTo>
                    <a:pt x="1974031" y="0"/>
                    <a:pt x="1986998" y="12967"/>
                    <a:pt x="1986998" y="28962"/>
                  </a:cubicBezTo>
                  <a:lnTo>
                    <a:pt x="1986998" y="820540"/>
                  </a:lnTo>
                  <a:cubicBezTo>
                    <a:pt x="1986998" y="836536"/>
                    <a:pt x="1974031" y="849503"/>
                    <a:pt x="1958036" y="849503"/>
                  </a:cubicBezTo>
                  <a:lnTo>
                    <a:pt x="28962" y="849503"/>
                  </a:lnTo>
                  <a:cubicBezTo>
                    <a:pt x="21281" y="849503"/>
                    <a:pt x="13914" y="846451"/>
                    <a:pt x="8483" y="841020"/>
                  </a:cubicBezTo>
                  <a:cubicBezTo>
                    <a:pt x="3051" y="835588"/>
                    <a:pt x="0" y="828222"/>
                    <a:pt x="0" y="820540"/>
                  </a:cubicBezTo>
                  <a:lnTo>
                    <a:pt x="0" y="28962"/>
                  </a:lnTo>
                  <a:cubicBezTo>
                    <a:pt x="0" y="12967"/>
                    <a:pt x="12967" y="0"/>
                    <a:pt x="28962" y="0"/>
                  </a:cubicBezTo>
                  <a:close/>
                </a:path>
              </a:pathLst>
            </a:custGeom>
            <a:solidFill>
              <a:srgbClr val="FBF6F1">
                <a:alpha val="69804"/>
              </a:srgbClr>
            </a:solidFill>
            <a:ln cap="sq">
              <a:noFill/>
              <a:prstDash val="solid"/>
              <a:miter/>
            </a:ln>
          </p:spPr>
        </p:sp>
        <p:sp>
          <p:nvSpPr>
            <p:cNvPr id="33" name="TextBox 33"/>
            <p:cNvSpPr txBox="1"/>
            <p:nvPr/>
          </p:nvSpPr>
          <p:spPr>
            <a:xfrm>
              <a:off x="0" y="85725"/>
              <a:ext cx="1986998" cy="763778"/>
            </a:xfrm>
            <a:prstGeom prst="rect">
              <a:avLst/>
            </a:prstGeom>
          </p:spPr>
          <p:txBody>
            <a:bodyPr lIns="50800" tIns="50800" rIns="50800" bIns="50800" rtlCol="0" anchor="ctr"/>
            <a:lstStyle/>
            <a:p>
              <a:pPr marL="0" lvl="0" indent="0" algn="ctr">
                <a:lnSpc>
                  <a:spcPts val="1925"/>
                </a:lnSpc>
                <a:spcBef>
                  <a:spcPct val="0"/>
                </a:spcBef>
              </a:pPr>
              <a:endParaRPr/>
            </a:p>
          </p:txBody>
        </p:sp>
      </p:grpSp>
      <p:grpSp>
        <p:nvGrpSpPr>
          <p:cNvPr id="34" name="Group 34"/>
          <p:cNvGrpSpPr/>
          <p:nvPr/>
        </p:nvGrpSpPr>
        <p:grpSpPr>
          <a:xfrm>
            <a:off x="13487063" y="5318171"/>
            <a:ext cx="4009688" cy="1730388"/>
            <a:chOff x="0" y="0"/>
            <a:chExt cx="1986998" cy="857492"/>
          </a:xfrm>
        </p:grpSpPr>
        <p:sp>
          <p:nvSpPr>
            <p:cNvPr id="35" name="Freeform 35"/>
            <p:cNvSpPr/>
            <p:nvPr/>
          </p:nvSpPr>
          <p:spPr>
            <a:xfrm>
              <a:off x="0" y="0"/>
              <a:ext cx="1986998" cy="857492"/>
            </a:xfrm>
            <a:custGeom>
              <a:avLst/>
              <a:gdLst/>
              <a:ahLst/>
              <a:cxnLst/>
              <a:rect l="l" t="t" r="r" b="b"/>
              <a:pathLst>
                <a:path w="1986998" h="857492">
                  <a:moveTo>
                    <a:pt x="28962" y="0"/>
                  </a:moveTo>
                  <a:lnTo>
                    <a:pt x="1958036" y="0"/>
                  </a:lnTo>
                  <a:cubicBezTo>
                    <a:pt x="1974031" y="0"/>
                    <a:pt x="1986998" y="12967"/>
                    <a:pt x="1986998" y="28962"/>
                  </a:cubicBezTo>
                  <a:lnTo>
                    <a:pt x="1986998" y="828530"/>
                  </a:lnTo>
                  <a:cubicBezTo>
                    <a:pt x="1986998" y="836212"/>
                    <a:pt x="1983947" y="843578"/>
                    <a:pt x="1978515" y="849010"/>
                  </a:cubicBezTo>
                  <a:cubicBezTo>
                    <a:pt x="1973084" y="854441"/>
                    <a:pt x="1965717" y="857492"/>
                    <a:pt x="1958036" y="857492"/>
                  </a:cubicBezTo>
                  <a:lnTo>
                    <a:pt x="28962" y="857492"/>
                  </a:lnTo>
                  <a:cubicBezTo>
                    <a:pt x="12967" y="857492"/>
                    <a:pt x="0" y="844526"/>
                    <a:pt x="0" y="828530"/>
                  </a:cubicBezTo>
                  <a:lnTo>
                    <a:pt x="0" y="28962"/>
                  </a:lnTo>
                  <a:cubicBezTo>
                    <a:pt x="0" y="12967"/>
                    <a:pt x="12967" y="0"/>
                    <a:pt x="28962" y="0"/>
                  </a:cubicBezTo>
                  <a:close/>
                </a:path>
              </a:pathLst>
            </a:custGeom>
            <a:solidFill>
              <a:srgbClr val="FBF6F1">
                <a:alpha val="69804"/>
              </a:srgbClr>
            </a:solidFill>
            <a:ln cap="sq">
              <a:noFill/>
              <a:prstDash val="solid"/>
              <a:miter/>
            </a:ln>
          </p:spPr>
        </p:sp>
        <p:sp>
          <p:nvSpPr>
            <p:cNvPr id="36" name="TextBox 36"/>
            <p:cNvSpPr txBox="1"/>
            <p:nvPr/>
          </p:nvSpPr>
          <p:spPr>
            <a:xfrm>
              <a:off x="0" y="85725"/>
              <a:ext cx="1986998" cy="771767"/>
            </a:xfrm>
            <a:prstGeom prst="rect">
              <a:avLst/>
            </a:prstGeom>
          </p:spPr>
          <p:txBody>
            <a:bodyPr lIns="50800" tIns="50800" rIns="50800" bIns="50800" rtlCol="0" anchor="ctr"/>
            <a:lstStyle/>
            <a:p>
              <a:pPr marL="0" lvl="0" indent="0" algn="ctr">
                <a:lnSpc>
                  <a:spcPts val="1925"/>
                </a:lnSpc>
                <a:spcBef>
                  <a:spcPct val="0"/>
                </a:spcBef>
              </a:pPr>
              <a:endParaRPr/>
            </a:p>
          </p:txBody>
        </p:sp>
      </p:grpSp>
      <p:grpSp>
        <p:nvGrpSpPr>
          <p:cNvPr id="37" name="Group 37"/>
          <p:cNvGrpSpPr/>
          <p:nvPr/>
        </p:nvGrpSpPr>
        <p:grpSpPr>
          <a:xfrm>
            <a:off x="13487063" y="7138641"/>
            <a:ext cx="4009688" cy="1730388"/>
            <a:chOff x="0" y="0"/>
            <a:chExt cx="1986998" cy="857492"/>
          </a:xfrm>
        </p:grpSpPr>
        <p:sp>
          <p:nvSpPr>
            <p:cNvPr id="38" name="Freeform 38"/>
            <p:cNvSpPr/>
            <p:nvPr/>
          </p:nvSpPr>
          <p:spPr>
            <a:xfrm>
              <a:off x="0" y="0"/>
              <a:ext cx="1986998" cy="857492"/>
            </a:xfrm>
            <a:custGeom>
              <a:avLst/>
              <a:gdLst/>
              <a:ahLst/>
              <a:cxnLst/>
              <a:rect l="l" t="t" r="r" b="b"/>
              <a:pathLst>
                <a:path w="1986998" h="857492">
                  <a:moveTo>
                    <a:pt x="28962" y="0"/>
                  </a:moveTo>
                  <a:lnTo>
                    <a:pt x="1958036" y="0"/>
                  </a:lnTo>
                  <a:cubicBezTo>
                    <a:pt x="1974031" y="0"/>
                    <a:pt x="1986998" y="12967"/>
                    <a:pt x="1986998" y="28962"/>
                  </a:cubicBezTo>
                  <a:lnTo>
                    <a:pt x="1986998" y="828530"/>
                  </a:lnTo>
                  <a:cubicBezTo>
                    <a:pt x="1986998" y="836212"/>
                    <a:pt x="1983947" y="843578"/>
                    <a:pt x="1978515" y="849010"/>
                  </a:cubicBezTo>
                  <a:cubicBezTo>
                    <a:pt x="1973084" y="854441"/>
                    <a:pt x="1965717" y="857492"/>
                    <a:pt x="1958036" y="857492"/>
                  </a:cubicBezTo>
                  <a:lnTo>
                    <a:pt x="28962" y="857492"/>
                  </a:lnTo>
                  <a:cubicBezTo>
                    <a:pt x="12967" y="857492"/>
                    <a:pt x="0" y="844526"/>
                    <a:pt x="0" y="828530"/>
                  </a:cubicBezTo>
                  <a:lnTo>
                    <a:pt x="0" y="28962"/>
                  </a:lnTo>
                  <a:cubicBezTo>
                    <a:pt x="0" y="12967"/>
                    <a:pt x="12967" y="0"/>
                    <a:pt x="28962" y="0"/>
                  </a:cubicBezTo>
                  <a:close/>
                </a:path>
              </a:pathLst>
            </a:custGeom>
            <a:solidFill>
              <a:srgbClr val="FBF6F1">
                <a:alpha val="69804"/>
              </a:srgbClr>
            </a:solidFill>
            <a:ln cap="sq">
              <a:noFill/>
              <a:prstDash val="solid"/>
              <a:miter/>
            </a:ln>
          </p:spPr>
        </p:sp>
        <p:sp>
          <p:nvSpPr>
            <p:cNvPr id="39" name="TextBox 39"/>
            <p:cNvSpPr txBox="1"/>
            <p:nvPr/>
          </p:nvSpPr>
          <p:spPr>
            <a:xfrm>
              <a:off x="0" y="85725"/>
              <a:ext cx="1986998" cy="771767"/>
            </a:xfrm>
            <a:prstGeom prst="rect">
              <a:avLst/>
            </a:prstGeom>
          </p:spPr>
          <p:txBody>
            <a:bodyPr lIns="50800" tIns="50800" rIns="50800" bIns="50800" rtlCol="0" anchor="ctr"/>
            <a:lstStyle/>
            <a:p>
              <a:pPr marL="0" lvl="0" indent="0" algn="ctr">
                <a:lnSpc>
                  <a:spcPts val="1925"/>
                </a:lnSpc>
                <a:spcBef>
                  <a:spcPct val="0"/>
                </a:spcBef>
              </a:pPr>
              <a:endParaRPr/>
            </a:p>
          </p:txBody>
        </p:sp>
      </p:grpSp>
      <p:sp>
        <p:nvSpPr>
          <p:cNvPr id="40" name="TextBox 40"/>
          <p:cNvSpPr txBox="1"/>
          <p:nvPr/>
        </p:nvSpPr>
        <p:spPr>
          <a:xfrm>
            <a:off x="13769410" y="7553384"/>
            <a:ext cx="3444995" cy="988080"/>
          </a:xfrm>
          <a:prstGeom prst="rect">
            <a:avLst/>
          </a:prstGeom>
        </p:spPr>
        <p:txBody>
          <a:bodyPr lIns="0" tIns="0" rIns="0" bIns="0" rtlCol="0" anchor="t">
            <a:spAutoFit/>
          </a:bodyPr>
          <a:lstStyle/>
          <a:p>
            <a:pPr marL="0" lvl="0" indent="0" algn="ctr">
              <a:lnSpc>
                <a:spcPts val="3820"/>
              </a:lnSpc>
              <a:spcBef>
                <a:spcPct val="0"/>
              </a:spcBef>
            </a:pPr>
            <a:r>
              <a:rPr lang="en-US" sz="3979" b="1" u="none" strike="noStrike" spc="-326">
                <a:solidFill>
                  <a:srgbClr val="648E38"/>
                </a:solidFill>
                <a:latin typeface="Martel Bold"/>
                <a:ea typeface="Martel Bold"/>
                <a:cs typeface="Martel Bold"/>
                <a:sym typeface="Martel Bold"/>
              </a:rPr>
              <a:t>Reports &amp; Analytics</a:t>
            </a:r>
          </a:p>
        </p:txBody>
      </p:sp>
      <p:sp>
        <p:nvSpPr>
          <p:cNvPr id="41" name="TextBox 41"/>
          <p:cNvSpPr txBox="1"/>
          <p:nvPr/>
        </p:nvSpPr>
        <p:spPr>
          <a:xfrm>
            <a:off x="9469714" y="7536535"/>
            <a:ext cx="3663061" cy="988080"/>
          </a:xfrm>
          <a:prstGeom prst="rect">
            <a:avLst/>
          </a:prstGeom>
        </p:spPr>
        <p:txBody>
          <a:bodyPr lIns="0" tIns="0" rIns="0" bIns="0" rtlCol="0" anchor="t">
            <a:spAutoFit/>
          </a:bodyPr>
          <a:lstStyle/>
          <a:p>
            <a:pPr marL="0" lvl="0" indent="0" algn="ctr">
              <a:lnSpc>
                <a:spcPts val="3820"/>
              </a:lnSpc>
              <a:spcBef>
                <a:spcPct val="0"/>
              </a:spcBef>
            </a:pPr>
            <a:r>
              <a:rPr lang="en-US" sz="3979" b="1" u="none" strike="noStrike" spc="-326">
                <a:solidFill>
                  <a:srgbClr val="648E38"/>
                </a:solidFill>
                <a:latin typeface="Martel Bold"/>
                <a:ea typeface="Martel Bold"/>
                <a:cs typeface="Martel Bold"/>
                <a:sym typeface="Martel Bold"/>
              </a:rPr>
              <a:t>Online Marketplace</a:t>
            </a:r>
          </a:p>
        </p:txBody>
      </p:sp>
      <p:sp>
        <p:nvSpPr>
          <p:cNvPr id="42" name="TextBox 42"/>
          <p:cNvSpPr txBox="1"/>
          <p:nvPr/>
        </p:nvSpPr>
        <p:spPr>
          <a:xfrm>
            <a:off x="5685327" y="7553384"/>
            <a:ext cx="2857962" cy="988080"/>
          </a:xfrm>
          <a:prstGeom prst="rect">
            <a:avLst/>
          </a:prstGeom>
        </p:spPr>
        <p:txBody>
          <a:bodyPr lIns="0" tIns="0" rIns="0" bIns="0" rtlCol="0" anchor="t">
            <a:spAutoFit/>
          </a:bodyPr>
          <a:lstStyle/>
          <a:p>
            <a:pPr marL="0" lvl="0" indent="0" algn="ctr">
              <a:lnSpc>
                <a:spcPts val="3820"/>
              </a:lnSpc>
              <a:spcBef>
                <a:spcPct val="0"/>
              </a:spcBef>
            </a:pPr>
            <a:r>
              <a:rPr lang="en-US" sz="3979" b="1" u="none" strike="noStrike" spc="-326">
                <a:solidFill>
                  <a:srgbClr val="648E38"/>
                </a:solidFill>
                <a:latin typeface="Martel Bold"/>
                <a:ea typeface="Martel Bold"/>
                <a:cs typeface="Martel Bold"/>
                <a:sym typeface="Martel Bold"/>
              </a:rPr>
              <a:t>Storage Assist</a:t>
            </a:r>
          </a:p>
        </p:txBody>
      </p:sp>
      <p:sp>
        <p:nvSpPr>
          <p:cNvPr id="43" name="TextBox 43"/>
          <p:cNvSpPr txBox="1"/>
          <p:nvPr/>
        </p:nvSpPr>
        <p:spPr>
          <a:xfrm>
            <a:off x="13769410" y="5733131"/>
            <a:ext cx="3444995" cy="988080"/>
          </a:xfrm>
          <a:prstGeom prst="rect">
            <a:avLst/>
          </a:prstGeom>
        </p:spPr>
        <p:txBody>
          <a:bodyPr lIns="0" tIns="0" rIns="0" bIns="0" rtlCol="0" anchor="t">
            <a:spAutoFit/>
          </a:bodyPr>
          <a:lstStyle/>
          <a:p>
            <a:pPr marL="0" lvl="0" indent="0" algn="ctr">
              <a:lnSpc>
                <a:spcPts val="3820"/>
              </a:lnSpc>
              <a:spcBef>
                <a:spcPct val="0"/>
              </a:spcBef>
            </a:pPr>
            <a:r>
              <a:rPr lang="en-US" sz="3979" b="1" u="none" strike="noStrike" spc="-326">
                <a:solidFill>
                  <a:srgbClr val="648E38"/>
                </a:solidFill>
                <a:latin typeface="Martel Bold"/>
                <a:ea typeface="Martel Bold"/>
                <a:cs typeface="Martel Bold"/>
                <a:sym typeface="Martel Bold"/>
              </a:rPr>
              <a:t>Harvesting Assist</a:t>
            </a:r>
          </a:p>
        </p:txBody>
      </p:sp>
      <p:sp>
        <p:nvSpPr>
          <p:cNvPr id="44" name="TextBox 44"/>
          <p:cNvSpPr txBox="1"/>
          <p:nvPr/>
        </p:nvSpPr>
        <p:spPr>
          <a:xfrm>
            <a:off x="9580610" y="5733131"/>
            <a:ext cx="3444995" cy="988080"/>
          </a:xfrm>
          <a:prstGeom prst="rect">
            <a:avLst/>
          </a:prstGeom>
        </p:spPr>
        <p:txBody>
          <a:bodyPr lIns="0" tIns="0" rIns="0" bIns="0" rtlCol="0" anchor="t">
            <a:spAutoFit/>
          </a:bodyPr>
          <a:lstStyle/>
          <a:p>
            <a:pPr marL="0" lvl="0" indent="0" algn="ctr">
              <a:lnSpc>
                <a:spcPts val="3820"/>
              </a:lnSpc>
              <a:spcBef>
                <a:spcPct val="0"/>
              </a:spcBef>
            </a:pPr>
            <a:r>
              <a:rPr lang="en-US" sz="3979" b="1" u="none" strike="noStrike" spc="-326">
                <a:solidFill>
                  <a:srgbClr val="648E38"/>
                </a:solidFill>
                <a:latin typeface="Martel Bold"/>
                <a:ea typeface="Martel Bold"/>
                <a:cs typeface="Martel Bold"/>
                <a:sym typeface="Martel Bold"/>
              </a:rPr>
              <a:t>Crop Maturity Assessment</a:t>
            </a:r>
          </a:p>
        </p:txBody>
      </p:sp>
      <p:sp>
        <p:nvSpPr>
          <p:cNvPr id="45" name="TextBox 45"/>
          <p:cNvSpPr txBox="1"/>
          <p:nvPr/>
        </p:nvSpPr>
        <p:spPr>
          <a:xfrm>
            <a:off x="5391811" y="5733131"/>
            <a:ext cx="3444995" cy="988080"/>
          </a:xfrm>
          <a:prstGeom prst="rect">
            <a:avLst/>
          </a:prstGeom>
        </p:spPr>
        <p:txBody>
          <a:bodyPr lIns="0" tIns="0" rIns="0" bIns="0" rtlCol="0" anchor="t">
            <a:spAutoFit/>
          </a:bodyPr>
          <a:lstStyle/>
          <a:p>
            <a:pPr marL="0" lvl="0" indent="0" algn="ctr">
              <a:lnSpc>
                <a:spcPts val="3820"/>
              </a:lnSpc>
              <a:spcBef>
                <a:spcPct val="0"/>
              </a:spcBef>
            </a:pPr>
            <a:r>
              <a:rPr lang="en-US" sz="3979" b="1" u="none" strike="noStrike" spc="-326">
                <a:solidFill>
                  <a:srgbClr val="648E38"/>
                </a:solidFill>
                <a:latin typeface="Martel Bold"/>
                <a:ea typeface="Martel Bold"/>
                <a:cs typeface="Martel Bold"/>
                <a:sym typeface="Martel Bold"/>
              </a:rPr>
              <a:t>Yield Estimation</a:t>
            </a:r>
          </a:p>
        </p:txBody>
      </p:sp>
      <p:sp>
        <p:nvSpPr>
          <p:cNvPr id="46" name="TextBox 46"/>
          <p:cNvSpPr txBox="1"/>
          <p:nvPr/>
        </p:nvSpPr>
        <p:spPr>
          <a:xfrm>
            <a:off x="13769410" y="3913604"/>
            <a:ext cx="3444995" cy="988080"/>
          </a:xfrm>
          <a:prstGeom prst="rect">
            <a:avLst/>
          </a:prstGeom>
        </p:spPr>
        <p:txBody>
          <a:bodyPr lIns="0" tIns="0" rIns="0" bIns="0" rtlCol="0" anchor="t">
            <a:spAutoFit/>
          </a:bodyPr>
          <a:lstStyle/>
          <a:p>
            <a:pPr marL="0" lvl="0" indent="0" algn="ctr">
              <a:lnSpc>
                <a:spcPts val="3820"/>
              </a:lnSpc>
              <a:spcBef>
                <a:spcPct val="0"/>
              </a:spcBef>
            </a:pPr>
            <a:r>
              <a:rPr lang="en-US" sz="3979" b="1" u="none" strike="noStrike" spc="-326">
                <a:solidFill>
                  <a:srgbClr val="648E38"/>
                </a:solidFill>
                <a:latin typeface="Martel Bold"/>
                <a:ea typeface="Martel Bold"/>
                <a:cs typeface="Martel Bold"/>
                <a:sym typeface="Martel Bold"/>
              </a:rPr>
              <a:t>AgroTech Chatbot</a:t>
            </a:r>
          </a:p>
        </p:txBody>
      </p:sp>
      <p:sp>
        <p:nvSpPr>
          <p:cNvPr id="47" name="TextBox 47"/>
          <p:cNvSpPr txBox="1"/>
          <p:nvPr/>
        </p:nvSpPr>
        <p:spPr>
          <a:xfrm>
            <a:off x="9545409" y="3675479"/>
            <a:ext cx="3511670" cy="1464330"/>
          </a:xfrm>
          <a:prstGeom prst="rect">
            <a:avLst/>
          </a:prstGeom>
        </p:spPr>
        <p:txBody>
          <a:bodyPr lIns="0" tIns="0" rIns="0" bIns="0" rtlCol="0" anchor="t">
            <a:spAutoFit/>
          </a:bodyPr>
          <a:lstStyle/>
          <a:p>
            <a:pPr algn="ctr">
              <a:lnSpc>
                <a:spcPts val="3820"/>
              </a:lnSpc>
            </a:pPr>
            <a:r>
              <a:rPr lang="en-US" sz="3979" b="1" spc="-326">
                <a:solidFill>
                  <a:srgbClr val="648E38"/>
                </a:solidFill>
                <a:latin typeface="Martel Bold"/>
                <a:ea typeface="Martel Bold"/>
                <a:cs typeface="Martel Bold"/>
                <a:sym typeface="Martel Bold"/>
              </a:rPr>
              <a:t>Crop Recommendation</a:t>
            </a:r>
          </a:p>
        </p:txBody>
      </p:sp>
      <p:sp>
        <p:nvSpPr>
          <p:cNvPr id="48" name="TextBox 48"/>
          <p:cNvSpPr txBox="1"/>
          <p:nvPr/>
        </p:nvSpPr>
        <p:spPr>
          <a:xfrm>
            <a:off x="5391811" y="3913604"/>
            <a:ext cx="3444995" cy="988080"/>
          </a:xfrm>
          <a:prstGeom prst="rect">
            <a:avLst/>
          </a:prstGeom>
        </p:spPr>
        <p:txBody>
          <a:bodyPr lIns="0" tIns="0" rIns="0" bIns="0" rtlCol="0" anchor="t">
            <a:spAutoFit/>
          </a:bodyPr>
          <a:lstStyle/>
          <a:p>
            <a:pPr marL="0" lvl="0" indent="0" algn="ctr">
              <a:lnSpc>
                <a:spcPts val="3820"/>
              </a:lnSpc>
              <a:spcBef>
                <a:spcPct val="0"/>
              </a:spcBef>
            </a:pPr>
            <a:r>
              <a:rPr lang="en-US" sz="3979" b="1" u="none" strike="noStrike" spc="-326">
                <a:solidFill>
                  <a:srgbClr val="648E38"/>
                </a:solidFill>
                <a:latin typeface="Martel Bold"/>
                <a:ea typeface="Martel Bold"/>
                <a:cs typeface="Martel Bold"/>
                <a:sym typeface="Martel Bold"/>
              </a:rPr>
              <a:t>Climate Analysis</a:t>
            </a:r>
          </a:p>
        </p:txBody>
      </p:sp>
      <p:sp>
        <p:nvSpPr>
          <p:cNvPr id="49" name="TextBox 49"/>
          <p:cNvSpPr txBox="1"/>
          <p:nvPr/>
        </p:nvSpPr>
        <p:spPr>
          <a:xfrm>
            <a:off x="1264419" y="7552658"/>
            <a:ext cx="3444995" cy="988080"/>
          </a:xfrm>
          <a:prstGeom prst="rect">
            <a:avLst/>
          </a:prstGeom>
        </p:spPr>
        <p:txBody>
          <a:bodyPr lIns="0" tIns="0" rIns="0" bIns="0" rtlCol="0" anchor="t">
            <a:spAutoFit/>
          </a:bodyPr>
          <a:lstStyle/>
          <a:p>
            <a:pPr marL="0" lvl="0" indent="0" algn="ctr">
              <a:lnSpc>
                <a:spcPts val="3820"/>
              </a:lnSpc>
              <a:spcBef>
                <a:spcPct val="0"/>
              </a:spcBef>
            </a:pPr>
            <a:r>
              <a:rPr lang="en-US" sz="3979" b="1" u="none" strike="noStrike" spc="-326">
                <a:solidFill>
                  <a:srgbClr val="648E38"/>
                </a:solidFill>
                <a:latin typeface="Martel Bold"/>
                <a:ea typeface="Martel Bold"/>
                <a:cs typeface="Martel Bold"/>
                <a:sym typeface="Martel Bold"/>
              </a:rPr>
              <a:t>Transport Assist</a:t>
            </a:r>
          </a:p>
        </p:txBody>
      </p:sp>
      <p:sp>
        <p:nvSpPr>
          <p:cNvPr id="50" name="TextBox 50"/>
          <p:cNvSpPr txBox="1"/>
          <p:nvPr/>
        </p:nvSpPr>
        <p:spPr>
          <a:xfrm>
            <a:off x="1264419" y="5733131"/>
            <a:ext cx="3444995" cy="988080"/>
          </a:xfrm>
          <a:prstGeom prst="rect">
            <a:avLst/>
          </a:prstGeom>
        </p:spPr>
        <p:txBody>
          <a:bodyPr lIns="0" tIns="0" rIns="0" bIns="0" rtlCol="0" anchor="t">
            <a:spAutoFit/>
          </a:bodyPr>
          <a:lstStyle/>
          <a:p>
            <a:pPr marL="0" lvl="0" indent="0" algn="ctr">
              <a:lnSpc>
                <a:spcPts val="3820"/>
              </a:lnSpc>
              <a:spcBef>
                <a:spcPct val="0"/>
              </a:spcBef>
            </a:pPr>
            <a:r>
              <a:rPr lang="en-US" sz="3979" b="1" u="none" strike="noStrike" spc="-326">
                <a:solidFill>
                  <a:srgbClr val="648E38"/>
                </a:solidFill>
                <a:latin typeface="Martel Bold"/>
                <a:ea typeface="Martel Bold"/>
                <a:cs typeface="Martel Bold"/>
                <a:sym typeface="Martel Bold"/>
              </a:rPr>
              <a:t>Crop Health Monitoring</a:t>
            </a:r>
          </a:p>
        </p:txBody>
      </p:sp>
      <p:sp>
        <p:nvSpPr>
          <p:cNvPr id="51" name="TextBox 51"/>
          <p:cNvSpPr txBox="1"/>
          <p:nvPr/>
        </p:nvSpPr>
        <p:spPr>
          <a:xfrm>
            <a:off x="4114877" y="1348725"/>
            <a:ext cx="10058246" cy="1095375"/>
          </a:xfrm>
          <a:prstGeom prst="rect">
            <a:avLst/>
          </a:prstGeom>
        </p:spPr>
        <p:txBody>
          <a:bodyPr lIns="0" tIns="0" rIns="0" bIns="0" rtlCol="0" anchor="t">
            <a:spAutoFit/>
          </a:bodyPr>
          <a:lstStyle/>
          <a:p>
            <a:pPr algn="ctr">
              <a:lnSpc>
                <a:spcPts val="8699"/>
              </a:lnSpc>
            </a:pPr>
            <a:r>
              <a:rPr lang="en-US" sz="7499" b="1">
                <a:solidFill>
                  <a:srgbClr val="FBF6F1"/>
                </a:solidFill>
                <a:latin typeface="Martel Bold"/>
                <a:ea typeface="Martel Bold"/>
                <a:cs typeface="Martel Bold"/>
                <a:sym typeface="Martel Bold"/>
              </a:rPr>
              <a:t>Modules</a:t>
            </a:r>
          </a:p>
        </p:txBody>
      </p:sp>
      <p:sp>
        <p:nvSpPr>
          <p:cNvPr id="52" name="Freeform 52"/>
          <p:cNvSpPr/>
          <p:nvPr/>
        </p:nvSpPr>
        <p:spPr>
          <a:xfrm>
            <a:off x="15897675" y="-746775"/>
            <a:ext cx="2723249" cy="4114800"/>
          </a:xfrm>
          <a:custGeom>
            <a:avLst/>
            <a:gdLst/>
            <a:ahLst/>
            <a:cxnLst/>
            <a:rect l="l" t="t" r="r" b="b"/>
            <a:pathLst>
              <a:path w="2723249" h="4114800">
                <a:moveTo>
                  <a:pt x="0" y="0"/>
                </a:moveTo>
                <a:lnTo>
                  <a:pt x="2723250" y="0"/>
                </a:lnTo>
                <a:lnTo>
                  <a:pt x="272325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4AB6F"/>
        </a:solidFill>
        <a:effectLst/>
      </p:bgPr>
    </p:bg>
    <p:spTree>
      <p:nvGrpSpPr>
        <p:cNvPr id="1" name=""/>
        <p:cNvGrpSpPr/>
        <p:nvPr/>
      </p:nvGrpSpPr>
      <p:grpSpPr>
        <a:xfrm>
          <a:off x="0" y="0"/>
          <a:ext cx="0" cy="0"/>
          <a:chOff x="0" y="0"/>
          <a:chExt cx="0" cy="0"/>
        </a:xfrm>
      </p:grpSpPr>
      <p:grpSp>
        <p:nvGrpSpPr>
          <p:cNvPr id="2" name="Group 2"/>
          <p:cNvGrpSpPr/>
          <p:nvPr/>
        </p:nvGrpSpPr>
        <p:grpSpPr>
          <a:xfrm>
            <a:off x="681399" y="698452"/>
            <a:ext cx="16925201" cy="8890096"/>
            <a:chOff x="0" y="0"/>
            <a:chExt cx="1506451" cy="791275"/>
          </a:xfrm>
        </p:grpSpPr>
        <p:sp>
          <p:nvSpPr>
            <p:cNvPr id="3" name="Freeform 3"/>
            <p:cNvSpPr/>
            <p:nvPr/>
          </p:nvSpPr>
          <p:spPr>
            <a:xfrm>
              <a:off x="0" y="0"/>
              <a:ext cx="1506451" cy="791275"/>
            </a:xfrm>
            <a:custGeom>
              <a:avLst/>
              <a:gdLst/>
              <a:ahLst/>
              <a:cxnLst/>
              <a:rect l="l" t="t" r="r" b="b"/>
              <a:pathLst>
                <a:path w="1506451" h="791275">
                  <a:moveTo>
                    <a:pt x="0" y="0"/>
                  </a:moveTo>
                  <a:lnTo>
                    <a:pt x="1506451" y="0"/>
                  </a:lnTo>
                  <a:lnTo>
                    <a:pt x="1506451" y="791275"/>
                  </a:lnTo>
                  <a:lnTo>
                    <a:pt x="0" y="791275"/>
                  </a:lnTo>
                  <a:close/>
                </a:path>
              </a:pathLst>
            </a:custGeom>
            <a:solidFill>
              <a:srgbClr val="FBF6F1"/>
            </a:solidFill>
          </p:spPr>
        </p:sp>
        <p:sp>
          <p:nvSpPr>
            <p:cNvPr id="4" name="TextBox 4"/>
            <p:cNvSpPr txBox="1"/>
            <p:nvPr/>
          </p:nvSpPr>
          <p:spPr>
            <a:xfrm>
              <a:off x="0" y="-38100"/>
              <a:ext cx="1506451" cy="829375"/>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309954" y="6365680"/>
            <a:ext cx="5032574" cy="4321589"/>
          </a:xfrm>
          <a:custGeom>
            <a:avLst/>
            <a:gdLst/>
            <a:ahLst/>
            <a:cxnLst/>
            <a:rect l="l" t="t" r="r" b="b"/>
            <a:pathLst>
              <a:path w="5032574" h="4321589">
                <a:moveTo>
                  <a:pt x="0" y="0"/>
                </a:moveTo>
                <a:lnTo>
                  <a:pt x="5032574" y="0"/>
                </a:lnTo>
                <a:lnTo>
                  <a:pt x="5032574" y="4321589"/>
                </a:lnTo>
                <a:lnTo>
                  <a:pt x="0" y="43215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5897675" y="-746775"/>
            <a:ext cx="2723249" cy="4114800"/>
          </a:xfrm>
          <a:custGeom>
            <a:avLst/>
            <a:gdLst/>
            <a:ahLst/>
            <a:cxnLst/>
            <a:rect l="l" t="t" r="r" b="b"/>
            <a:pathLst>
              <a:path w="2723249" h="4114800">
                <a:moveTo>
                  <a:pt x="0" y="0"/>
                </a:moveTo>
                <a:lnTo>
                  <a:pt x="2723250" y="0"/>
                </a:lnTo>
                <a:lnTo>
                  <a:pt x="272325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7" name="Group 7"/>
          <p:cNvGrpSpPr/>
          <p:nvPr/>
        </p:nvGrpSpPr>
        <p:grpSpPr>
          <a:xfrm>
            <a:off x="2611856" y="2548724"/>
            <a:ext cx="6470902" cy="3406993"/>
            <a:chOff x="0" y="0"/>
            <a:chExt cx="2362192" cy="1243717"/>
          </a:xfrm>
        </p:grpSpPr>
        <p:sp>
          <p:nvSpPr>
            <p:cNvPr id="8" name="Freeform 8"/>
            <p:cNvSpPr/>
            <p:nvPr/>
          </p:nvSpPr>
          <p:spPr>
            <a:xfrm>
              <a:off x="0" y="0"/>
              <a:ext cx="2362192" cy="1243717"/>
            </a:xfrm>
            <a:custGeom>
              <a:avLst/>
              <a:gdLst/>
              <a:ahLst/>
              <a:cxnLst/>
              <a:rect l="l" t="t" r="r" b="b"/>
              <a:pathLst>
                <a:path w="2362192" h="1243717">
                  <a:moveTo>
                    <a:pt x="17946" y="0"/>
                  </a:moveTo>
                  <a:lnTo>
                    <a:pt x="2344246" y="0"/>
                  </a:lnTo>
                  <a:cubicBezTo>
                    <a:pt x="2354158" y="0"/>
                    <a:pt x="2362192" y="8035"/>
                    <a:pt x="2362192" y="17946"/>
                  </a:cubicBezTo>
                  <a:lnTo>
                    <a:pt x="2362192" y="1225771"/>
                  </a:lnTo>
                  <a:cubicBezTo>
                    <a:pt x="2362192" y="1235683"/>
                    <a:pt x="2354158" y="1243717"/>
                    <a:pt x="2344246" y="1243717"/>
                  </a:cubicBezTo>
                  <a:lnTo>
                    <a:pt x="17946" y="1243717"/>
                  </a:lnTo>
                  <a:cubicBezTo>
                    <a:pt x="8035" y="1243717"/>
                    <a:pt x="0" y="1235683"/>
                    <a:pt x="0" y="1225771"/>
                  </a:cubicBezTo>
                  <a:lnTo>
                    <a:pt x="0" y="17946"/>
                  </a:lnTo>
                  <a:cubicBezTo>
                    <a:pt x="0" y="8035"/>
                    <a:pt x="8035" y="0"/>
                    <a:pt x="17946" y="0"/>
                  </a:cubicBezTo>
                  <a:close/>
                </a:path>
              </a:pathLst>
            </a:custGeom>
            <a:solidFill>
              <a:srgbClr val="94AB6F"/>
            </a:solidFill>
          </p:spPr>
        </p:sp>
        <p:sp>
          <p:nvSpPr>
            <p:cNvPr id="9" name="TextBox 9"/>
            <p:cNvSpPr txBox="1"/>
            <p:nvPr/>
          </p:nvSpPr>
          <p:spPr>
            <a:xfrm>
              <a:off x="0" y="85725"/>
              <a:ext cx="2362192" cy="1157992"/>
            </a:xfrm>
            <a:prstGeom prst="rect">
              <a:avLst/>
            </a:prstGeom>
          </p:spPr>
          <p:txBody>
            <a:bodyPr lIns="50800" tIns="50800" rIns="50800" bIns="50800" rtlCol="0" anchor="ctr"/>
            <a:lstStyle/>
            <a:p>
              <a:pPr algn="ctr">
                <a:lnSpc>
                  <a:spcPts val="1925"/>
                </a:lnSpc>
              </a:pPr>
              <a:endParaRPr/>
            </a:p>
          </p:txBody>
        </p:sp>
      </p:grpSp>
      <p:grpSp>
        <p:nvGrpSpPr>
          <p:cNvPr id="10" name="Group 10"/>
          <p:cNvGrpSpPr/>
          <p:nvPr/>
        </p:nvGrpSpPr>
        <p:grpSpPr>
          <a:xfrm>
            <a:off x="2611856" y="6098592"/>
            <a:ext cx="6470902" cy="3406993"/>
            <a:chOff x="0" y="0"/>
            <a:chExt cx="2362192" cy="1243717"/>
          </a:xfrm>
        </p:grpSpPr>
        <p:sp>
          <p:nvSpPr>
            <p:cNvPr id="11" name="Freeform 11"/>
            <p:cNvSpPr/>
            <p:nvPr/>
          </p:nvSpPr>
          <p:spPr>
            <a:xfrm>
              <a:off x="0" y="0"/>
              <a:ext cx="2362192" cy="1243717"/>
            </a:xfrm>
            <a:custGeom>
              <a:avLst/>
              <a:gdLst/>
              <a:ahLst/>
              <a:cxnLst/>
              <a:rect l="l" t="t" r="r" b="b"/>
              <a:pathLst>
                <a:path w="2362192" h="1243717">
                  <a:moveTo>
                    <a:pt x="17946" y="0"/>
                  </a:moveTo>
                  <a:lnTo>
                    <a:pt x="2344246" y="0"/>
                  </a:lnTo>
                  <a:cubicBezTo>
                    <a:pt x="2354158" y="0"/>
                    <a:pt x="2362192" y="8035"/>
                    <a:pt x="2362192" y="17946"/>
                  </a:cubicBezTo>
                  <a:lnTo>
                    <a:pt x="2362192" y="1225771"/>
                  </a:lnTo>
                  <a:cubicBezTo>
                    <a:pt x="2362192" y="1235683"/>
                    <a:pt x="2354158" y="1243717"/>
                    <a:pt x="2344246" y="1243717"/>
                  </a:cubicBezTo>
                  <a:lnTo>
                    <a:pt x="17946" y="1243717"/>
                  </a:lnTo>
                  <a:cubicBezTo>
                    <a:pt x="8035" y="1243717"/>
                    <a:pt x="0" y="1235683"/>
                    <a:pt x="0" y="1225771"/>
                  </a:cubicBezTo>
                  <a:lnTo>
                    <a:pt x="0" y="17946"/>
                  </a:lnTo>
                  <a:cubicBezTo>
                    <a:pt x="0" y="8035"/>
                    <a:pt x="8035" y="0"/>
                    <a:pt x="17946" y="0"/>
                  </a:cubicBezTo>
                  <a:close/>
                </a:path>
              </a:pathLst>
            </a:custGeom>
            <a:solidFill>
              <a:srgbClr val="94AB6F"/>
            </a:solidFill>
          </p:spPr>
        </p:sp>
        <p:sp>
          <p:nvSpPr>
            <p:cNvPr id="12" name="TextBox 12"/>
            <p:cNvSpPr txBox="1"/>
            <p:nvPr/>
          </p:nvSpPr>
          <p:spPr>
            <a:xfrm>
              <a:off x="0" y="85725"/>
              <a:ext cx="2362192" cy="1157992"/>
            </a:xfrm>
            <a:prstGeom prst="rect">
              <a:avLst/>
            </a:prstGeom>
          </p:spPr>
          <p:txBody>
            <a:bodyPr lIns="50800" tIns="50800" rIns="50800" bIns="50800" rtlCol="0" anchor="ctr"/>
            <a:lstStyle/>
            <a:p>
              <a:pPr algn="ctr">
                <a:lnSpc>
                  <a:spcPts val="1925"/>
                </a:lnSpc>
              </a:pPr>
              <a:endParaRPr/>
            </a:p>
          </p:txBody>
        </p:sp>
      </p:grpSp>
      <p:grpSp>
        <p:nvGrpSpPr>
          <p:cNvPr id="13" name="Group 13"/>
          <p:cNvGrpSpPr/>
          <p:nvPr/>
        </p:nvGrpSpPr>
        <p:grpSpPr>
          <a:xfrm>
            <a:off x="9226191" y="2548724"/>
            <a:ext cx="6470902" cy="3406993"/>
            <a:chOff x="0" y="0"/>
            <a:chExt cx="2362192" cy="1243717"/>
          </a:xfrm>
        </p:grpSpPr>
        <p:sp>
          <p:nvSpPr>
            <p:cNvPr id="14" name="Freeform 14"/>
            <p:cNvSpPr/>
            <p:nvPr/>
          </p:nvSpPr>
          <p:spPr>
            <a:xfrm>
              <a:off x="0" y="0"/>
              <a:ext cx="2362192" cy="1243717"/>
            </a:xfrm>
            <a:custGeom>
              <a:avLst/>
              <a:gdLst/>
              <a:ahLst/>
              <a:cxnLst/>
              <a:rect l="l" t="t" r="r" b="b"/>
              <a:pathLst>
                <a:path w="2362192" h="1243717">
                  <a:moveTo>
                    <a:pt x="17946" y="0"/>
                  </a:moveTo>
                  <a:lnTo>
                    <a:pt x="2344246" y="0"/>
                  </a:lnTo>
                  <a:cubicBezTo>
                    <a:pt x="2354158" y="0"/>
                    <a:pt x="2362192" y="8035"/>
                    <a:pt x="2362192" y="17946"/>
                  </a:cubicBezTo>
                  <a:lnTo>
                    <a:pt x="2362192" y="1225771"/>
                  </a:lnTo>
                  <a:cubicBezTo>
                    <a:pt x="2362192" y="1235683"/>
                    <a:pt x="2354158" y="1243717"/>
                    <a:pt x="2344246" y="1243717"/>
                  </a:cubicBezTo>
                  <a:lnTo>
                    <a:pt x="17946" y="1243717"/>
                  </a:lnTo>
                  <a:cubicBezTo>
                    <a:pt x="8035" y="1243717"/>
                    <a:pt x="0" y="1235683"/>
                    <a:pt x="0" y="1225771"/>
                  </a:cubicBezTo>
                  <a:lnTo>
                    <a:pt x="0" y="17946"/>
                  </a:lnTo>
                  <a:cubicBezTo>
                    <a:pt x="0" y="8035"/>
                    <a:pt x="8035" y="0"/>
                    <a:pt x="17946" y="0"/>
                  </a:cubicBezTo>
                  <a:close/>
                </a:path>
              </a:pathLst>
            </a:custGeom>
            <a:solidFill>
              <a:srgbClr val="94AB6F"/>
            </a:solidFill>
          </p:spPr>
        </p:sp>
        <p:sp>
          <p:nvSpPr>
            <p:cNvPr id="15" name="TextBox 15"/>
            <p:cNvSpPr txBox="1"/>
            <p:nvPr/>
          </p:nvSpPr>
          <p:spPr>
            <a:xfrm>
              <a:off x="0" y="85725"/>
              <a:ext cx="2362192" cy="1157992"/>
            </a:xfrm>
            <a:prstGeom prst="rect">
              <a:avLst/>
            </a:prstGeom>
          </p:spPr>
          <p:txBody>
            <a:bodyPr lIns="50800" tIns="50800" rIns="50800" bIns="50800" rtlCol="0" anchor="ctr"/>
            <a:lstStyle/>
            <a:p>
              <a:pPr algn="ctr">
                <a:lnSpc>
                  <a:spcPts val="1925"/>
                </a:lnSpc>
              </a:pPr>
              <a:endParaRPr/>
            </a:p>
          </p:txBody>
        </p:sp>
      </p:grpSp>
      <p:grpSp>
        <p:nvGrpSpPr>
          <p:cNvPr id="16" name="Group 16"/>
          <p:cNvGrpSpPr/>
          <p:nvPr/>
        </p:nvGrpSpPr>
        <p:grpSpPr>
          <a:xfrm>
            <a:off x="9226191" y="6109541"/>
            <a:ext cx="6470902" cy="3406993"/>
            <a:chOff x="0" y="0"/>
            <a:chExt cx="2362192" cy="1243717"/>
          </a:xfrm>
        </p:grpSpPr>
        <p:sp>
          <p:nvSpPr>
            <p:cNvPr id="17" name="Freeform 17"/>
            <p:cNvSpPr/>
            <p:nvPr/>
          </p:nvSpPr>
          <p:spPr>
            <a:xfrm>
              <a:off x="0" y="0"/>
              <a:ext cx="2362192" cy="1243717"/>
            </a:xfrm>
            <a:custGeom>
              <a:avLst/>
              <a:gdLst/>
              <a:ahLst/>
              <a:cxnLst/>
              <a:rect l="l" t="t" r="r" b="b"/>
              <a:pathLst>
                <a:path w="2362192" h="1243717">
                  <a:moveTo>
                    <a:pt x="17946" y="0"/>
                  </a:moveTo>
                  <a:lnTo>
                    <a:pt x="2344246" y="0"/>
                  </a:lnTo>
                  <a:cubicBezTo>
                    <a:pt x="2354158" y="0"/>
                    <a:pt x="2362192" y="8035"/>
                    <a:pt x="2362192" y="17946"/>
                  </a:cubicBezTo>
                  <a:lnTo>
                    <a:pt x="2362192" y="1225771"/>
                  </a:lnTo>
                  <a:cubicBezTo>
                    <a:pt x="2362192" y="1235683"/>
                    <a:pt x="2354158" y="1243717"/>
                    <a:pt x="2344246" y="1243717"/>
                  </a:cubicBezTo>
                  <a:lnTo>
                    <a:pt x="17946" y="1243717"/>
                  </a:lnTo>
                  <a:cubicBezTo>
                    <a:pt x="8035" y="1243717"/>
                    <a:pt x="0" y="1235683"/>
                    <a:pt x="0" y="1225771"/>
                  </a:cubicBezTo>
                  <a:lnTo>
                    <a:pt x="0" y="17946"/>
                  </a:lnTo>
                  <a:cubicBezTo>
                    <a:pt x="0" y="8035"/>
                    <a:pt x="8035" y="0"/>
                    <a:pt x="17946" y="0"/>
                  </a:cubicBezTo>
                  <a:close/>
                </a:path>
              </a:pathLst>
            </a:custGeom>
            <a:solidFill>
              <a:srgbClr val="94AB6F"/>
            </a:solidFill>
          </p:spPr>
        </p:sp>
        <p:sp>
          <p:nvSpPr>
            <p:cNvPr id="18" name="TextBox 18"/>
            <p:cNvSpPr txBox="1"/>
            <p:nvPr/>
          </p:nvSpPr>
          <p:spPr>
            <a:xfrm>
              <a:off x="0" y="85725"/>
              <a:ext cx="2362192" cy="1157992"/>
            </a:xfrm>
            <a:prstGeom prst="rect">
              <a:avLst/>
            </a:prstGeom>
          </p:spPr>
          <p:txBody>
            <a:bodyPr lIns="50800" tIns="50800" rIns="50800" bIns="50800" rtlCol="0" anchor="ctr"/>
            <a:lstStyle/>
            <a:p>
              <a:pPr algn="ctr">
                <a:lnSpc>
                  <a:spcPts val="1925"/>
                </a:lnSpc>
              </a:pPr>
              <a:endParaRPr/>
            </a:p>
          </p:txBody>
        </p:sp>
      </p:grpSp>
      <p:sp>
        <p:nvSpPr>
          <p:cNvPr id="19" name="TextBox 19"/>
          <p:cNvSpPr txBox="1"/>
          <p:nvPr/>
        </p:nvSpPr>
        <p:spPr>
          <a:xfrm>
            <a:off x="3174013" y="3509574"/>
            <a:ext cx="5067934" cy="2648852"/>
          </a:xfrm>
          <a:prstGeom prst="rect">
            <a:avLst/>
          </a:prstGeom>
        </p:spPr>
        <p:txBody>
          <a:bodyPr lIns="0" tIns="0" rIns="0" bIns="0" rtlCol="0" anchor="t">
            <a:spAutoFit/>
          </a:bodyPr>
          <a:lstStyle/>
          <a:p>
            <a:pPr marL="341508" lvl="1" indent="-170754" algn="just">
              <a:lnSpc>
                <a:spcPts val="2341"/>
              </a:lnSpc>
              <a:buFont typeface="Arial"/>
              <a:buChar char="•"/>
            </a:pPr>
            <a:r>
              <a:rPr lang="en-US" sz="1581" b="1" spc="25">
                <a:solidFill>
                  <a:srgbClr val="FBF6F1"/>
                </a:solidFill>
                <a:latin typeface="Montserrat Semi-Bold"/>
                <a:ea typeface="Montserrat Semi-Bold"/>
                <a:cs typeface="Montserrat Semi-Bold"/>
                <a:sym typeface="Montserrat Semi-Bold"/>
              </a:rPr>
              <a:t>Manag</a:t>
            </a:r>
            <a:r>
              <a:rPr lang="en-US" sz="1581" b="1" u="none" spc="25">
                <a:solidFill>
                  <a:srgbClr val="FBF6F1"/>
                </a:solidFill>
                <a:latin typeface="Montserrat Semi-Bold"/>
                <a:ea typeface="Montserrat Semi-Bold"/>
                <a:cs typeface="Montserrat Semi-Bold"/>
                <a:sym typeface="Montserrat Semi-Bold"/>
              </a:rPr>
              <a:t>es platform settings, user access, and system functionalities.</a:t>
            </a:r>
          </a:p>
          <a:p>
            <a:pPr marL="341508" lvl="1" indent="-170754" algn="just">
              <a:lnSpc>
                <a:spcPts val="2341"/>
              </a:lnSpc>
              <a:buFont typeface="Arial"/>
              <a:buChar char="•"/>
            </a:pPr>
            <a:r>
              <a:rPr lang="en-US" sz="1581" b="1" u="none" spc="25">
                <a:solidFill>
                  <a:srgbClr val="FBF6F1"/>
                </a:solidFill>
                <a:latin typeface="Montserrat Semi-Bold"/>
                <a:ea typeface="Montserrat Semi-Bold"/>
                <a:cs typeface="Montserrat Semi-Bold"/>
                <a:sym typeface="Montserrat Semi-Bold"/>
              </a:rPr>
              <a:t>Oversees the addition and update of crop recommendations, soil analysis algorithms, and marketplace features.</a:t>
            </a:r>
          </a:p>
          <a:p>
            <a:pPr marL="341508" lvl="1" indent="-170754" algn="just">
              <a:lnSpc>
                <a:spcPts val="2341"/>
              </a:lnSpc>
              <a:buFont typeface="Arial"/>
              <a:buChar char="•"/>
            </a:pPr>
            <a:r>
              <a:rPr lang="en-US" sz="1581" b="1" u="none" spc="25">
                <a:solidFill>
                  <a:srgbClr val="FBF6F1"/>
                </a:solidFill>
                <a:latin typeface="Montserrat Semi-Bold"/>
                <a:ea typeface="Montserrat Semi-Bold"/>
                <a:cs typeface="Montserrat Semi-Bold"/>
                <a:sym typeface="Montserrat Semi-Bold"/>
              </a:rPr>
              <a:t>Monitors system performance and ensures seamless operation, addressing any technical issues that arise.</a:t>
            </a:r>
          </a:p>
          <a:p>
            <a:pPr marL="0" lvl="0" indent="0" algn="just">
              <a:lnSpc>
                <a:spcPts val="2341"/>
              </a:lnSpc>
            </a:pPr>
            <a:endParaRPr lang="en-US" sz="1581" b="1" u="none" spc="25">
              <a:solidFill>
                <a:srgbClr val="FBF6F1"/>
              </a:solidFill>
              <a:latin typeface="Montserrat Semi-Bold"/>
              <a:ea typeface="Montserrat Semi-Bold"/>
              <a:cs typeface="Montserrat Semi-Bold"/>
              <a:sym typeface="Montserrat Semi-Bold"/>
            </a:endParaRPr>
          </a:p>
        </p:txBody>
      </p:sp>
      <p:sp>
        <p:nvSpPr>
          <p:cNvPr id="20" name="TextBox 20"/>
          <p:cNvSpPr txBox="1"/>
          <p:nvPr/>
        </p:nvSpPr>
        <p:spPr>
          <a:xfrm>
            <a:off x="3858151" y="2942536"/>
            <a:ext cx="3699657" cy="470348"/>
          </a:xfrm>
          <a:prstGeom prst="rect">
            <a:avLst/>
          </a:prstGeom>
        </p:spPr>
        <p:txBody>
          <a:bodyPr lIns="0" tIns="0" rIns="0" bIns="0" rtlCol="0" anchor="t">
            <a:spAutoFit/>
          </a:bodyPr>
          <a:lstStyle/>
          <a:p>
            <a:pPr algn="ctr">
              <a:lnSpc>
                <a:spcPts val="3683"/>
              </a:lnSpc>
            </a:pPr>
            <a:r>
              <a:rPr lang="en-US" sz="3175" b="1">
                <a:solidFill>
                  <a:srgbClr val="FBF6F1"/>
                </a:solidFill>
                <a:latin typeface="Martel Heavy"/>
                <a:ea typeface="Martel Heavy"/>
                <a:cs typeface="Martel Heavy"/>
                <a:sym typeface="Martel Heavy"/>
              </a:rPr>
              <a:t>Admin</a:t>
            </a:r>
          </a:p>
        </p:txBody>
      </p:sp>
      <p:sp>
        <p:nvSpPr>
          <p:cNvPr id="21" name="TextBox 21"/>
          <p:cNvSpPr txBox="1"/>
          <p:nvPr/>
        </p:nvSpPr>
        <p:spPr>
          <a:xfrm>
            <a:off x="9927675" y="3509574"/>
            <a:ext cx="5067934" cy="2648852"/>
          </a:xfrm>
          <a:prstGeom prst="rect">
            <a:avLst/>
          </a:prstGeom>
        </p:spPr>
        <p:txBody>
          <a:bodyPr lIns="0" tIns="0" rIns="0" bIns="0" rtlCol="0" anchor="t">
            <a:spAutoFit/>
          </a:bodyPr>
          <a:lstStyle/>
          <a:p>
            <a:pPr marL="341508" lvl="1" indent="-170754" algn="just">
              <a:lnSpc>
                <a:spcPts val="2341"/>
              </a:lnSpc>
              <a:buFont typeface="Arial"/>
              <a:buChar char="•"/>
            </a:pPr>
            <a:r>
              <a:rPr lang="en-US" sz="1581" b="1" spc="25">
                <a:solidFill>
                  <a:srgbClr val="FBF6F1"/>
                </a:solidFill>
                <a:latin typeface="Montserrat Semi-Bold"/>
                <a:ea typeface="Montserrat Semi-Bold"/>
                <a:cs typeface="Montserrat Semi-Bold"/>
                <a:sym typeface="Montserrat Semi-Bold"/>
              </a:rPr>
              <a:t>R</a:t>
            </a:r>
            <a:r>
              <a:rPr lang="en-US" sz="1581" b="1" u="none" spc="25">
                <a:solidFill>
                  <a:srgbClr val="FBF6F1"/>
                </a:solidFill>
                <a:latin typeface="Montserrat Semi-Bold"/>
                <a:ea typeface="Montserrat Semi-Bold"/>
                <a:cs typeface="Montserrat Semi-Bold"/>
                <a:sym typeface="Montserrat Semi-Bold"/>
              </a:rPr>
              <a:t>eceives tailored crop recommendations based on soil and climate analysis.</a:t>
            </a:r>
          </a:p>
          <a:p>
            <a:pPr marL="341508" lvl="1" indent="-170754" algn="just">
              <a:lnSpc>
                <a:spcPts val="2341"/>
              </a:lnSpc>
              <a:buFont typeface="Arial"/>
              <a:buChar char="•"/>
            </a:pPr>
            <a:r>
              <a:rPr lang="en-US" sz="1581" b="1" u="none" spc="25">
                <a:solidFill>
                  <a:srgbClr val="FBF6F1"/>
                </a:solidFill>
                <a:latin typeface="Montserrat Semi-Bold"/>
                <a:ea typeface="Montserrat Semi-Bold"/>
                <a:cs typeface="Montserrat Semi-Bold"/>
                <a:sym typeface="Montserrat Semi-Bold"/>
              </a:rPr>
              <a:t>Uses the platform to access expert advice via the AI-powered chatbot for real-time guidance.</a:t>
            </a:r>
          </a:p>
          <a:p>
            <a:pPr marL="341508" lvl="1" indent="-170754" algn="just">
              <a:lnSpc>
                <a:spcPts val="2341"/>
              </a:lnSpc>
              <a:buFont typeface="Arial"/>
              <a:buChar char="•"/>
            </a:pPr>
            <a:r>
              <a:rPr lang="en-US" sz="1581" b="1" u="none" spc="25">
                <a:solidFill>
                  <a:srgbClr val="FBF6F1"/>
                </a:solidFill>
                <a:latin typeface="Montserrat Semi-Bold"/>
                <a:ea typeface="Montserrat Semi-Bold"/>
                <a:cs typeface="Montserrat Semi-Bold"/>
                <a:sym typeface="Montserrat Semi-Bold"/>
              </a:rPr>
              <a:t>Lists products on the marketplace, directly connecting with buyers to sell crops and produce.</a:t>
            </a:r>
          </a:p>
          <a:p>
            <a:pPr marL="0" lvl="0" indent="0" algn="just">
              <a:lnSpc>
                <a:spcPts val="2341"/>
              </a:lnSpc>
            </a:pPr>
            <a:endParaRPr lang="en-US" sz="1581" b="1" u="none" spc="25">
              <a:solidFill>
                <a:srgbClr val="FBF6F1"/>
              </a:solidFill>
              <a:latin typeface="Montserrat Semi-Bold"/>
              <a:ea typeface="Montserrat Semi-Bold"/>
              <a:cs typeface="Montserrat Semi-Bold"/>
              <a:sym typeface="Montserrat Semi-Bold"/>
            </a:endParaRPr>
          </a:p>
        </p:txBody>
      </p:sp>
      <p:sp>
        <p:nvSpPr>
          <p:cNvPr id="22" name="TextBox 22"/>
          <p:cNvSpPr txBox="1"/>
          <p:nvPr/>
        </p:nvSpPr>
        <p:spPr>
          <a:xfrm>
            <a:off x="10730192" y="2942536"/>
            <a:ext cx="3699657" cy="470348"/>
          </a:xfrm>
          <a:prstGeom prst="rect">
            <a:avLst/>
          </a:prstGeom>
        </p:spPr>
        <p:txBody>
          <a:bodyPr lIns="0" tIns="0" rIns="0" bIns="0" rtlCol="0" anchor="t">
            <a:spAutoFit/>
          </a:bodyPr>
          <a:lstStyle/>
          <a:p>
            <a:pPr algn="ctr">
              <a:lnSpc>
                <a:spcPts val="3683"/>
              </a:lnSpc>
            </a:pPr>
            <a:r>
              <a:rPr lang="en-US" sz="3175" b="1">
                <a:solidFill>
                  <a:srgbClr val="FBF6F1"/>
                </a:solidFill>
                <a:latin typeface="Martel Heavy"/>
                <a:ea typeface="Martel Heavy"/>
                <a:cs typeface="Martel Heavy"/>
                <a:sym typeface="Martel Heavy"/>
              </a:rPr>
              <a:t>Farmers</a:t>
            </a:r>
          </a:p>
        </p:txBody>
      </p:sp>
      <p:sp>
        <p:nvSpPr>
          <p:cNvPr id="23" name="TextBox 23"/>
          <p:cNvSpPr txBox="1"/>
          <p:nvPr/>
        </p:nvSpPr>
        <p:spPr>
          <a:xfrm>
            <a:off x="9927675" y="7162958"/>
            <a:ext cx="5067934" cy="2353577"/>
          </a:xfrm>
          <a:prstGeom prst="rect">
            <a:avLst/>
          </a:prstGeom>
        </p:spPr>
        <p:txBody>
          <a:bodyPr lIns="0" tIns="0" rIns="0" bIns="0" rtlCol="0" anchor="t">
            <a:spAutoFit/>
          </a:bodyPr>
          <a:lstStyle/>
          <a:p>
            <a:pPr marL="341508" lvl="1" indent="-170754" algn="just">
              <a:lnSpc>
                <a:spcPts val="2341"/>
              </a:lnSpc>
              <a:buFont typeface="Arial"/>
              <a:buChar char="•"/>
            </a:pPr>
            <a:r>
              <a:rPr lang="en-US" sz="1581" b="1" spc="25">
                <a:solidFill>
                  <a:srgbClr val="FBF6F1"/>
                </a:solidFill>
                <a:latin typeface="Montserrat Semi-Bold"/>
                <a:ea typeface="Montserrat Semi-Bold"/>
                <a:cs typeface="Montserrat Semi-Bold"/>
                <a:sym typeface="Montserrat Semi-Bold"/>
              </a:rPr>
              <a:t>Pu</a:t>
            </a:r>
            <a:r>
              <a:rPr lang="en-US" sz="1581" b="1" u="none" spc="25">
                <a:solidFill>
                  <a:srgbClr val="FBF6F1"/>
                </a:solidFill>
                <a:latin typeface="Montserrat Semi-Bold"/>
                <a:ea typeface="Montserrat Semi-Bold"/>
                <a:cs typeface="Montserrat Semi-Bold"/>
                <a:sym typeface="Montserrat Semi-Bold"/>
              </a:rPr>
              <a:t>rchases crops and produce directly from farmers through the marketplace.</a:t>
            </a:r>
          </a:p>
          <a:p>
            <a:pPr marL="341508" lvl="1" indent="-170754" algn="just">
              <a:lnSpc>
                <a:spcPts val="2341"/>
              </a:lnSpc>
              <a:buFont typeface="Arial"/>
              <a:buChar char="•"/>
            </a:pPr>
            <a:r>
              <a:rPr lang="en-US" sz="1581" b="1" u="none" spc="25">
                <a:solidFill>
                  <a:srgbClr val="FBF6F1"/>
                </a:solidFill>
                <a:latin typeface="Montserrat Semi-Bold"/>
                <a:ea typeface="Montserrat Semi-Bold"/>
                <a:cs typeface="Montserrat Semi-Bold"/>
                <a:sym typeface="Montserrat Semi-Bold"/>
              </a:rPr>
              <a:t>Can filter available products based on region, crop type, or quantity.</a:t>
            </a:r>
          </a:p>
          <a:p>
            <a:pPr marL="341508" lvl="1" indent="-170754" algn="just">
              <a:lnSpc>
                <a:spcPts val="2341"/>
              </a:lnSpc>
              <a:buFont typeface="Arial"/>
              <a:buChar char="•"/>
            </a:pPr>
            <a:r>
              <a:rPr lang="en-US" sz="1581" b="1" u="none" spc="25">
                <a:solidFill>
                  <a:srgbClr val="FBF6F1"/>
                </a:solidFill>
                <a:latin typeface="Montserrat Semi-Bold"/>
                <a:ea typeface="Montserrat Semi-Bold"/>
                <a:cs typeface="Montserrat Semi-Bold"/>
                <a:sym typeface="Montserrat Semi-Bold"/>
              </a:rPr>
              <a:t>Accesses detailed information on product quality, pricing, and availability to make informed purchasing decisions.</a:t>
            </a:r>
          </a:p>
          <a:p>
            <a:pPr marL="0" lvl="0" indent="0" algn="just">
              <a:lnSpc>
                <a:spcPts val="2341"/>
              </a:lnSpc>
            </a:pPr>
            <a:endParaRPr lang="en-US" sz="1581" b="1" u="none" spc="25">
              <a:solidFill>
                <a:srgbClr val="FBF6F1"/>
              </a:solidFill>
              <a:latin typeface="Montserrat Semi-Bold"/>
              <a:ea typeface="Montserrat Semi-Bold"/>
              <a:cs typeface="Montserrat Semi-Bold"/>
              <a:sym typeface="Montserrat Semi-Bold"/>
            </a:endParaRPr>
          </a:p>
        </p:txBody>
      </p:sp>
      <p:sp>
        <p:nvSpPr>
          <p:cNvPr id="24" name="TextBox 24"/>
          <p:cNvSpPr txBox="1"/>
          <p:nvPr/>
        </p:nvSpPr>
        <p:spPr>
          <a:xfrm>
            <a:off x="10388123" y="6597360"/>
            <a:ext cx="4383795" cy="470348"/>
          </a:xfrm>
          <a:prstGeom prst="rect">
            <a:avLst/>
          </a:prstGeom>
        </p:spPr>
        <p:txBody>
          <a:bodyPr lIns="0" tIns="0" rIns="0" bIns="0" rtlCol="0" anchor="t">
            <a:spAutoFit/>
          </a:bodyPr>
          <a:lstStyle/>
          <a:p>
            <a:pPr algn="ctr">
              <a:lnSpc>
                <a:spcPts val="3683"/>
              </a:lnSpc>
            </a:pPr>
            <a:r>
              <a:rPr lang="en-US" sz="3175" b="1">
                <a:solidFill>
                  <a:srgbClr val="FBF6F1"/>
                </a:solidFill>
                <a:latin typeface="Martel Heavy"/>
                <a:ea typeface="Martel Heavy"/>
                <a:cs typeface="Martel Heavy"/>
                <a:sym typeface="Martel Heavy"/>
              </a:rPr>
              <a:t>Sellers</a:t>
            </a:r>
          </a:p>
        </p:txBody>
      </p:sp>
      <p:sp>
        <p:nvSpPr>
          <p:cNvPr id="25" name="TextBox 25"/>
          <p:cNvSpPr txBox="1"/>
          <p:nvPr/>
        </p:nvSpPr>
        <p:spPr>
          <a:xfrm>
            <a:off x="3174013" y="7162958"/>
            <a:ext cx="5067934" cy="2353577"/>
          </a:xfrm>
          <a:prstGeom prst="rect">
            <a:avLst/>
          </a:prstGeom>
        </p:spPr>
        <p:txBody>
          <a:bodyPr lIns="0" tIns="0" rIns="0" bIns="0" rtlCol="0" anchor="t">
            <a:spAutoFit/>
          </a:bodyPr>
          <a:lstStyle/>
          <a:p>
            <a:pPr marL="341508" lvl="1" indent="-170754" algn="just">
              <a:lnSpc>
                <a:spcPts val="2341"/>
              </a:lnSpc>
              <a:buFont typeface="Arial"/>
              <a:buChar char="•"/>
            </a:pPr>
            <a:r>
              <a:rPr lang="en-US" sz="1581" b="1" spc="25">
                <a:solidFill>
                  <a:srgbClr val="FBF6F1"/>
                </a:solidFill>
                <a:latin typeface="Montserrat Semi-Bold"/>
                <a:ea typeface="Montserrat Semi-Bold"/>
                <a:cs typeface="Montserrat Semi-Bold"/>
                <a:sym typeface="Montserrat Semi-Bold"/>
              </a:rPr>
              <a:t>Us</a:t>
            </a:r>
            <a:r>
              <a:rPr lang="en-US" sz="1581" b="1" u="none" spc="25">
                <a:solidFill>
                  <a:srgbClr val="FBF6F1"/>
                </a:solidFill>
                <a:latin typeface="Montserrat Semi-Bold"/>
                <a:ea typeface="Montserrat Semi-Bold"/>
                <a:cs typeface="Montserrat Semi-Bold"/>
                <a:sym typeface="Montserrat Semi-Bold"/>
              </a:rPr>
              <a:t>es the marketplace to buy fresh produce directly from farmers.</a:t>
            </a:r>
          </a:p>
          <a:p>
            <a:pPr marL="341508" lvl="1" indent="-170754" algn="just">
              <a:lnSpc>
                <a:spcPts val="2341"/>
              </a:lnSpc>
              <a:buFont typeface="Arial"/>
              <a:buChar char="•"/>
            </a:pPr>
            <a:r>
              <a:rPr lang="en-US" sz="1581" b="1" u="none" spc="25">
                <a:solidFill>
                  <a:srgbClr val="FBF6F1"/>
                </a:solidFill>
                <a:latin typeface="Montserrat Semi-Bold"/>
                <a:ea typeface="Montserrat Semi-Bold"/>
                <a:cs typeface="Montserrat Semi-Bold"/>
                <a:sym typeface="Montserrat Semi-Bold"/>
              </a:rPr>
              <a:t>Can browse and compare products based on pricing, quality, and location.</a:t>
            </a:r>
          </a:p>
          <a:p>
            <a:pPr marL="341508" lvl="1" indent="-170754" algn="just">
              <a:lnSpc>
                <a:spcPts val="2341"/>
              </a:lnSpc>
              <a:buFont typeface="Arial"/>
              <a:buChar char="•"/>
            </a:pPr>
            <a:r>
              <a:rPr lang="en-US" sz="1581" b="1" u="none" spc="25">
                <a:solidFill>
                  <a:srgbClr val="FBF6F1"/>
                </a:solidFill>
                <a:latin typeface="Montserrat Semi-Bold"/>
                <a:ea typeface="Montserrat Semi-Bold"/>
                <a:cs typeface="Montserrat Semi-Bold"/>
                <a:sym typeface="Montserrat Semi-Bold"/>
              </a:rPr>
              <a:t>Receives recommendations for seasonal produce and optimal buying choices based on regional availability.</a:t>
            </a:r>
          </a:p>
          <a:p>
            <a:pPr marL="0" lvl="0" indent="0" algn="just">
              <a:lnSpc>
                <a:spcPts val="2341"/>
              </a:lnSpc>
            </a:pPr>
            <a:endParaRPr lang="en-US" sz="1581" b="1" u="none" spc="25">
              <a:solidFill>
                <a:srgbClr val="FBF6F1"/>
              </a:solidFill>
              <a:latin typeface="Montserrat Semi-Bold"/>
              <a:ea typeface="Montserrat Semi-Bold"/>
              <a:cs typeface="Montserrat Semi-Bold"/>
              <a:sym typeface="Montserrat Semi-Bold"/>
            </a:endParaRPr>
          </a:p>
        </p:txBody>
      </p:sp>
      <p:sp>
        <p:nvSpPr>
          <p:cNvPr id="26" name="TextBox 26"/>
          <p:cNvSpPr txBox="1"/>
          <p:nvPr/>
        </p:nvSpPr>
        <p:spPr>
          <a:xfrm>
            <a:off x="3854603" y="6597360"/>
            <a:ext cx="3699657" cy="470348"/>
          </a:xfrm>
          <a:prstGeom prst="rect">
            <a:avLst/>
          </a:prstGeom>
        </p:spPr>
        <p:txBody>
          <a:bodyPr lIns="0" tIns="0" rIns="0" bIns="0" rtlCol="0" anchor="t">
            <a:spAutoFit/>
          </a:bodyPr>
          <a:lstStyle/>
          <a:p>
            <a:pPr algn="ctr">
              <a:lnSpc>
                <a:spcPts val="3683"/>
              </a:lnSpc>
            </a:pPr>
            <a:r>
              <a:rPr lang="en-US" sz="3175" b="1">
                <a:solidFill>
                  <a:srgbClr val="FBF6F1"/>
                </a:solidFill>
                <a:latin typeface="Martel Heavy"/>
                <a:ea typeface="Martel Heavy"/>
                <a:cs typeface="Martel Heavy"/>
                <a:sym typeface="Martel Heavy"/>
              </a:rPr>
              <a:t>Customers</a:t>
            </a:r>
          </a:p>
        </p:txBody>
      </p:sp>
      <p:sp>
        <p:nvSpPr>
          <p:cNvPr id="27" name="TextBox 27"/>
          <p:cNvSpPr txBox="1"/>
          <p:nvPr/>
        </p:nvSpPr>
        <p:spPr>
          <a:xfrm>
            <a:off x="4114877" y="1348725"/>
            <a:ext cx="10058246" cy="1095375"/>
          </a:xfrm>
          <a:prstGeom prst="rect">
            <a:avLst/>
          </a:prstGeom>
        </p:spPr>
        <p:txBody>
          <a:bodyPr lIns="0" tIns="0" rIns="0" bIns="0" rtlCol="0" anchor="t">
            <a:spAutoFit/>
          </a:bodyPr>
          <a:lstStyle/>
          <a:p>
            <a:pPr algn="ctr">
              <a:lnSpc>
                <a:spcPts val="8699"/>
              </a:lnSpc>
            </a:pPr>
            <a:r>
              <a:rPr lang="en-US" sz="7499" b="1">
                <a:solidFill>
                  <a:srgbClr val="94AB6F"/>
                </a:solidFill>
                <a:latin typeface="Martel Bold"/>
                <a:ea typeface="Martel Bold"/>
                <a:cs typeface="Martel Bold"/>
                <a:sym typeface="Martel Bold"/>
              </a:rPr>
              <a:t>Actors</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4AB6F"/>
        </a:solidFill>
        <a:effectLst/>
      </p:bgPr>
    </p:bg>
    <p:spTree>
      <p:nvGrpSpPr>
        <p:cNvPr id="1" name=""/>
        <p:cNvGrpSpPr/>
        <p:nvPr/>
      </p:nvGrpSpPr>
      <p:grpSpPr>
        <a:xfrm>
          <a:off x="0" y="0"/>
          <a:ext cx="0" cy="0"/>
          <a:chOff x="0" y="0"/>
          <a:chExt cx="0" cy="0"/>
        </a:xfrm>
      </p:grpSpPr>
      <p:sp>
        <p:nvSpPr>
          <p:cNvPr id="2" name="Freeform 2"/>
          <p:cNvSpPr/>
          <p:nvPr/>
        </p:nvSpPr>
        <p:spPr>
          <a:xfrm>
            <a:off x="3863210" y="14987"/>
            <a:ext cx="10561581" cy="10272013"/>
          </a:xfrm>
          <a:custGeom>
            <a:avLst/>
            <a:gdLst/>
            <a:ahLst/>
            <a:cxnLst/>
            <a:rect l="l" t="t" r="r" b="b"/>
            <a:pathLst>
              <a:path w="10561581" h="10272013">
                <a:moveTo>
                  <a:pt x="0" y="0"/>
                </a:moveTo>
                <a:lnTo>
                  <a:pt x="10561580" y="0"/>
                </a:lnTo>
                <a:lnTo>
                  <a:pt x="10561580" y="10272013"/>
                </a:lnTo>
                <a:lnTo>
                  <a:pt x="0" y="10272013"/>
                </a:lnTo>
                <a:lnTo>
                  <a:pt x="0" y="0"/>
                </a:lnTo>
                <a:close/>
              </a:path>
            </a:pathLst>
          </a:custGeom>
          <a:blipFill>
            <a:blip r:embed="rId2"/>
            <a:stretch>
              <a:fillRect/>
            </a:stretch>
          </a:blipFill>
        </p:spPr>
      </p:sp>
      <p:sp>
        <p:nvSpPr>
          <p:cNvPr id="3" name="Freeform 3"/>
          <p:cNvSpPr/>
          <p:nvPr/>
        </p:nvSpPr>
        <p:spPr>
          <a:xfrm>
            <a:off x="15897675" y="-746775"/>
            <a:ext cx="2723249" cy="4114800"/>
          </a:xfrm>
          <a:custGeom>
            <a:avLst/>
            <a:gdLst/>
            <a:ahLst/>
            <a:cxnLst/>
            <a:rect l="l" t="t" r="r" b="b"/>
            <a:pathLst>
              <a:path w="2723249" h="4114800">
                <a:moveTo>
                  <a:pt x="0" y="0"/>
                </a:moveTo>
                <a:lnTo>
                  <a:pt x="2723250" y="0"/>
                </a:lnTo>
                <a:lnTo>
                  <a:pt x="272325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309954" y="6365680"/>
            <a:ext cx="5032574" cy="4321589"/>
          </a:xfrm>
          <a:custGeom>
            <a:avLst/>
            <a:gdLst/>
            <a:ahLst/>
            <a:cxnLst/>
            <a:rect l="l" t="t" r="r" b="b"/>
            <a:pathLst>
              <a:path w="5032574" h="4321589">
                <a:moveTo>
                  <a:pt x="0" y="0"/>
                </a:moveTo>
                <a:lnTo>
                  <a:pt x="5032574" y="0"/>
                </a:lnTo>
                <a:lnTo>
                  <a:pt x="5032574" y="4321589"/>
                </a:lnTo>
                <a:lnTo>
                  <a:pt x="0" y="432158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5" name="Group 5"/>
          <p:cNvGrpSpPr/>
          <p:nvPr/>
        </p:nvGrpSpPr>
        <p:grpSpPr>
          <a:xfrm>
            <a:off x="0" y="0"/>
            <a:ext cx="4733318" cy="2967989"/>
            <a:chOff x="0" y="0"/>
            <a:chExt cx="1246635" cy="781692"/>
          </a:xfrm>
        </p:grpSpPr>
        <p:sp>
          <p:nvSpPr>
            <p:cNvPr id="6" name="Freeform 6"/>
            <p:cNvSpPr/>
            <p:nvPr/>
          </p:nvSpPr>
          <p:spPr>
            <a:xfrm>
              <a:off x="0" y="0"/>
              <a:ext cx="1246635" cy="781692"/>
            </a:xfrm>
            <a:custGeom>
              <a:avLst/>
              <a:gdLst/>
              <a:ahLst/>
              <a:cxnLst/>
              <a:rect l="l" t="t" r="r" b="b"/>
              <a:pathLst>
                <a:path w="1246635" h="781692">
                  <a:moveTo>
                    <a:pt x="0" y="0"/>
                  </a:moveTo>
                  <a:lnTo>
                    <a:pt x="1246635" y="0"/>
                  </a:lnTo>
                  <a:lnTo>
                    <a:pt x="1246635" y="781692"/>
                  </a:lnTo>
                  <a:lnTo>
                    <a:pt x="0" y="781692"/>
                  </a:lnTo>
                  <a:close/>
                </a:path>
              </a:pathLst>
            </a:custGeom>
            <a:solidFill>
              <a:srgbClr val="94AB6F"/>
            </a:solidFill>
            <a:ln cap="sq">
              <a:noFill/>
              <a:prstDash val="sysDot"/>
              <a:miter/>
            </a:ln>
          </p:spPr>
        </p:sp>
        <p:sp>
          <p:nvSpPr>
            <p:cNvPr id="7" name="TextBox 7"/>
            <p:cNvSpPr txBox="1"/>
            <p:nvPr/>
          </p:nvSpPr>
          <p:spPr>
            <a:xfrm>
              <a:off x="0" y="38100"/>
              <a:ext cx="1246635" cy="743592"/>
            </a:xfrm>
            <a:prstGeom prst="rect">
              <a:avLst/>
            </a:prstGeom>
          </p:spPr>
          <p:txBody>
            <a:bodyPr lIns="50800" tIns="50800" rIns="50800" bIns="50800" rtlCol="0" anchor="ctr"/>
            <a:lstStyle/>
            <a:p>
              <a:pPr marL="0" lvl="0" indent="0" algn="ctr">
                <a:lnSpc>
                  <a:spcPts val="8699"/>
                </a:lnSpc>
                <a:spcBef>
                  <a:spcPct val="0"/>
                </a:spcBef>
              </a:pPr>
              <a:r>
                <a:rPr lang="en-US" sz="7499" b="1" u="none" strike="noStrike">
                  <a:solidFill>
                    <a:srgbClr val="FBF6F1"/>
                  </a:solidFill>
                  <a:latin typeface="Martel Bold"/>
                  <a:ea typeface="Martel Bold"/>
                  <a:cs typeface="Martel Bold"/>
                  <a:sym typeface="Martel Bold"/>
                </a:rPr>
                <a:t>Context Diagram</a:t>
              </a:r>
            </a:p>
          </p:txBody>
        </p:sp>
      </p:grpSp>
    </p:spTree>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4AB6F"/>
        </a:solidFill>
        <a:effectLst/>
      </p:bgPr>
    </p:bg>
    <p:spTree>
      <p:nvGrpSpPr>
        <p:cNvPr id="1" name=""/>
        <p:cNvGrpSpPr/>
        <p:nvPr/>
      </p:nvGrpSpPr>
      <p:grpSpPr>
        <a:xfrm>
          <a:off x="0" y="0"/>
          <a:ext cx="0" cy="0"/>
          <a:chOff x="0" y="0"/>
          <a:chExt cx="0" cy="0"/>
        </a:xfrm>
      </p:grpSpPr>
      <p:grpSp>
        <p:nvGrpSpPr>
          <p:cNvPr id="2" name="Group 2"/>
          <p:cNvGrpSpPr/>
          <p:nvPr/>
        </p:nvGrpSpPr>
        <p:grpSpPr>
          <a:xfrm>
            <a:off x="681399" y="698452"/>
            <a:ext cx="16925201" cy="8890096"/>
            <a:chOff x="0" y="0"/>
            <a:chExt cx="1506451" cy="791275"/>
          </a:xfrm>
        </p:grpSpPr>
        <p:sp>
          <p:nvSpPr>
            <p:cNvPr id="3" name="Freeform 3"/>
            <p:cNvSpPr/>
            <p:nvPr/>
          </p:nvSpPr>
          <p:spPr>
            <a:xfrm>
              <a:off x="0" y="0"/>
              <a:ext cx="1506451" cy="791275"/>
            </a:xfrm>
            <a:custGeom>
              <a:avLst/>
              <a:gdLst/>
              <a:ahLst/>
              <a:cxnLst/>
              <a:rect l="l" t="t" r="r" b="b"/>
              <a:pathLst>
                <a:path w="1506451" h="791275">
                  <a:moveTo>
                    <a:pt x="0" y="0"/>
                  </a:moveTo>
                  <a:lnTo>
                    <a:pt x="1506451" y="0"/>
                  </a:lnTo>
                  <a:lnTo>
                    <a:pt x="1506451" y="791275"/>
                  </a:lnTo>
                  <a:lnTo>
                    <a:pt x="0" y="791275"/>
                  </a:lnTo>
                  <a:close/>
                </a:path>
              </a:pathLst>
            </a:custGeom>
            <a:solidFill>
              <a:srgbClr val="FBF6F1"/>
            </a:solidFill>
          </p:spPr>
        </p:sp>
        <p:sp>
          <p:nvSpPr>
            <p:cNvPr id="4" name="TextBox 4"/>
            <p:cNvSpPr txBox="1"/>
            <p:nvPr/>
          </p:nvSpPr>
          <p:spPr>
            <a:xfrm>
              <a:off x="0" y="-38100"/>
              <a:ext cx="1506451" cy="829375"/>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309954" y="6365680"/>
            <a:ext cx="5032574" cy="4321589"/>
          </a:xfrm>
          <a:custGeom>
            <a:avLst/>
            <a:gdLst/>
            <a:ahLst/>
            <a:cxnLst/>
            <a:rect l="l" t="t" r="r" b="b"/>
            <a:pathLst>
              <a:path w="5032574" h="4321589">
                <a:moveTo>
                  <a:pt x="0" y="0"/>
                </a:moveTo>
                <a:lnTo>
                  <a:pt x="5032574" y="0"/>
                </a:lnTo>
                <a:lnTo>
                  <a:pt x="5032574" y="4321589"/>
                </a:lnTo>
                <a:lnTo>
                  <a:pt x="0" y="432158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5897675" y="-746775"/>
            <a:ext cx="2723249" cy="4114800"/>
          </a:xfrm>
          <a:custGeom>
            <a:avLst/>
            <a:gdLst/>
            <a:ahLst/>
            <a:cxnLst/>
            <a:rect l="l" t="t" r="r" b="b"/>
            <a:pathLst>
              <a:path w="2723249" h="4114800">
                <a:moveTo>
                  <a:pt x="0" y="0"/>
                </a:moveTo>
                <a:lnTo>
                  <a:pt x="2723250" y="0"/>
                </a:lnTo>
                <a:lnTo>
                  <a:pt x="272325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7" name="Group 7"/>
          <p:cNvGrpSpPr/>
          <p:nvPr/>
        </p:nvGrpSpPr>
        <p:grpSpPr>
          <a:xfrm>
            <a:off x="2611856" y="2548724"/>
            <a:ext cx="6470902" cy="3406993"/>
            <a:chOff x="0" y="0"/>
            <a:chExt cx="2362192" cy="1243717"/>
          </a:xfrm>
        </p:grpSpPr>
        <p:sp>
          <p:nvSpPr>
            <p:cNvPr id="8" name="Freeform 8"/>
            <p:cNvSpPr/>
            <p:nvPr/>
          </p:nvSpPr>
          <p:spPr>
            <a:xfrm>
              <a:off x="0" y="0"/>
              <a:ext cx="2362192" cy="1243717"/>
            </a:xfrm>
            <a:custGeom>
              <a:avLst/>
              <a:gdLst/>
              <a:ahLst/>
              <a:cxnLst/>
              <a:rect l="l" t="t" r="r" b="b"/>
              <a:pathLst>
                <a:path w="2362192" h="1243717">
                  <a:moveTo>
                    <a:pt x="17946" y="0"/>
                  </a:moveTo>
                  <a:lnTo>
                    <a:pt x="2344246" y="0"/>
                  </a:lnTo>
                  <a:cubicBezTo>
                    <a:pt x="2354158" y="0"/>
                    <a:pt x="2362192" y="8035"/>
                    <a:pt x="2362192" y="17946"/>
                  </a:cubicBezTo>
                  <a:lnTo>
                    <a:pt x="2362192" y="1225771"/>
                  </a:lnTo>
                  <a:cubicBezTo>
                    <a:pt x="2362192" y="1235683"/>
                    <a:pt x="2354158" y="1243717"/>
                    <a:pt x="2344246" y="1243717"/>
                  </a:cubicBezTo>
                  <a:lnTo>
                    <a:pt x="17946" y="1243717"/>
                  </a:lnTo>
                  <a:cubicBezTo>
                    <a:pt x="8035" y="1243717"/>
                    <a:pt x="0" y="1235683"/>
                    <a:pt x="0" y="1225771"/>
                  </a:cubicBezTo>
                  <a:lnTo>
                    <a:pt x="0" y="17946"/>
                  </a:lnTo>
                  <a:cubicBezTo>
                    <a:pt x="0" y="8035"/>
                    <a:pt x="8035" y="0"/>
                    <a:pt x="17946" y="0"/>
                  </a:cubicBezTo>
                  <a:close/>
                </a:path>
              </a:pathLst>
            </a:custGeom>
            <a:solidFill>
              <a:srgbClr val="94AB6F"/>
            </a:solidFill>
          </p:spPr>
        </p:sp>
        <p:sp>
          <p:nvSpPr>
            <p:cNvPr id="9" name="TextBox 9"/>
            <p:cNvSpPr txBox="1"/>
            <p:nvPr/>
          </p:nvSpPr>
          <p:spPr>
            <a:xfrm>
              <a:off x="0" y="85725"/>
              <a:ext cx="2362192" cy="1157992"/>
            </a:xfrm>
            <a:prstGeom prst="rect">
              <a:avLst/>
            </a:prstGeom>
          </p:spPr>
          <p:txBody>
            <a:bodyPr lIns="50800" tIns="50800" rIns="50800" bIns="50800" rtlCol="0" anchor="ctr"/>
            <a:lstStyle/>
            <a:p>
              <a:pPr algn="ctr">
                <a:lnSpc>
                  <a:spcPts val="1925"/>
                </a:lnSpc>
              </a:pPr>
              <a:endParaRPr/>
            </a:p>
          </p:txBody>
        </p:sp>
      </p:grpSp>
      <p:grpSp>
        <p:nvGrpSpPr>
          <p:cNvPr id="10" name="Group 10"/>
          <p:cNvGrpSpPr/>
          <p:nvPr/>
        </p:nvGrpSpPr>
        <p:grpSpPr>
          <a:xfrm>
            <a:off x="2611856" y="6098592"/>
            <a:ext cx="6470902" cy="3406993"/>
            <a:chOff x="0" y="0"/>
            <a:chExt cx="2362192" cy="1243717"/>
          </a:xfrm>
        </p:grpSpPr>
        <p:sp>
          <p:nvSpPr>
            <p:cNvPr id="11" name="Freeform 11"/>
            <p:cNvSpPr/>
            <p:nvPr/>
          </p:nvSpPr>
          <p:spPr>
            <a:xfrm>
              <a:off x="0" y="0"/>
              <a:ext cx="2362192" cy="1243717"/>
            </a:xfrm>
            <a:custGeom>
              <a:avLst/>
              <a:gdLst/>
              <a:ahLst/>
              <a:cxnLst/>
              <a:rect l="l" t="t" r="r" b="b"/>
              <a:pathLst>
                <a:path w="2362192" h="1243717">
                  <a:moveTo>
                    <a:pt x="17946" y="0"/>
                  </a:moveTo>
                  <a:lnTo>
                    <a:pt x="2344246" y="0"/>
                  </a:lnTo>
                  <a:cubicBezTo>
                    <a:pt x="2354158" y="0"/>
                    <a:pt x="2362192" y="8035"/>
                    <a:pt x="2362192" y="17946"/>
                  </a:cubicBezTo>
                  <a:lnTo>
                    <a:pt x="2362192" y="1225771"/>
                  </a:lnTo>
                  <a:cubicBezTo>
                    <a:pt x="2362192" y="1235683"/>
                    <a:pt x="2354158" y="1243717"/>
                    <a:pt x="2344246" y="1243717"/>
                  </a:cubicBezTo>
                  <a:lnTo>
                    <a:pt x="17946" y="1243717"/>
                  </a:lnTo>
                  <a:cubicBezTo>
                    <a:pt x="8035" y="1243717"/>
                    <a:pt x="0" y="1235683"/>
                    <a:pt x="0" y="1225771"/>
                  </a:cubicBezTo>
                  <a:lnTo>
                    <a:pt x="0" y="17946"/>
                  </a:lnTo>
                  <a:cubicBezTo>
                    <a:pt x="0" y="8035"/>
                    <a:pt x="8035" y="0"/>
                    <a:pt x="17946" y="0"/>
                  </a:cubicBezTo>
                  <a:close/>
                </a:path>
              </a:pathLst>
            </a:custGeom>
            <a:solidFill>
              <a:srgbClr val="94AB6F"/>
            </a:solidFill>
          </p:spPr>
        </p:sp>
        <p:sp>
          <p:nvSpPr>
            <p:cNvPr id="12" name="TextBox 12"/>
            <p:cNvSpPr txBox="1"/>
            <p:nvPr/>
          </p:nvSpPr>
          <p:spPr>
            <a:xfrm>
              <a:off x="0" y="85725"/>
              <a:ext cx="2362192" cy="1157992"/>
            </a:xfrm>
            <a:prstGeom prst="rect">
              <a:avLst/>
            </a:prstGeom>
          </p:spPr>
          <p:txBody>
            <a:bodyPr lIns="50800" tIns="50800" rIns="50800" bIns="50800" rtlCol="0" anchor="ctr"/>
            <a:lstStyle/>
            <a:p>
              <a:pPr algn="ctr">
                <a:lnSpc>
                  <a:spcPts val="1925"/>
                </a:lnSpc>
              </a:pPr>
              <a:endParaRPr/>
            </a:p>
          </p:txBody>
        </p:sp>
      </p:grpSp>
      <p:grpSp>
        <p:nvGrpSpPr>
          <p:cNvPr id="13" name="Group 13"/>
          <p:cNvGrpSpPr/>
          <p:nvPr/>
        </p:nvGrpSpPr>
        <p:grpSpPr>
          <a:xfrm>
            <a:off x="9226191" y="2548724"/>
            <a:ext cx="6470902" cy="3406993"/>
            <a:chOff x="0" y="0"/>
            <a:chExt cx="2362192" cy="1243717"/>
          </a:xfrm>
        </p:grpSpPr>
        <p:sp>
          <p:nvSpPr>
            <p:cNvPr id="14" name="Freeform 14"/>
            <p:cNvSpPr/>
            <p:nvPr/>
          </p:nvSpPr>
          <p:spPr>
            <a:xfrm>
              <a:off x="0" y="0"/>
              <a:ext cx="2362192" cy="1243717"/>
            </a:xfrm>
            <a:custGeom>
              <a:avLst/>
              <a:gdLst/>
              <a:ahLst/>
              <a:cxnLst/>
              <a:rect l="l" t="t" r="r" b="b"/>
              <a:pathLst>
                <a:path w="2362192" h="1243717">
                  <a:moveTo>
                    <a:pt x="17946" y="0"/>
                  </a:moveTo>
                  <a:lnTo>
                    <a:pt x="2344246" y="0"/>
                  </a:lnTo>
                  <a:cubicBezTo>
                    <a:pt x="2354158" y="0"/>
                    <a:pt x="2362192" y="8035"/>
                    <a:pt x="2362192" y="17946"/>
                  </a:cubicBezTo>
                  <a:lnTo>
                    <a:pt x="2362192" y="1225771"/>
                  </a:lnTo>
                  <a:cubicBezTo>
                    <a:pt x="2362192" y="1235683"/>
                    <a:pt x="2354158" y="1243717"/>
                    <a:pt x="2344246" y="1243717"/>
                  </a:cubicBezTo>
                  <a:lnTo>
                    <a:pt x="17946" y="1243717"/>
                  </a:lnTo>
                  <a:cubicBezTo>
                    <a:pt x="8035" y="1243717"/>
                    <a:pt x="0" y="1235683"/>
                    <a:pt x="0" y="1225771"/>
                  </a:cubicBezTo>
                  <a:lnTo>
                    <a:pt x="0" y="17946"/>
                  </a:lnTo>
                  <a:cubicBezTo>
                    <a:pt x="0" y="8035"/>
                    <a:pt x="8035" y="0"/>
                    <a:pt x="17946" y="0"/>
                  </a:cubicBezTo>
                  <a:close/>
                </a:path>
              </a:pathLst>
            </a:custGeom>
            <a:solidFill>
              <a:srgbClr val="94AB6F"/>
            </a:solidFill>
          </p:spPr>
        </p:sp>
        <p:sp>
          <p:nvSpPr>
            <p:cNvPr id="15" name="TextBox 15"/>
            <p:cNvSpPr txBox="1"/>
            <p:nvPr/>
          </p:nvSpPr>
          <p:spPr>
            <a:xfrm>
              <a:off x="0" y="85725"/>
              <a:ext cx="2362192" cy="1157992"/>
            </a:xfrm>
            <a:prstGeom prst="rect">
              <a:avLst/>
            </a:prstGeom>
          </p:spPr>
          <p:txBody>
            <a:bodyPr lIns="50800" tIns="50800" rIns="50800" bIns="50800" rtlCol="0" anchor="ctr"/>
            <a:lstStyle/>
            <a:p>
              <a:pPr algn="ctr">
                <a:lnSpc>
                  <a:spcPts val="1925"/>
                </a:lnSpc>
              </a:pPr>
              <a:endParaRPr/>
            </a:p>
          </p:txBody>
        </p:sp>
      </p:grpSp>
      <p:grpSp>
        <p:nvGrpSpPr>
          <p:cNvPr id="16" name="Group 16"/>
          <p:cNvGrpSpPr/>
          <p:nvPr/>
        </p:nvGrpSpPr>
        <p:grpSpPr>
          <a:xfrm>
            <a:off x="9226191" y="6109541"/>
            <a:ext cx="6470902" cy="3406993"/>
            <a:chOff x="0" y="0"/>
            <a:chExt cx="2362192" cy="1243717"/>
          </a:xfrm>
        </p:grpSpPr>
        <p:sp>
          <p:nvSpPr>
            <p:cNvPr id="17" name="Freeform 17"/>
            <p:cNvSpPr/>
            <p:nvPr/>
          </p:nvSpPr>
          <p:spPr>
            <a:xfrm>
              <a:off x="0" y="0"/>
              <a:ext cx="2362192" cy="1243717"/>
            </a:xfrm>
            <a:custGeom>
              <a:avLst/>
              <a:gdLst/>
              <a:ahLst/>
              <a:cxnLst/>
              <a:rect l="l" t="t" r="r" b="b"/>
              <a:pathLst>
                <a:path w="2362192" h="1243717">
                  <a:moveTo>
                    <a:pt x="17946" y="0"/>
                  </a:moveTo>
                  <a:lnTo>
                    <a:pt x="2344246" y="0"/>
                  </a:lnTo>
                  <a:cubicBezTo>
                    <a:pt x="2354158" y="0"/>
                    <a:pt x="2362192" y="8035"/>
                    <a:pt x="2362192" y="17946"/>
                  </a:cubicBezTo>
                  <a:lnTo>
                    <a:pt x="2362192" y="1225771"/>
                  </a:lnTo>
                  <a:cubicBezTo>
                    <a:pt x="2362192" y="1235683"/>
                    <a:pt x="2354158" y="1243717"/>
                    <a:pt x="2344246" y="1243717"/>
                  </a:cubicBezTo>
                  <a:lnTo>
                    <a:pt x="17946" y="1243717"/>
                  </a:lnTo>
                  <a:cubicBezTo>
                    <a:pt x="8035" y="1243717"/>
                    <a:pt x="0" y="1235683"/>
                    <a:pt x="0" y="1225771"/>
                  </a:cubicBezTo>
                  <a:lnTo>
                    <a:pt x="0" y="17946"/>
                  </a:lnTo>
                  <a:cubicBezTo>
                    <a:pt x="0" y="8035"/>
                    <a:pt x="8035" y="0"/>
                    <a:pt x="17946" y="0"/>
                  </a:cubicBezTo>
                  <a:close/>
                </a:path>
              </a:pathLst>
            </a:custGeom>
            <a:solidFill>
              <a:srgbClr val="94AB6F"/>
            </a:solidFill>
          </p:spPr>
        </p:sp>
        <p:sp>
          <p:nvSpPr>
            <p:cNvPr id="18" name="TextBox 18"/>
            <p:cNvSpPr txBox="1"/>
            <p:nvPr/>
          </p:nvSpPr>
          <p:spPr>
            <a:xfrm>
              <a:off x="0" y="85725"/>
              <a:ext cx="2362192" cy="1157992"/>
            </a:xfrm>
            <a:prstGeom prst="rect">
              <a:avLst/>
            </a:prstGeom>
          </p:spPr>
          <p:txBody>
            <a:bodyPr lIns="50800" tIns="50800" rIns="50800" bIns="50800" rtlCol="0" anchor="ctr"/>
            <a:lstStyle/>
            <a:p>
              <a:pPr algn="ctr">
                <a:lnSpc>
                  <a:spcPts val="1925"/>
                </a:lnSpc>
              </a:pPr>
              <a:endParaRPr/>
            </a:p>
          </p:txBody>
        </p:sp>
      </p:grpSp>
      <p:sp>
        <p:nvSpPr>
          <p:cNvPr id="19" name="TextBox 19"/>
          <p:cNvSpPr txBox="1"/>
          <p:nvPr/>
        </p:nvSpPr>
        <p:spPr>
          <a:xfrm>
            <a:off x="3313340" y="3670922"/>
            <a:ext cx="5067934" cy="1472578"/>
          </a:xfrm>
          <a:prstGeom prst="rect">
            <a:avLst/>
          </a:prstGeom>
        </p:spPr>
        <p:txBody>
          <a:bodyPr lIns="0" tIns="0" rIns="0" bIns="0" rtlCol="0" anchor="t">
            <a:spAutoFit/>
          </a:bodyPr>
          <a:lstStyle/>
          <a:p>
            <a:pPr marL="427866" lvl="1" indent="-213933" algn="just">
              <a:lnSpc>
                <a:spcPts val="2933"/>
              </a:lnSpc>
              <a:buFont typeface="Arial"/>
              <a:buChar char="•"/>
            </a:pPr>
            <a:r>
              <a:rPr lang="en-US" sz="1981" b="1" spc="31">
                <a:solidFill>
                  <a:srgbClr val="FBF6F1"/>
                </a:solidFill>
                <a:latin typeface="Montserrat Semi-Bold"/>
                <a:ea typeface="Montserrat Semi-Bold"/>
                <a:cs typeface="Montserrat Semi-Bold"/>
                <a:sym typeface="Montserrat Semi-Bold"/>
              </a:rPr>
              <a:t>User Management</a:t>
            </a:r>
          </a:p>
          <a:p>
            <a:pPr marL="427866" lvl="1" indent="-213933" algn="just">
              <a:lnSpc>
                <a:spcPts val="2933"/>
              </a:lnSpc>
              <a:buFont typeface="Arial"/>
              <a:buChar char="•"/>
            </a:pPr>
            <a:r>
              <a:rPr lang="en-US" sz="1981" b="1" spc="31">
                <a:solidFill>
                  <a:srgbClr val="FBF6F1"/>
                </a:solidFill>
                <a:latin typeface="Montserrat Semi-Bold"/>
                <a:ea typeface="Montserrat Semi-Bold"/>
                <a:cs typeface="Montserrat Semi-Bold"/>
                <a:sym typeface="Montserrat Semi-Bold"/>
              </a:rPr>
              <a:t>System Monitoring</a:t>
            </a:r>
          </a:p>
          <a:p>
            <a:pPr marL="427866" lvl="1" indent="-213933" algn="just">
              <a:lnSpc>
                <a:spcPts val="2933"/>
              </a:lnSpc>
              <a:buFont typeface="Arial"/>
              <a:buChar char="•"/>
            </a:pPr>
            <a:r>
              <a:rPr lang="en-US" sz="1981" b="1" spc="31">
                <a:solidFill>
                  <a:srgbClr val="FBF6F1"/>
                </a:solidFill>
                <a:latin typeface="Montserrat Semi-Bold"/>
                <a:ea typeface="Montserrat Semi-Bold"/>
                <a:cs typeface="Montserrat Semi-Bold"/>
                <a:sym typeface="Montserrat Semi-Bold"/>
              </a:rPr>
              <a:t>Data Management</a:t>
            </a:r>
          </a:p>
          <a:p>
            <a:pPr marL="0" lvl="0" indent="0" algn="just">
              <a:lnSpc>
                <a:spcPts val="2933"/>
              </a:lnSpc>
            </a:pPr>
            <a:endParaRPr lang="en-US" sz="1981" b="1" spc="31">
              <a:solidFill>
                <a:srgbClr val="FBF6F1"/>
              </a:solidFill>
              <a:latin typeface="Montserrat Semi-Bold"/>
              <a:ea typeface="Montserrat Semi-Bold"/>
              <a:cs typeface="Montserrat Semi-Bold"/>
              <a:sym typeface="Montserrat Semi-Bold"/>
            </a:endParaRPr>
          </a:p>
        </p:txBody>
      </p:sp>
      <p:sp>
        <p:nvSpPr>
          <p:cNvPr id="20" name="TextBox 20"/>
          <p:cNvSpPr txBox="1"/>
          <p:nvPr/>
        </p:nvSpPr>
        <p:spPr>
          <a:xfrm>
            <a:off x="3997478" y="2942536"/>
            <a:ext cx="3699657" cy="470348"/>
          </a:xfrm>
          <a:prstGeom prst="rect">
            <a:avLst/>
          </a:prstGeom>
        </p:spPr>
        <p:txBody>
          <a:bodyPr lIns="0" tIns="0" rIns="0" bIns="0" rtlCol="0" anchor="t">
            <a:spAutoFit/>
          </a:bodyPr>
          <a:lstStyle/>
          <a:p>
            <a:pPr algn="ctr">
              <a:lnSpc>
                <a:spcPts val="3683"/>
              </a:lnSpc>
            </a:pPr>
            <a:r>
              <a:rPr lang="en-US" sz="3175" b="1">
                <a:solidFill>
                  <a:srgbClr val="FBF6F1"/>
                </a:solidFill>
                <a:latin typeface="Martel Heavy"/>
                <a:ea typeface="Martel Heavy"/>
                <a:cs typeface="Martel Heavy"/>
                <a:sym typeface="Martel Heavy"/>
              </a:rPr>
              <a:t>Admin</a:t>
            </a:r>
          </a:p>
        </p:txBody>
      </p:sp>
      <p:sp>
        <p:nvSpPr>
          <p:cNvPr id="21" name="TextBox 21"/>
          <p:cNvSpPr txBox="1"/>
          <p:nvPr/>
        </p:nvSpPr>
        <p:spPr>
          <a:xfrm>
            <a:off x="10046053" y="3670922"/>
            <a:ext cx="5067934" cy="1472578"/>
          </a:xfrm>
          <a:prstGeom prst="rect">
            <a:avLst/>
          </a:prstGeom>
        </p:spPr>
        <p:txBody>
          <a:bodyPr lIns="0" tIns="0" rIns="0" bIns="0" rtlCol="0" anchor="t">
            <a:spAutoFit/>
          </a:bodyPr>
          <a:lstStyle/>
          <a:p>
            <a:pPr marL="427866" lvl="1" indent="-213933" algn="just">
              <a:lnSpc>
                <a:spcPts val="2933"/>
              </a:lnSpc>
              <a:buFont typeface="Arial"/>
              <a:buChar char="•"/>
            </a:pPr>
            <a:r>
              <a:rPr lang="en-US" sz="1981" b="1" spc="31">
                <a:solidFill>
                  <a:srgbClr val="FBF6F1"/>
                </a:solidFill>
                <a:latin typeface="Montserrat Semi-Bold"/>
                <a:ea typeface="Montserrat Semi-Bold"/>
                <a:cs typeface="Montserrat Semi-Bold"/>
                <a:sym typeface="Montserrat Semi-Bold"/>
              </a:rPr>
              <a:t>Soil Analysis</a:t>
            </a:r>
          </a:p>
          <a:p>
            <a:pPr marL="427866" lvl="1" indent="-213933" algn="just">
              <a:lnSpc>
                <a:spcPts val="2933"/>
              </a:lnSpc>
              <a:buFont typeface="Arial"/>
              <a:buChar char="•"/>
            </a:pPr>
            <a:r>
              <a:rPr lang="en-US" sz="1981" b="1" spc="31">
                <a:solidFill>
                  <a:srgbClr val="FBF6F1"/>
                </a:solidFill>
                <a:latin typeface="Montserrat Semi-Bold"/>
                <a:ea typeface="Montserrat Semi-Bold"/>
                <a:cs typeface="Montserrat Semi-Bold"/>
                <a:sym typeface="Montserrat Semi-Bold"/>
              </a:rPr>
              <a:t>Crop Maturity Assessment</a:t>
            </a:r>
          </a:p>
          <a:p>
            <a:pPr marL="427866" lvl="1" indent="-213933" algn="just">
              <a:lnSpc>
                <a:spcPts val="2933"/>
              </a:lnSpc>
              <a:buFont typeface="Arial"/>
              <a:buChar char="•"/>
            </a:pPr>
            <a:r>
              <a:rPr lang="en-US" sz="1981" b="1" spc="31">
                <a:solidFill>
                  <a:srgbClr val="FBF6F1"/>
                </a:solidFill>
                <a:latin typeface="Montserrat Semi-Bold"/>
                <a:ea typeface="Montserrat Semi-Bold"/>
                <a:cs typeface="Montserrat Semi-Bold"/>
                <a:sym typeface="Montserrat Semi-Bold"/>
              </a:rPr>
              <a:t>Chatbot Interaction</a:t>
            </a:r>
          </a:p>
          <a:p>
            <a:pPr marL="0" lvl="0" indent="0" algn="just">
              <a:lnSpc>
                <a:spcPts val="2933"/>
              </a:lnSpc>
            </a:pPr>
            <a:endParaRPr lang="en-US" sz="1981" b="1" spc="31">
              <a:solidFill>
                <a:srgbClr val="FBF6F1"/>
              </a:solidFill>
              <a:latin typeface="Montserrat Semi-Bold"/>
              <a:ea typeface="Montserrat Semi-Bold"/>
              <a:cs typeface="Montserrat Semi-Bold"/>
              <a:sym typeface="Montserrat Semi-Bold"/>
            </a:endParaRPr>
          </a:p>
        </p:txBody>
      </p:sp>
      <p:sp>
        <p:nvSpPr>
          <p:cNvPr id="22" name="TextBox 22"/>
          <p:cNvSpPr txBox="1"/>
          <p:nvPr/>
        </p:nvSpPr>
        <p:spPr>
          <a:xfrm>
            <a:off x="10730192" y="2942536"/>
            <a:ext cx="3699657" cy="470348"/>
          </a:xfrm>
          <a:prstGeom prst="rect">
            <a:avLst/>
          </a:prstGeom>
        </p:spPr>
        <p:txBody>
          <a:bodyPr lIns="0" tIns="0" rIns="0" bIns="0" rtlCol="0" anchor="t">
            <a:spAutoFit/>
          </a:bodyPr>
          <a:lstStyle/>
          <a:p>
            <a:pPr algn="ctr">
              <a:lnSpc>
                <a:spcPts val="3683"/>
              </a:lnSpc>
            </a:pPr>
            <a:r>
              <a:rPr lang="en-US" sz="3175" b="1">
                <a:solidFill>
                  <a:srgbClr val="FBF6F1"/>
                </a:solidFill>
                <a:latin typeface="Martel Heavy"/>
                <a:ea typeface="Martel Heavy"/>
                <a:cs typeface="Martel Heavy"/>
                <a:sym typeface="Martel Heavy"/>
              </a:rPr>
              <a:t>Farmers</a:t>
            </a:r>
          </a:p>
        </p:txBody>
      </p:sp>
      <p:sp>
        <p:nvSpPr>
          <p:cNvPr id="23" name="TextBox 23"/>
          <p:cNvSpPr txBox="1"/>
          <p:nvPr/>
        </p:nvSpPr>
        <p:spPr>
          <a:xfrm>
            <a:off x="10046053" y="7324883"/>
            <a:ext cx="5067934" cy="1472578"/>
          </a:xfrm>
          <a:prstGeom prst="rect">
            <a:avLst/>
          </a:prstGeom>
        </p:spPr>
        <p:txBody>
          <a:bodyPr lIns="0" tIns="0" rIns="0" bIns="0" rtlCol="0" anchor="t">
            <a:spAutoFit/>
          </a:bodyPr>
          <a:lstStyle/>
          <a:p>
            <a:pPr marL="427866" lvl="1" indent="-213933" algn="just">
              <a:lnSpc>
                <a:spcPts val="2933"/>
              </a:lnSpc>
              <a:buFont typeface="Arial"/>
              <a:buChar char="•"/>
            </a:pPr>
            <a:r>
              <a:rPr lang="en-US" sz="1981" b="1" spc="31">
                <a:solidFill>
                  <a:srgbClr val="FBF6F1"/>
                </a:solidFill>
                <a:latin typeface="Montserrat Semi-Bold"/>
                <a:ea typeface="Montserrat Semi-Bold"/>
                <a:cs typeface="Montserrat Semi-Bold"/>
                <a:sym typeface="Montserrat Semi-Bold"/>
              </a:rPr>
              <a:t>Product Listing</a:t>
            </a:r>
          </a:p>
          <a:p>
            <a:pPr marL="427866" lvl="1" indent="-213933" algn="just">
              <a:lnSpc>
                <a:spcPts val="2933"/>
              </a:lnSpc>
              <a:buFont typeface="Arial"/>
              <a:buChar char="•"/>
            </a:pPr>
            <a:r>
              <a:rPr lang="en-US" sz="1981" b="1" spc="31">
                <a:solidFill>
                  <a:srgbClr val="FBF6F1"/>
                </a:solidFill>
                <a:latin typeface="Montserrat Semi-Bold"/>
                <a:ea typeface="Montserrat Semi-Bold"/>
                <a:cs typeface="Montserrat Semi-Bold"/>
                <a:sym typeface="Montserrat Semi-Bold"/>
              </a:rPr>
              <a:t>Order Management</a:t>
            </a:r>
          </a:p>
          <a:p>
            <a:pPr marL="427866" lvl="1" indent="-213933" algn="just">
              <a:lnSpc>
                <a:spcPts val="2933"/>
              </a:lnSpc>
              <a:buFont typeface="Arial"/>
              <a:buChar char="•"/>
            </a:pPr>
            <a:r>
              <a:rPr lang="en-US" sz="1981" b="1" spc="31">
                <a:solidFill>
                  <a:srgbClr val="FBF6F1"/>
                </a:solidFill>
                <a:latin typeface="Montserrat Semi-Bold"/>
                <a:ea typeface="Montserrat Semi-Bold"/>
                <a:cs typeface="Montserrat Semi-Bold"/>
                <a:sym typeface="Montserrat Semi-Bold"/>
              </a:rPr>
              <a:t>Pricing and Availability</a:t>
            </a:r>
          </a:p>
          <a:p>
            <a:pPr marL="0" lvl="0" indent="0" algn="just">
              <a:lnSpc>
                <a:spcPts val="2933"/>
              </a:lnSpc>
            </a:pPr>
            <a:endParaRPr lang="en-US" sz="1981" b="1" spc="31">
              <a:solidFill>
                <a:srgbClr val="FBF6F1"/>
              </a:solidFill>
              <a:latin typeface="Montserrat Semi-Bold"/>
              <a:ea typeface="Montserrat Semi-Bold"/>
              <a:cs typeface="Montserrat Semi-Bold"/>
              <a:sym typeface="Montserrat Semi-Bold"/>
            </a:endParaRPr>
          </a:p>
        </p:txBody>
      </p:sp>
      <p:sp>
        <p:nvSpPr>
          <p:cNvPr id="24" name="TextBox 24"/>
          <p:cNvSpPr txBox="1"/>
          <p:nvPr/>
        </p:nvSpPr>
        <p:spPr>
          <a:xfrm>
            <a:off x="10388123" y="6597360"/>
            <a:ext cx="4383795" cy="470348"/>
          </a:xfrm>
          <a:prstGeom prst="rect">
            <a:avLst/>
          </a:prstGeom>
        </p:spPr>
        <p:txBody>
          <a:bodyPr lIns="0" tIns="0" rIns="0" bIns="0" rtlCol="0" anchor="t">
            <a:spAutoFit/>
          </a:bodyPr>
          <a:lstStyle/>
          <a:p>
            <a:pPr algn="ctr">
              <a:lnSpc>
                <a:spcPts val="3683"/>
              </a:lnSpc>
            </a:pPr>
            <a:r>
              <a:rPr lang="en-US" sz="3175" b="1">
                <a:solidFill>
                  <a:srgbClr val="FBF6F1"/>
                </a:solidFill>
                <a:latin typeface="Martel Heavy"/>
                <a:ea typeface="Martel Heavy"/>
                <a:cs typeface="Martel Heavy"/>
                <a:sym typeface="Martel Heavy"/>
              </a:rPr>
              <a:t>Sellers</a:t>
            </a:r>
          </a:p>
        </p:txBody>
      </p:sp>
      <p:sp>
        <p:nvSpPr>
          <p:cNvPr id="25" name="TextBox 25"/>
          <p:cNvSpPr txBox="1"/>
          <p:nvPr/>
        </p:nvSpPr>
        <p:spPr>
          <a:xfrm>
            <a:off x="3313340" y="7324883"/>
            <a:ext cx="5067934" cy="1472578"/>
          </a:xfrm>
          <a:prstGeom prst="rect">
            <a:avLst/>
          </a:prstGeom>
        </p:spPr>
        <p:txBody>
          <a:bodyPr lIns="0" tIns="0" rIns="0" bIns="0" rtlCol="0" anchor="t">
            <a:spAutoFit/>
          </a:bodyPr>
          <a:lstStyle/>
          <a:p>
            <a:pPr marL="427866" lvl="1" indent="-213933" algn="just">
              <a:lnSpc>
                <a:spcPts val="2933"/>
              </a:lnSpc>
              <a:buFont typeface="Arial"/>
              <a:buChar char="•"/>
            </a:pPr>
            <a:r>
              <a:rPr lang="en-US" sz="1981" b="1" spc="31">
                <a:solidFill>
                  <a:srgbClr val="FBF6F1"/>
                </a:solidFill>
                <a:latin typeface="Montserrat Semi-Bold"/>
                <a:ea typeface="Montserrat Semi-Bold"/>
                <a:cs typeface="Montserrat Semi-Bold"/>
                <a:sym typeface="Montserrat Semi-Bold"/>
              </a:rPr>
              <a:t>Browse and Purchase Products</a:t>
            </a:r>
          </a:p>
          <a:p>
            <a:pPr marL="427866" lvl="1" indent="-213933" algn="just">
              <a:lnSpc>
                <a:spcPts val="2933"/>
              </a:lnSpc>
              <a:buFont typeface="Arial"/>
              <a:buChar char="•"/>
            </a:pPr>
            <a:r>
              <a:rPr lang="en-US" sz="1981" b="1" spc="31">
                <a:solidFill>
                  <a:srgbClr val="FBF6F1"/>
                </a:solidFill>
                <a:latin typeface="Montserrat Semi-Bold"/>
                <a:ea typeface="Montserrat Semi-Bold"/>
                <a:cs typeface="Montserrat Semi-Bold"/>
                <a:sym typeface="Montserrat Semi-Bold"/>
              </a:rPr>
              <a:t>Order Tracking</a:t>
            </a:r>
          </a:p>
          <a:p>
            <a:pPr marL="427866" lvl="1" indent="-213933" algn="just">
              <a:lnSpc>
                <a:spcPts val="2933"/>
              </a:lnSpc>
              <a:buFont typeface="Arial"/>
              <a:buChar char="•"/>
            </a:pPr>
            <a:r>
              <a:rPr lang="en-US" sz="1981" b="1" spc="31">
                <a:solidFill>
                  <a:srgbClr val="FBF6F1"/>
                </a:solidFill>
                <a:latin typeface="Montserrat Semi-Bold"/>
                <a:ea typeface="Montserrat Semi-Bold"/>
                <a:cs typeface="Montserrat Semi-Bold"/>
                <a:sym typeface="Montserrat Semi-Bold"/>
              </a:rPr>
              <a:t>Feedback and Reviews</a:t>
            </a:r>
          </a:p>
          <a:p>
            <a:pPr marL="0" lvl="0" indent="0" algn="just">
              <a:lnSpc>
                <a:spcPts val="2933"/>
              </a:lnSpc>
            </a:pPr>
            <a:endParaRPr lang="en-US" sz="1981" b="1" spc="31">
              <a:solidFill>
                <a:srgbClr val="FBF6F1"/>
              </a:solidFill>
              <a:latin typeface="Montserrat Semi-Bold"/>
              <a:ea typeface="Montserrat Semi-Bold"/>
              <a:cs typeface="Montserrat Semi-Bold"/>
              <a:sym typeface="Montserrat Semi-Bold"/>
            </a:endParaRPr>
          </a:p>
        </p:txBody>
      </p:sp>
      <p:sp>
        <p:nvSpPr>
          <p:cNvPr id="26" name="TextBox 26"/>
          <p:cNvSpPr txBox="1"/>
          <p:nvPr/>
        </p:nvSpPr>
        <p:spPr>
          <a:xfrm>
            <a:off x="3997478" y="6597360"/>
            <a:ext cx="3699657" cy="470348"/>
          </a:xfrm>
          <a:prstGeom prst="rect">
            <a:avLst/>
          </a:prstGeom>
        </p:spPr>
        <p:txBody>
          <a:bodyPr lIns="0" tIns="0" rIns="0" bIns="0" rtlCol="0" anchor="t">
            <a:spAutoFit/>
          </a:bodyPr>
          <a:lstStyle/>
          <a:p>
            <a:pPr algn="ctr">
              <a:lnSpc>
                <a:spcPts val="3683"/>
              </a:lnSpc>
            </a:pPr>
            <a:r>
              <a:rPr lang="en-US" sz="3175" b="1">
                <a:solidFill>
                  <a:srgbClr val="FBF6F1"/>
                </a:solidFill>
                <a:latin typeface="Martel Heavy"/>
                <a:ea typeface="Martel Heavy"/>
                <a:cs typeface="Martel Heavy"/>
                <a:sym typeface="Martel Heavy"/>
              </a:rPr>
              <a:t>Customers</a:t>
            </a:r>
          </a:p>
        </p:txBody>
      </p:sp>
      <p:sp>
        <p:nvSpPr>
          <p:cNvPr id="27" name="TextBox 27"/>
          <p:cNvSpPr txBox="1"/>
          <p:nvPr/>
        </p:nvSpPr>
        <p:spPr>
          <a:xfrm>
            <a:off x="4114877" y="1348725"/>
            <a:ext cx="10058246" cy="1095375"/>
          </a:xfrm>
          <a:prstGeom prst="rect">
            <a:avLst/>
          </a:prstGeom>
        </p:spPr>
        <p:txBody>
          <a:bodyPr lIns="0" tIns="0" rIns="0" bIns="0" rtlCol="0" anchor="t">
            <a:spAutoFit/>
          </a:bodyPr>
          <a:lstStyle/>
          <a:p>
            <a:pPr algn="ctr">
              <a:lnSpc>
                <a:spcPts val="8699"/>
              </a:lnSpc>
            </a:pPr>
            <a:r>
              <a:rPr lang="en-US" sz="7499" b="1">
                <a:solidFill>
                  <a:srgbClr val="94AB6F"/>
                </a:solidFill>
                <a:latin typeface="Martel Bold"/>
                <a:ea typeface="Martel Bold"/>
                <a:cs typeface="Martel Bold"/>
                <a:sym typeface="Martel Bold"/>
              </a:rPr>
              <a:t>Major Use Cases</a:t>
            </a:r>
          </a:p>
        </p:txBody>
      </p:sp>
    </p:spTree>
  </p:cSld>
  <p:clrMapOvr>
    <a:masterClrMapping/>
  </p:clrMapOvr>
  <p:transition spd="slow">
    <p:pull/>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4AB6F"/>
        </a:solidFill>
        <a:effectLst/>
      </p:bgPr>
    </p:bg>
    <p:spTree>
      <p:nvGrpSpPr>
        <p:cNvPr id="1" name=""/>
        <p:cNvGrpSpPr/>
        <p:nvPr/>
      </p:nvGrpSpPr>
      <p:grpSpPr>
        <a:xfrm>
          <a:off x="0" y="0"/>
          <a:ext cx="0" cy="0"/>
          <a:chOff x="0" y="0"/>
          <a:chExt cx="0" cy="0"/>
        </a:xfrm>
      </p:grpSpPr>
      <p:sp>
        <p:nvSpPr>
          <p:cNvPr id="2" name="Freeform 2"/>
          <p:cNvSpPr/>
          <p:nvPr/>
        </p:nvSpPr>
        <p:spPr>
          <a:xfrm>
            <a:off x="3863210" y="14987"/>
            <a:ext cx="10561581" cy="10272013"/>
          </a:xfrm>
          <a:custGeom>
            <a:avLst/>
            <a:gdLst/>
            <a:ahLst/>
            <a:cxnLst/>
            <a:rect l="l" t="t" r="r" b="b"/>
            <a:pathLst>
              <a:path w="10561581" h="10272013">
                <a:moveTo>
                  <a:pt x="0" y="0"/>
                </a:moveTo>
                <a:lnTo>
                  <a:pt x="10561580" y="0"/>
                </a:lnTo>
                <a:lnTo>
                  <a:pt x="10561580" y="10272013"/>
                </a:lnTo>
                <a:lnTo>
                  <a:pt x="0" y="10272013"/>
                </a:lnTo>
                <a:lnTo>
                  <a:pt x="0" y="0"/>
                </a:lnTo>
                <a:close/>
              </a:path>
            </a:pathLst>
          </a:custGeom>
          <a:blipFill>
            <a:blip r:embed="rId2"/>
            <a:stretch>
              <a:fillRect/>
            </a:stretch>
          </a:blipFill>
        </p:spPr>
      </p:sp>
      <p:sp>
        <p:nvSpPr>
          <p:cNvPr id="3" name="Freeform 3"/>
          <p:cNvSpPr/>
          <p:nvPr/>
        </p:nvSpPr>
        <p:spPr>
          <a:xfrm>
            <a:off x="15897675" y="-746775"/>
            <a:ext cx="2723249" cy="4114800"/>
          </a:xfrm>
          <a:custGeom>
            <a:avLst/>
            <a:gdLst/>
            <a:ahLst/>
            <a:cxnLst/>
            <a:rect l="l" t="t" r="r" b="b"/>
            <a:pathLst>
              <a:path w="2723249" h="4114800">
                <a:moveTo>
                  <a:pt x="0" y="0"/>
                </a:moveTo>
                <a:lnTo>
                  <a:pt x="2723250" y="0"/>
                </a:lnTo>
                <a:lnTo>
                  <a:pt x="272325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2763867" y="0"/>
            <a:ext cx="12760265" cy="10272013"/>
          </a:xfrm>
          <a:custGeom>
            <a:avLst/>
            <a:gdLst/>
            <a:ahLst/>
            <a:cxnLst/>
            <a:rect l="l" t="t" r="r" b="b"/>
            <a:pathLst>
              <a:path w="12760265" h="10272013">
                <a:moveTo>
                  <a:pt x="0" y="0"/>
                </a:moveTo>
                <a:lnTo>
                  <a:pt x="12760266" y="0"/>
                </a:lnTo>
                <a:lnTo>
                  <a:pt x="12760266" y="10272013"/>
                </a:lnTo>
                <a:lnTo>
                  <a:pt x="0" y="10272013"/>
                </a:lnTo>
                <a:lnTo>
                  <a:pt x="0" y="0"/>
                </a:lnTo>
                <a:close/>
              </a:path>
            </a:pathLst>
          </a:custGeom>
          <a:blipFill>
            <a:blip r:embed="rId5"/>
            <a:stretch>
              <a:fillRect/>
            </a:stretch>
          </a:blipFill>
        </p:spPr>
      </p:sp>
      <p:sp>
        <p:nvSpPr>
          <p:cNvPr id="5" name="Freeform 5"/>
          <p:cNvSpPr/>
          <p:nvPr/>
        </p:nvSpPr>
        <p:spPr>
          <a:xfrm>
            <a:off x="-1309954" y="6365680"/>
            <a:ext cx="5032574" cy="4321589"/>
          </a:xfrm>
          <a:custGeom>
            <a:avLst/>
            <a:gdLst/>
            <a:ahLst/>
            <a:cxnLst/>
            <a:rect l="l" t="t" r="r" b="b"/>
            <a:pathLst>
              <a:path w="5032574" h="4321589">
                <a:moveTo>
                  <a:pt x="0" y="0"/>
                </a:moveTo>
                <a:lnTo>
                  <a:pt x="5032574" y="0"/>
                </a:lnTo>
                <a:lnTo>
                  <a:pt x="5032574" y="4321589"/>
                </a:lnTo>
                <a:lnTo>
                  <a:pt x="0" y="432158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6" name="Group 6"/>
          <p:cNvGrpSpPr/>
          <p:nvPr/>
        </p:nvGrpSpPr>
        <p:grpSpPr>
          <a:xfrm>
            <a:off x="0" y="0"/>
            <a:ext cx="4928995" cy="2967989"/>
            <a:chOff x="0" y="0"/>
            <a:chExt cx="1298172" cy="781692"/>
          </a:xfrm>
        </p:grpSpPr>
        <p:sp>
          <p:nvSpPr>
            <p:cNvPr id="7" name="Freeform 7"/>
            <p:cNvSpPr/>
            <p:nvPr/>
          </p:nvSpPr>
          <p:spPr>
            <a:xfrm>
              <a:off x="0" y="0"/>
              <a:ext cx="1298172" cy="781692"/>
            </a:xfrm>
            <a:custGeom>
              <a:avLst/>
              <a:gdLst/>
              <a:ahLst/>
              <a:cxnLst/>
              <a:rect l="l" t="t" r="r" b="b"/>
              <a:pathLst>
                <a:path w="1298172" h="781692">
                  <a:moveTo>
                    <a:pt x="0" y="0"/>
                  </a:moveTo>
                  <a:lnTo>
                    <a:pt x="1298172" y="0"/>
                  </a:lnTo>
                  <a:lnTo>
                    <a:pt x="1298172" y="781692"/>
                  </a:lnTo>
                  <a:lnTo>
                    <a:pt x="0" y="781692"/>
                  </a:lnTo>
                  <a:close/>
                </a:path>
              </a:pathLst>
            </a:custGeom>
            <a:solidFill>
              <a:srgbClr val="94AB6F"/>
            </a:solidFill>
          </p:spPr>
        </p:sp>
        <p:sp>
          <p:nvSpPr>
            <p:cNvPr id="8" name="TextBox 8"/>
            <p:cNvSpPr txBox="1"/>
            <p:nvPr/>
          </p:nvSpPr>
          <p:spPr>
            <a:xfrm>
              <a:off x="0" y="19050"/>
              <a:ext cx="1298172" cy="762642"/>
            </a:xfrm>
            <a:prstGeom prst="rect">
              <a:avLst/>
            </a:prstGeom>
          </p:spPr>
          <p:txBody>
            <a:bodyPr lIns="50800" tIns="50800" rIns="50800" bIns="50800" rtlCol="0" anchor="ctr"/>
            <a:lstStyle/>
            <a:p>
              <a:pPr marL="0" lvl="0" indent="0" algn="ctr">
                <a:lnSpc>
                  <a:spcPts val="7308"/>
                </a:lnSpc>
                <a:spcBef>
                  <a:spcPct val="0"/>
                </a:spcBef>
              </a:pPr>
              <a:r>
                <a:rPr lang="en-US" sz="6300" b="1">
                  <a:solidFill>
                    <a:srgbClr val="FBF6F1"/>
                  </a:solidFill>
                  <a:latin typeface="Martel Bold"/>
                  <a:ea typeface="Martel Bold"/>
                  <a:cs typeface="Martel Bold"/>
                  <a:sym typeface="Martel Bold"/>
                </a:rPr>
                <a:t>Admin Use-Case</a:t>
              </a:r>
            </a:p>
          </p:txBody>
        </p:sp>
      </p:grpSp>
    </p:spTree>
  </p:cSld>
  <p:clrMapOvr>
    <a:masterClrMapping/>
  </p:clrMapOvr>
  <p:transition spd="slow">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1875</Words>
  <Application>Microsoft Office PowerPoint</Application>
  <PresentationFormat>Custom</PresentationFormat>
  <Paragraphs>177</Paragraphs>
  <Slides>18</Slides>
  <Notes>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18</vt:i4>
      </vt:variant>
    </vt:vector>
  </HeadingPairs>
  <TitlesOfParts>
    <vt:vector size="31" baseType="lpstr">
      <vt:lpstr>Segoe UI</vt:lpstr>
      <vt:lpstr>Montserrat Semi-Bold</vt:lpstr>
      <vt:lpstr>Martel</vt:lpstr>
      <vt:lpstr>Calibri</vt:lpstr>
      <vt:lpstr>Symbol</vt:lpstr>
      <vt:lpstr>Public Sans Bold</vt:lpstr>
      <vt:lpstr>Public Sans</vt:lpstr>
      <vt:lpstr>Arial</vt:lpstr>
      <vt:lpstr>Martel Heavy</vt:lpstr>
      <vt:lpstr>Martel Bold</vt:lpstr>
      <vt:lpstr>Montserrat Bold</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Illustrated Sustainable World Presentation</dc:title>
  <cp:lastModifiedBy>Muaaz Bin Mukhtar</cp:lastModifiedBy>
  <cp:revision>5</cp:revision>
  <dcterms:created xsi:type="dcterms:W3CDTF">2006-08-16T00:00:00Z</dcterms:created>
  <dcterms:modified xsi:type="dcterms:W3CDTF">2024-09-29T16:18:07Z</dcterms:modified>
  <dc:identifier>DAGR10iYzbs</dc:identifier>
</cp:coreProperties>
</file>