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2EAC-BCD9-453D-8301-8BE6EEA05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E46C3-FBEC-44AF-B6D6-D528D9A7E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7B0B47-A92D-47CE-B917-4491521D4B83}"/>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55FB5889-ABA6-4B39-83A4-0AE1984C8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8474-3275-4E5A-8A41-9D448A912E4D}"/>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1262859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751F-1E40-44D4-B4BB-F2744D5FE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4F0A1-34BC-43C8-92A5-763BE084AC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7A4B9-223A-44ED-B140-98E532FD39F4}"/>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6643BD93-63F4-4D7D-9328-32959399F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CE83-05D1-49B1-8A0C-AAB3776F4A02}"/>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8004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177896-0A6C-4505-B11A-BCFF2C36F2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7767DA-8D5E-4BD1-8E55-5D7BD25A5C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EB3DF-8DC0-4D74-AFC0-91256512EED8}"/>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A80DB7A9-3803-46CE-95D4-38ACD483C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DE948-BB8B-4E50-A2AE-FF6D83C886AD}"/>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5666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29FD-911E-4360-9E77-99121A471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42101-D0D1-4EA1-AE35-1F08C596CF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9E344-77A4-41D9-9EEA-3B2957A7500F}"/>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DA63D270-26F1-4B4B-B4EE-C197E3F5A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49CA9-599E-4F94-89EE-5E8E7BDE7941}"/>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12163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2E2-C8DB-4F6C-96DA-E2D70C790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8C4F22-248E-4325-A74C-244543EC8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EDAE46-0815-4CF0-82FA-86FA249514FF}"/>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6FE1C4C4-BEB3-41A1-B288-6615307FF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A604B-56CC-4F9F-ADA1-A8CF5D127589}"/>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37632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6318-62B9-48FC-92D1-7411324826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EF3DC-3C77-4143-A295-0D158C380A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EF8867-B008-402A-B438-1D027A1412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91375-E0B1-4B92-A3BC-80B6692B175F}"/>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6" name="Footer Placeholder 5">
            <a:extLst>
              <a:ext uri="{FF2B5EF4-FFF2-40B4-BE49-F238E27FC236}">
                <a16:creationId xmlns:a16="http://schemas.microsoft.com/office/drawing/2014/main" id="{248F98D6-180D-49C0-8F0B-D7B7C3E3D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25025-A2D5-4B17-BD32-1781FAEC12C9}"/>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372110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8071-776B-427B-B192-A9F62E4F62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71688-8186-405E-A63A-D865A71D0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3056D3-46DF-4B4D-92C5-E49D7043CFF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256A1-DD8C-4F1B-95DC-7707B5A92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48C0AE-0F47-4B71-8827-D3924E66B8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5AD40-ED90-4331-8721-16A0DE4D3DA6}"/>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8" name="Footer Placeholder 7">
            <a:extLst>
              <a:ext uri="{FF2B5EF4-FFF2-40B4-BE49-F238E27FC236}">
                <a16:creationId xmlns:a16="http://schemas.microsoft.com/office/drawing/2014/main" id="{40AD3AF0-A232-4FE3-8289-B1C851C1F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FC6FE9-9DD4-423E-9163-DFC77D68C488}"/>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328712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9426-6D53-4FB5-B6C6-B7E39134D5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048892-404D-4C05-905F-BEE2099034FF}"/>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4" name="Footer Placeholder 3">
            <a:extLst>
              <a:ext uri="{FF2B5EF4-FFF2-40B4-BE49-F238E27FC236}">
                <a16:creationId xmlns:a16="http://schemas.microsoft.com/office/drawing/2014/main" id="{5FDC32E8-F2BF-434D-A3C7-3101EC75D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514768-55C8-49F1-BE83-518DFFE981BB}"/>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02730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67518-DA32-4A33-85BF-0B32808E1DED}"/>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3" name="Footer Placeholder 2">
            <a:extLst>
              <a:ext uri="{FF2B5EF4-FFF2-40B4-BE49-F238E27FC236}">
                <a16:creationId xmlns:a16="http://schemas.microsoft.com/office/drawing/2014/main" id="{C873909F-27F6-47ED-905E-3C6CC370A9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150361-8550-49BC-B491-053EFDF2998B}"/>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314276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8500-3702-46AC-9E37-1144150DC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7783F-B876-4825-BA30-CDAD07674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142A0-D221-4777-9103-F5A6ACE8F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249275-F576-4103-98BF-975F9AB1AAA3}"/>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6" name="Footer Placeholder 5">
            <a:extLst>
              <a:ext uri="{FF2B5EF4-FFF2-40B4-BE49-F238E27FC236}">
                <a16:creationId xmlns:a16="http://schemas.microsoft.com/office/drawing/2014/main" id="{9AFA633C-51C2-4779-BBEA-A2569A63D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8EC83-5B80-4AB3-8B10-21E1F704E128}"/>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08568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F769-45AF-45F4-B237-F4F705554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15512-1D03-4B6E-AC35-1B7415CC8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45492-B1EE-4292-AB8E-AACE7C62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EB87BD-F585-4C21-820B-7EE5BCAC3E24}"/>
              </a:ext>
            </a:extLst>
          </p:cNvPr>
          <p:cNvSpPr>
            <a:spLocks noGrp="1"/>
          </p:cNvSpPr>
          <p:nvPr>
            <p:ph type="dt" sz="half" idx="10"/>
          </p:nvPr>
        </p:nvSpPr>
        <p:spPr/>
        <p:txBody>
          <a:bodyPr/>
          <a:lstStyle/>
          <a:p>
            <a:fld id="{2636422F-ADCB-4ECF-8991-AC04B239AB07}" type="datetimeFigureOut">
              <a:rPr lang="en-US" smtClean="0"/>
              <a:t>07-Sep-23</a:t>
            </a:fld>
            <a:endParaRPr lang="en-US"/>
          </a:p>
        </p:txBody>
      </p:sp>
      <p:sp>
        <p:nvSpPr>
          <p:cNvPr id="6" name="Footer Placeholder 5">
            <a:extLst>
              <a:ext uri="{FF2B5EF4-FFF2-40B4-BE49-F238E27FC236}">
                <a16:creationId xmlns:a16="http://schemas.microsoft.com/office/drawing/2014/main" id="{B011451E-3989-4D56-AFAC-A62D5249D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86654-F7DF-47C1-81FF-25E67941F669}"/>
              </a:ext>
            </a:extLst>
          </p:cNvPr>
          <p:cNvSpPr>
            <a:spLocks noGrp="1"/>
          </p:cNvSpPr>
          <p:nvPr>
            <p:ph type="sldNum" sz="quarter" idx="12"/>
          </p:nvPr>
        </p:nvSpPr>
        <p:spPr/>
        <p:txBody>
          <a:bodyPr/>
          <a:lstStyle/>
          <a:p>
            <a:fld id="{8D753FA4-BE9E-441F-A4D1-A872C2A4BCB0}" type="slidenum">
              <a:rPr lang="en-US" smtClean="0"/>
              <a:t>‹#›</a:t>
            </a:fld>
            <a:endParaRPr lang="en-US"/>
          </a:p>
        </p:txBody>
      </p:sp>
    </p:spTree>
    <p:extLst>
      <p:ext uri="{BB962C8B-B14F-4D97-AF65-F5344CB8AC3E}">
        <p14:creationId xmlns:p14="http://schemas.microsoft.com/office/powerpoint/2010/main" val="296713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F7FAD-090F-47D7-8846-67F44F149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995E3E-A947-4022-98BA-710C6B33B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00908-C1F7-42CD-9A5E-B8775CC8A3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6422F-ADCB-4ECF-8991-AC04B239AB07}" type="datetimeFigureOut">
              <a:rPr lang="en-US" smtClean="0"/>
              <a:t>07-Sep-23</a:t>
            </a:fld>
            <a:endParaRPr lang="en-US"/>
          </a:p>
        </p:txBody>
      </p:sp>
      <p:sp>
        <p:nvSpPr>
          <p:cNvPr id="5" name="Footer Placeholder 4">
            <a:extLst>
              <a:ext uri="{FF2B5EF4-FFF2-40B4-BE49-F238E27FC236}">
                <a16:creationId xmlns:a16="http://schemas.microsoft.com/office/drawing/2014/main" id="{4AD23CF2-599E-421D-89A5-B6F3267AEE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87EF87-63D7-485C-A4F7-4F24685CCA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53FA4-BE9E-441F-A4D1-A872C2A4BCB0}" type="slidenum">
              <a:rPr lang="en-US" smtClean="0"/>
              <a:t>‹#›</a:t>
            </a:fld>
            <a:endParaRPr lang="en-US"/>
          </a:p>
        </p:txBody>
      </p:sp>
    </p:spTree>
    <p:extLst>
      <p:ext uri="{BB962C8B-B14F-4D97-AF65-F5344CB8AC3E}">
        <p14:creationId xmlns:p14="http://schemas.microsoft.com/office/powerpoint/2010/main" val="154525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3BA3-7B7A-4FAA-AB7E-287B61803B55}"/>
              </a:ext>
            </a:extLst>
          </p:cNvPr>
          <p:cNvSpPr>
            <a:spLocks noGrp="1"/>
          </p:cNvSpPr>
          <p:nvPr>
            <p:ph type="ctrTitle"/>
          </p:nvPr>
        </p:nvSpPr>
        <p:spPr/>
        <p:txBody>
          <a:bodyPr/>
          <a:lstStyle/>
          <a:p>
            <a:r>
              <a:rPr lang="en-US" dirty="0"/>
              <a:t>Environment</a:t>
            </a:r>
          </a:p>
        </p:txBody>
      </p:sp>
    </p:spTree>
    <p:extLst>
      <p:ext uri="{BB962C8B-B14F-4D97-AF65-F5344CB8AC3E}">
        <p14:creationId xmlns:p14="http://schemas.microsoft.com/office/powerpoint/2010/main" val="2421284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Known vs Unknown </a:t>
            </a:r>
            <a:endParaRPr lang="en-US" dirty="0"/>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In a known environment, the output for all probable actions is given. Obviously, in case of unknown environment, for an agent to make a decision, it has to gain knowledge about how the environment works.</a:t>
            </a:r>
          </a:p>
        </p:txBody>
      </p:sp>
    </p:spTree>
    <p:extLst>
      <p:ext uri="{BB962C8B-B14F-4D97-AF65-F5344CB8AC3E}">
        <p14:creationId xmlns:p14="http://schemas.microsoft.com/office/powerpoint/2010/main" val="249791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Agents can be grouped into five classes based on their degree of perceived intelligence and capability. All these agents can improve their performance and generate better action over the time. These are given below: </a:t>
            </a:r>
          </a:p>
        </p:txBody>
      </p:sp>
    </p:spTree>
    <p:extLst>
      <p:ext uri="{BB962C8B-B14F-4D97-AF65-F5344CB8AC3E}">
        <p14:creationId xmlns:p14="http://schemas.microsoft.com/office/powerpoint/2010/main" val="677256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lstStyle/>
          <a:p>
            <a:r>
              <a:rPr lang="en-US" dirty="0"/>
              <a:t>Simple Reflex Agent</a:t>
            </a:r>
          </a:p>
          <a:p>
            <a:r>
              <a:rPr lang="en-US" dirty="0"/>
              <a:t>Model-based reflex agent</a:t>
            </a:r>
          </a:p>
          <a:p>
            <a:r>
              <a:rPr lang="en-US" dirty="0"/>
              <a:t>Goal-based agents</a:t>
            </a:r>
          </a:p>
          <a:p>
            <a:r>
              <a:rPr lang="en-US" dirty="0"/>
              <a:t>Utility-based agent</a:t>
            </a:r>
          </a:p>
          <a:p>
            <a:r>
              <a:rPr lang="en-US" dirty="0"/>
              <a:t>Learning agent</a:t>
            </a:r>
          </a:p>
          <a:p>
            <a:endParaRPr lang="en-US" dirty="0"/>
          </a:p>
        </p:txBody>
      </p:sp>
    </p:spTree>
    <p:extLst>
      <p:ext uri="{BB962C8B-B14F-4D97-AF65-F5344CB8AC3E}">
        <p14:creationId xmlns:p14="http://schemas.microsoft.com/office/powerpoint/2010/main" val="31182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normAutofit fontScale="90000"/>
          </a:bodyPr>
          <a:lstStyle/>
          <a:p>
            <a:br>
              <a:rPr lang="en-US" b="1" dirty="0"/>
            </a:br>
            <a:r>
              <a:rPr lang="en-US" b="1" dirty="0"/>
              <a:t>Simple Reflex agent:</a:t>
            </a:r>
            <a:br>
              <a:rPr lang="en-US" b="1" dirty="0"/>
            </a:br>
            <a:endParaRPr lang="en-US" dirty="0"/>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normAutofit fontScale="85000" lnSpcReduction="20000"/>
          </a:bodyPr>
          <a:lstStyle/>
          <a:p>
            <a:r>
              <a:rPr lang="en-US" dirty="0"/>
              <a:t>The Simple reflex agents are the simplest agents. These agents take decisions on the basis of the current percepts and ignore the rest of the percept history.</a:t>
            </a:r>
          </a:p>
          <a:p>
            <a:r>
              <a:rPr lang="en-US" dirty="0"/>
              <a:t>These agents only succeed in the fully observable environment.</a:t>
            </a:r>
          </a:p>
          <a:p>
            <a:r>
              <a:rPr lang="en-US" dirty="0"/>
              <a:t>The Simple reflex agent does not consider any part of percepts history during their decision and action process.</a:t>
            </a:r>
          </a:p>
          <a:p>
            <a:r>
              <a:rPr lang="en-US" dirty="0"/>
              <a:t>The Simple reflex agent works on Condition-action rule, which means it maps the current state to action. Such as a Room Cleaner agent, it works only if there is dirt in the room.</a:t>
            </a:r>
          </a:p>
          <a:p>
            <a:r>
              <a:rPr lang="en-US" dirty="0"/>
              <a:t>Problems for the simple reflex agent design approach: </a:t>
            </a:r>
          </a:p>
          <a:p>
            <a:pPr lvl="1"/>
            <a:r>
              <a:rPr lang="en-US" dirty="0"/>
              <a:t>They have very limited intelligence</a:t>
            </a:r>
          </a:p>
          <a:p>
            <a:pPr lvl="1"/>
            <a:r>
              <a:rPr lang="en-US" dirty="0"/>
              <a:t>They do not have knowledge of non-perceptual parts of the current state</a:t>
            </a:r>
          </a:p>
          <a:p>
            <a:pPr lvl="1"/>
            <a:r>
              <a:rPr lang="en-US" dirty="0"/>
              <a:t>Mostly too big to generate and to store.</a:t>
            </a:r>
          </a:p>
          <a:p>
            <a:pPr lvl="1"/>
            <a:r>
              <a:rPr lang="en-US" dirty="0"/>
              <a:t>Not adaptive to changes in the environment.</a:t>
            </a:r>
          </a:p>
          <a:p>
            <a:endParaRPr lang="en-US" dirty="0"/>
          </a:p>
        </p:txBody>
      </p:sp>
    </p:spTree>
    <p:extLst>
      <p:ext uri="{BB962C8B-B14F-4D97-AF65-F5344CB8AC3E}">
        <p14:creationId xmlns:p14="http://schemas.microsoft.com/office/powerpoint/2010/main" val="3304475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dirty="0"/>
              <a:t>Simple Reflex Agent</a:t>
            </a:r>
          </a:p>
        </p:txBody>
      </p:sp>
      <p:pic>
        <p:nvPicPr>
          <p:cNvPr id="5" name="Content Placeholder 4">
            <a:extLst>
              <a:ext uri="{FF2B5EF4-FFF2-40B4-BE49-F238E27FC236}">
                <a16:creationId xmlns:a16="http://schemas.microsoft.com/office/drawing/2014/main" id="{979C9F48-C0D8-4462-BCA2-7F6076B42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6" y="2343943"/>
            <a:ext cx="10515600" cy="4333081"/>
          </a:xfrm>
        </p:spPr>
      </p:pic>
    </p:spTree>
    <p:extLst>
      <p:ext uri="{BB962C8B-B14F-4D97-AF65-F5344CB8AC3E}">
        <p14:creationId xmlns:p14="http://schemas.microsoft.com/office/powerpoint/2010/main" val="174145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normAutofit fontScale="90000"/>
          </a:bodyPr>
          <a:lstStyle/>
          <a:p>
            <a:br>
              <a:rPr lang="en-US" b="1" dirty="0"/>
            </a:br>
            <a:r>
              <a:rPr lang="en-US" b="1" dirty="0"/>
              <a:t>Model-based reflex agent</a:t>
            </a:r>
            <a:br>
              <a:rPr lang="en-US" b="1" dirty="0"/>
            </a:br>
            <a:endParaRPr lang="en-US" dirty="0"/>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normAutofit fontScale="92500" lnSpcReduction="10000"/>
          </a:bodyPr>
          <a:lstStyle/>
          <a:p>
            <a:r>
              <a:rPr lang="en-US" dirty="0"/>
              <a:t>The Model-based agent can work in a partially observable environment, and track the situation.</a:t>
            </a:r>
          </a:p>
          <a:p>
            <a:r>
              <a:rPr lang="en-US" dirty="0"/>
              <a:t>A model-based agent has two important factors: </a:t>
            </a:r>
          </a:p>
          <a:p>
            <a:pPr lvl="1"/>
            <a:r>
              <a:rPr lang="en-US" b="1" dirty="0"/>
              <a:t>Model:</a:t>
            </a:r>
            <a:r>
              <a:rPr lang="en-US" dirty="0"/>
              <a:t> It is knowledge about "how things happen in the world," so it is called a Model-based agent.</a:t>
            </a:r>
          </a:p>
          <a:p>
            <a:pPr lvl="1"/>
            <a:r>
              <a:rPr lang="en-US" b="1" dirty="0"/>
              <a:t>Internal State:</a:t>
            </a:r>
            <a:r>
              <a:rPr lang="en-US" dirty="0"/>
              <a:t> It is a representation of the current state based on percept history. </a:t>
            </a:r>
          </a:p>
          <a:p>
            <a:r>
              <a:rPr lang="en-US" dirty="0"/>
              <a:t>These agents have the model, "which is knowledge of the world" and based on the model they perform actions. </a:t>
            </a:r>
          </a:p>
          <a:p>
            <a:r>
              <a:rPr lang="en-US" dirty="0"/>
              <a:t>Updating the agent state requires information about: </a:t>
            </a:r>
          </a:p>
          <a:p>
            <a:pPr lvl="1"/>
            <a:r>
              <a:rPr lang="en-US" dirty="0"/>
              <a:t>How the world evolves</a:t>
            </a:r>
          </a:p>
          <a:p>
            <a:pPr lvl="1"/>
            <a:r>
              <a:rPr lang="en-US" dirty="0"/>
              <a:t>How the agent's action affects the world.</a:t>
            </a:r>
          </a:p>
          <a:p>
            <a:endParaRPr lang="en-US" dirty="0"/>
          </a:p>
        </p:txBody>
      </p:sp>
    </p:spTree>
    <p:extLst>
      <p:ext uri="{BB962C8B-B14F-4D97-AF65-F5344CB8AC3E}">
        <p14:creationId xmlns:p14="http://schemas.microsoft.com/office/powerpoint/2010/main" val="187205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10323FA-B5C8-436B-B977-2A0993239A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5319"/>
            <a:ext cx="10515600" cy="4075906"/>
          </a:xfrm>
        </p:spPr>
      </p:pic>
    </p:spTree>
    <p:extLst>
      <p:ext uri="{BB962C8B-B14F-4D97-AF65-F5344CB8AC3E}">
        <p14:creationId xmlns:p14="http://schemas.microsoft.com/office/powerpoint/2010/main" val="272774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normAutofit fontScale="90000"/>
          </a:bodyPr>
          <a:lstStyle/>
          <a:p>
            <a:br>
              <a:rPr lang="en-US" b="1" dirty="0"/>
            </a:br>
            <a:r>
              <a:rPr lang="en-US" b="1" dirty="0"/>
              <a:t>Goal-based agents</a:t>
            </a:r>
            <a:br>
              <a:rPr lang="en-US" b="1" dirty="0"/>
            </a:br>
            <a:endParaRPr lang="en-US" dirty="0"/>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normAutofit lnSpcReduction="10000"/>
          </a:bodyPr>
          <a:lstStyle/>
          <a:p>
            <a:r>
              <a:rPr lang="en-US" dirty="0"/>
              <a:t>The knowledge of the current state environment is not always sufficient to decide for an agent to what to do. </a:t>
            </a:r>
          </a:p>
          <a:p>
            <a:r>
              <a:rPr lang="en-US" dirty="0"/>
              <a:t>The agent needs to know its goal which describes desirable situations.</a:t>
            </a:r>
          </a:p>
          <a:p>
            <a:r>
              <a:rPr lang="en-US" dirty="0"/>
              <a:t>Goal-based agents expand the capabilities of the model-based agent by having the "goal" information.</a:t>
            </a:r>
          </a:p>
          <a:p>
            <a:r>
              <a:rPr lang="en-US" dirty="0"/>
              <a:t>They choose an action, so that they can achieve the goal.</a:t>
            </a:r>
          </a:p>
          <a:p>
            <a:r>
              <a:rPr lang="en-US" dirty="0"/>
              <a:t>These agents may have to consider a long sequence of possible actions before deciding whether the goal is achieved or not. Such considerations of different scenario are called searching and planning, which makes an agent proactive. </a:t>
            </a:r>
          </a:p>
          <a:p>
            <a:endParaRPr lang="en-US" dirty="0"/>
          </a:p>
        </p:txBody>
      </p:sp>
    </p:spTree>
    <p:extLst>
      <p:ext uri="{BB962C8B-B14F-4D97-AF65-F5344CB8AC3E}">
        <p14:creationId xmlns:p14="http://schemas.microsoft.com/office/powerpoint/2010/main" val="243436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dirty="0"/>
              <a:t>Goal Based Agent</a:t>
            </a:r>
          </a:p>
        </p:txBody>
      </p:sp>
      <p:pic>
        <p:nvPicPr>
          <p:cNvPr id="5" name="Content Placeholder 4">
            <a:extLst>
              <a:ext uri="{FF2B5EF4-FFF2-40B4-BE49-F238E27FC236}">
                <a16:creationId xmlns:a16="http://schemas.microsoft.com/office/drawing/2014/main" id="{C59E1F93-E3B8-4597-AFAF-60206005A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0462" y="2343944"/>
            <a:ext cx="4791075" cy="3314700"/>
          </a:xfrm>
        </p:spPr>
      </p:pic>
    </p:spTree>
    <p:extLst>
      <p:ext uri="{BB962C8B-B14F-4D97-AF65-F5344CB8AC3E}">
        <p14:creationId xmlns:p14="http://schemas.microsoft.com/office/powerpoint/2010/main" val="366995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b="1" dirty="0"/>
              <a:t>Utility-based agents</a:t>
            </a:r>
            <a:br>
              <a:rPr lang="en-US" b="1" dirty="0"/>
            </a:br>
            <a:endParaRPr lang="en-US" dirty="0"/>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lstStyle/>
          <a:p>
            <a:r>
              <a:rPr lang="en-US" dirty="0"/>
              <a:t>These agents are similar to the goal-based agent but provide an extra component of utility measurement which makes them different by providing a measure of success at a given state.</a:t>
            </a:r>
          </a:p>
          <a:p>
            <a:r>
              <a:rPr lang="en-US" dirty="0"/>
              <a:t>Utility-based agent act based not only goals but also the best way to achieve the goal.</a:t>
            </a:r>
          </a:p>
          <a:p>
            <a:r>
              <a:rPr lang="en-US" dirty="0"/>
              <a:t>The Utility-based agent is useful when there are multiple possible alternatives, and an agent has to choose in order to perform the best action. </a:t>
            </a:r>
          </a:p>
          <a:p>
            <a:r>
              <a:rPr lang="en-US" dirty="0"/>
              <a:t>The utility function maps each state to a real number to check how efficiently each action achieves the goals. </a:t>
            </a:r>
          </a:p>
          <a:p>
            <a:endParaRPr lang="en-US" dirty="0"/>
          </a:p>
        </p:txBody>
      </p:sp>
    </p:spTree>
    <p:extLst>
      <p:ext uri="{BB962C8B-B14F-4D97-AF65-F5344CB8AC3E}">
        <p14:creationId xmlns:p14="http://schemas.microsoft.com/office/powerpoint/2010/main" val="157907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846E-9B82-46F3-9145-A54655876C63}"/>
              </a:ext>
            </a:extLst>
          </p:cNvPr>
          <p:cNvSpPr>
            <a:spLocks noGrp="1"/>
          </p:cNvSpPr>
          <p:nvPr>
            <p:ph type="title"/>
          </p:nvPr>
        </p:nvSpPr>
        <p:spPr/>
        <p:txBody>
          <a:bodyPr/>
          <a:lstStyle/>
          <a:p>
            <a:r>
              <a:rPr lang="en-US" dirty="0"/>
              <a:t>Environment</a:t>
            </a:r>
          </a:p>
        </p:txBody>
      </p:sp>
      <p:sp>
        <p:nvSpPr>
          <p:cNvPr id="3" name="Content Placeholder 2">
            <a:extLst>
              <a:ext uri="{FF2B5EF4-FFF2-40B4-BE49-F238E27FC236}">
                <a16:creationId xmlns:a16="http://schemas.microsoft.com/office/drawing/2014/main" id="{F77EA8C8-8FFA-4C0B-BBDC-B054984FAC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D9FD1D-A225-4F89-8CDF-6944A8CB1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1" y="1825625"/>
            <a:ext cx="10718276" cy="4667249"/>
          </a:xfrm>
          <a:prstGeom prst="rect">
            <a:avLst/>
          </a:prstGeom>
        </p:spPr>
      </p:pic>
    </p:spTree>
    <p:extLst>
      <p:ext uri="{BB962C8B-B14F-4D97-AF65-F5344CB8AC3E}">
        <p14:creationId xmlns:p14="http://schemas.microsoft.com/office/powerpoint/2010/main" val="149126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dirty="0"/>
              <a:t>Utility Based Agent</a:t>
            </a:r>
          </a:p>
        </p:txBody>
      </p:sp>
      <p:pic>
        <p:nvPicPr>
          <p:cNvPr id="5" name="Content Placeholder 4">
            <a:extLst>
              <a:ext uri="{FF2B5EF4-FFF2-40B4-BE49-F238E27FC236}">
                <a16:creationId xmlns:a16="http://schemas.microsoft.com/office/drawing/2014/main" id="{7DCF5474-5FFD-4E2D-9FBA-0AEE62F76B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9275"/>
            <a:ext cx="10515600" cy="4591050"/>
          </a:xfrm>
        </p:spPr>
      </p:pic>
    </p:spTree>
    <p:extLst>
      <p:ext uri="{BB962C8B-B14F-4D97-AF65-F5344CB8AC3E}">
        <p14:creationId xmlns:p14="http://schemas.microsoft.com/office/powerpoint/2010/main" val="193563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b="1" dirty="0"/>
              <a:t>Learning Agents</a:t>
            </a:r>
            <a:br>
              <a:rPr lang="en-US" b="1" dirty="0"/>
            </a:br>
            <a:endParaRPr lang="en-US" dirty="0"/>
          </a:p>
        </p:txBody>
      </p:sp>
      <p:sp>
        <p:nvSpPr>
          <p:cNvPr id="3" name="Content Placeholder 2">
            <a:extLst>
              <a:ext uri="{FF2B5EF4-FFF2-40B4-BE49-F238E27FC236}">
                <a16:creationId xmlns:a16="http://schemas.microsoft.com/office/drawing/2014/main" id="{B8042472-5549-4DF7-8720-BD0C0701681B}"/>
              </a:ext>
            </a:extLst>
          </p:cNvPr>
          <p:cNvSpPr>
            <a:spLocks noGrp="1"/>
          </p:cNvSpPr>
          <p:nvPr>
            <p:ph idx="1"/>
          </p:nvPr>
        </p:nvSpPr>
        <p:spPr/>
        <p:txBody>
          <a:bodyPr>
            <a:normAutofit fontScale="92500" lnSpcReduction="20000"/>
          </a:bodyPr>
          <a:lstStyle/>
          <a:p>
            <a:r>
              <a:rPr lang="en-US" dirty="0"/>
              <a:t>A learning agent in AI is the type of agent which can learn from its past experiences, or it has learning capabilities.</a:t>
            </a:r>
          </a:p>
          <a:p>
            <a:r>
              <a:rPr lang="en-US" dirty="0"/>
              <a:t>It starts to act with basic knowledge and then able to act and adapt automatically through learning. </a:t>
            </a:r>
          </a:p>
          <a:p>
            <a:r>
              <a:rPr lang="en-US" dirty="0"/>
              <a:t>A learning agent has mainly four conceptual components, which are: </a:t>
            </a:r>
          </a:p>
          <a:p>
            <a:pPr lvl="1"/>
            <a:r>
              <a:rPr lang="en-US" b="1" dirty="0"/>
              <a:t>Learning element:</a:t>
            </a:r>
            <a:r>
              <a:rPr lang="en-US" dirty="0"/>
              <a:t> It is responsible for making improvements by learning from environment</a:t>
            </a:r>
          </a:p>
          <a:p>
            <a:pPr lvl="1"/>
            <a:r>
              <a:rPr lang="en-US" b="1" dirty="0"/>
              <a:t>Critic:</a:t>
            </a:r>
            <a:r>
              <a:rPr lang="en-US" dirty="0"/>
              <a:t> Learning element takes feedback from critic which describes that how well the agent is doing with respect to a fixed performance standard.</a:t>
            </a:r>
          </a:p>
          <a:p>
            <a:pPr lvl="1"/>
            <a:r>
              <a:rPr lang="en-US" b="1" dirty="0"/>
              <a:t>Performance element:</a:t>
            </a:r>
            <a:r>
              <a:rPr lang="en-US" dirty="0"/>
              <a:t> It is responsible for selecting external action</a:t>
            </a:r>
          </a:p>
          <a:p>
            <a:pPr lvl="1"/>
            <a:r>
              <a:rPr lang="en-US" b="1" dirty="0"/>
              <a:t>Problem generator:</a:t>
            </a:r>
            <a:r>
              <a:rPr lang="en-US" dirty="0"/>
              <a:t> This component is responsible for suggesting actions that will lead to new and informative experiences. </a:t>
            </a:r>
          </a:p>
          <a:p>
            <a:r>
              <a:rPr lang="en-US" dirty="0"/>
              <a:t>Hence, learning agents are able to learn, analyze performance, and look for new ways to improve the performance. </a:t>
            </a:r>
          </a:p>
          <a:p>
            <a:endParaRPr lang="en-US" dirty="0"/>
          </a:p>
        </p:txBody>
      </p:sp>
    </p:spTree>
    <p:extLst>
      <p:ext uri="{BB962C8B-B14F-4D97-AF65-F5344CB8AC3E}">
        <p14:creationId xmlns:p14="http://schemas.microsoft.com/office/powerpoint/2010/main" val="1859237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99B0-77D8-4A2E-82E6-F81605F0F07D}"/>
              </a:ext>
            </a:extLst>
          </p:cNvPr>
          <p:cNvSpPr>
            <a:spLocks noGrp="1"/>
          </p:cNvSpPr>
          <p:nvPr>
            <p:ph type="title"/>
          </p:nvPr>
        </p:nvSpPr>
        <p:spPr/>
        <p:txBody>
          <a:bodyPr/>
          <a:lstStyle/>
          <a:p>
            <a:r>
              <a:rPr lang="en-US"/>
              <a:t>Learning Agent</a:t>
            </a:r>
          </a:p>
        </p:txBody>
      </p:sp>
      <p:pic>
        <p:nvPicPr>
          <p:cNvPr id="5" name="Content Placeholder 4">
            <a:extLst>
              <a:ext uri="{FF2B5EF4-FFF2-40B4-BE49-F238E27FC236}">
                <a16:creationId xmlns:a16="http://schemas.microsoft.com/office/drawing/2014/main" id="{02DC466F-C901-4C0B-8BE2-19A8C0BC9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650"/>
            <a:ext cx="10515600" cy="4721225"/>
          </a:xfrm>
        </p:spPr>
      </p:pic>
    </p:spTree>
    <p:extLst>
      <p:ext uri="{BB962C8B-B14F-4D97-AF65-F5344CB8AC3E}">
        <p14:creationId xmlns:p14="http://schemas.microsoft.com/office/powerpoint/2010/main" val="30340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0FC8-E1BB-44D4-9E0F-79FE4F559BAE}"/>
              </a:ext>
            </a:extLst>
          </p:cNvPr>
          <p:cNvSpPr>
            <a:spLocks noGrp="1"/>
          </p:cNvSpPr>
          <p:nvPr>
            <p:ph type="title"/>
          </p:nvPr>
        </p:nvSpPr>
        <p:spPr/>
        <p:txBody>
          <a:bodyPr/>
          <a:lstStyle/>
          <a:p>
            <a:r>
              <a:rPr lang="en-US" b="1" dirty="0"/>
              <a:t>Fully Observable vs Partially Observable</a:t>
            </a:r>
            <a:r>
              <a:rPr lang="en-US" dirty="0"/>
              <a:t> </a:t>
            </a:r>
          </a:p>
        </p:txBody>
      </p:sp>
      <p:sp>
        <p:nvSpPr>
          <p:cNvPr id="3" name="Content Placeholder 2">
            <a:extLst>
              <a:ext uri="{FF2B5EF4-FFF2-40B4-BE49-F238E27FC236}">
                <a16:creationId xmlns:a16="http://schemas.microsoft.com/office/drawing/2014/main" id="{A5B7E39D-B576-4F40-A26C-7226F47DDADC}"/>
              </a:ext>
            </a:extLst>
          </p:cNvPr>
          <p:cNvSpPr>
            <a:spLocks noGrp="1"/>
          </p:cNvSpPr>
          <p:nvPr>
            <p:ph idx="1"/>
          </p:nvPr>
        </p:nvSpPr>
        <p:spPr/>
        <p:txBody>
          <a:bodyPr>
            <a:normAutofit lnSpcReduction="10000"/>
          </a:bodyPr>
          <a:lstStyle/>
          <a:p>
            <a:r>
              <a:rPr lang="en-US" dirty="0"/>
              <a:t>When an agent sensor is capable to sense or access the complete state of an agent at each point in time, it is said to be a fully observable environment else it is partially observable.</a:t>
            </a:r>
          </a:p>
          <a:p>
            <a:r>
              <a:rPr lang="en-US" dirty="0"/>
              <a:t>Maintaining a fully observable environment is easy as there is no need to keep track of the history of the surrounding.</a:t>
            </a:r>
          </a:p>
          <a:p>
            <a:r>
              <a:rPr lang="en-US" dirty="0"/>
              <a:t>An environment is called </a:t>
            </a:r>
            <a:r>
              <a:rPr lang="en-US" b="1" dirty="0"/>
              <a:t>unobservable </a:t>
            </a:r>
            <a:r>
              <a:rPr lang="en-US" dirty="0"/>
              <a:t>when the agent has no sensors in all environments.</a:t>
            </a:r>
          </a:p>
          <a:p>
            <a:r>
              <a:rPr lang="en-US" b="1" dirty="0"/>
              <a:t>Examples:</a:t>
            </a:r>
            <a:r>
              <a:rPr lang="en-US" dirty="0"/>
              <a:t> </a:t>
            </a:r>
          </a:p>
          <a:p>
            <a:pPr lvl="1"/>
            <a:r>
              <a:rPr lang="en-US" b="1" dirty="0"/>
              <a:t>Chess –</a:t>
            </a:r>
            <a:r>
              <a:rPr lang="en-US" dirty="0"/>
              <a:t> the board is fully observable, and so are the opponent’s moves.</a:t>
            </a:r>
          </a:p>
          <a:p>
            <a:pPr lvl="1"/>
            <a:r>
              <a:rPr lang="en-US" b="1" dirty="0"/>
              <a:t>Driving –</a:t>
            </a:r>
            <a:r>
              <a:rPr lang="en-US" dirty="0"/>
              <a:t> the environment is partially observable because what’s around the corner is not known.</a:t>
            </a:r>
          </a:p>
          <a:p>
            <a:endParaRPr lang="en-US" dirty="0"/>
          </a:p>
        </p:txBody>
      </p:sp>
    </p:spTree>
    <p:extLst>
      <p:ext uri="{BB962C8B-B14F-4D97-AF65-F5344CB8AC3E}">
        <p14:creationId xmlns:p14="http://schemas.microsoft.com/office/powerpoint/2010/main" val="153721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Deterministic vs Stochastic</a:t>
            </a:r>
            <a:r>
              <a:rPr lang="en-US" dirty="0"/>
              <a:t> </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When a uniqueness in the agent’s current state completely determines the next state of the agent, the environment is said to be deterministic.</a:t>
            </a:r>
          </a:p>
          <a:p>
            <a:r>
              <a:rPr lang="en-US" dirty="0"/>
              <a:t>The stochastic environment is random in nature which is not unique and cannot be completely determined by the agent.</a:t>
            </a:r>
          </a:p>
          <a:p>
            <a:r>
              <a:rPr lang="en-US" b="1" dirty="0"/>
              <a:t>Examples:</a:t>
            </a:r>
            <a:endParaRPr lang="en-US" dirty="0"/>
          </a:p>
          <a:p>
            <a:pPr lvl="1"/>
            <a:r>
              <a:rPr lang="en-US" b="1" dirty="0"/>
              <a:t>Chess –</a:t>
            </a:r>
            <a:r>
              <a:rPr lang="en-US" dirty="0"/>
              <a:t> there would be only a few possible moves for a coin at the current state and these moves can be determined.</a:t>
            </a:r>
          </a:p>
          <a:p>
            <a:pPr lvl="1"/>
            <a:r>
              <a:rPr lang="en-US" b="1" dirty="0"/>
              <a:t>Self-Driving Cars-</a:t>
            </a:r>
            <a:r>
              <a:rPr lang="en-US" dirty="0"/>
              <a:t> the actions of a self-driving car are not unique, it varies time to time.</a:t>
            </a:r>
          </a:p>
          <a:p>
            <a:endParaRPr lang="en-US" dirty="0"/>
          </a:p>
        </p:txBody>
      </p:sp>
    </p:spTree>
    <p:extLst>
      <p:ext uri="{BB962C8B-B14F-4D97-AF65-F5344CB8AC3E}">
        <p14:creationId xmlns:p14="http://schemas.microsoft.com/office/powerpoint/2010/main" val="190482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Competitive vs Collaborative</a:t>
            </a:r>
            <a:r>
              <a:rPr lang="en-US" dirty="0"/>
              <a:t> </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An agent is said to be in a competitive environment when it competes against another agent to optimize the output.</a:t>
            </a:r>
          </a:p>
          <a:p>
            <a:r>
              <a:rPr lang="en-US" dirty="0"/>
              <a:t>The game of chess is competitive as the agents compete with each other to win the game which is the output.</a:t>
            </a:r>
          </a:p>
          <a:p>
            <a:r>
              <a:rPr lang="en-US" dirty="0"/>
              <a:t>An agent is said to be in a collaborative environment when multiple agents cooperate to produce the desired output.</a:t>
            </a:r>
          </a:p>
          <a:p>
            <a:r>
              <a:rPr lang="en-US" dirty="0"/>
              <a:t>When multiple self-driving cars are found on the roads, they cooperate with each other to avoid collisions and reach their destination which is the output desired.</a:t>
            </a:r>
          </a:p>
          <a:p>
            <a:endParaRPr lang="en-US" dirty="0"/>
          </a:p>
        </p:txBody>
      </p:sp>
    </p:spTree>
    <p:extLst>
      <p:ext uri="{BB962C8B-B14F-4D97-AF65-F5344CB8AC3E}">
        <p14:creationId xmlns:p14="http://schemas.microsoft.com/office/powerpoint/2010/main" val="2471940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Single-agent vs Multi-agent</a:t>
            </a:r>
            <a:r>
              <a:rPr lang="en-US" dirty="0"/>
              <a:t> </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An environment consisting of only one agent is said to be a single-agent environment.</a:t>
            </a:r>
          </a:p>
          <a:p>
            <a:r>
              <a:rPr lang="en-US" dirty="0"/>
              <a:t>A person left alone in a maze is an example of the single-agent system.</a:t>
            </a:r>
          </a:p>
          <a:p>
            <a:r>
              <a:rPr lang="en-US" dirty="0"/>
              <a:t>An environment involving more than one agent is a multi-agent environment.</a:t>
            </a:r>
          </a:p>
          <a:p>
            <a:r>
              <a:rPr lang="en-US" dirty="0"/>
              <a:t>The game of football is multi-agent as it involves 11 players in each team.</a:t>
            </a:r>
          </a:p>
          <a:p>
            <a:endParaRPr lang="en-US" dirty="0"/>
          </a:p>
        </p:txBody>
      </p:sp>
    </p:spTree>
    <p:extLst>
      <p:ext uri="{BB962C8B-B14F-4D97-AF65-F5344CB8AC3E}">
        <p14:creationId xmlns:p14="http://schemas.microsoft.com/office/powerpoint/2010/main" val="361526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Dynamic vs Static</a:t>
            </a:r>
            <a:r>
              <a:rPr lang="en-US" dirty="0"/>
              <a:t> </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An environment that keeps constantly changing itself when the agent is up with some action is said to be dynamic.</a:t>
            </a:r>
          </a:p>
          <a:p>
            <a:r>
              <a:rPr lang="en-US" dirty="0"/>
              <a:t>A roller coaster ride is dynamic as it is set in motion and the environment keeps changing every instant.</a:t>
            </a:r>
          </a:p>
          <a:p>
            <a:r>
              <a:rPr lang="en-US" dirty="0"/>
              <a:t>An idle environment with no change in its state is called a static environment.</a:t>
            </a:r>
          </a:p>
          <a:p>
            <a:r>
              <a:rPr lang="en-US" dirty="0"/>
              <a:t>An empty house is static as there’s no change in the surroundings when an agent enters.</a:t>
            </a:r>
          </a:p>
          <a:p>
            <a:endParaRPr lang="en-US" dirty="0"/>
          </a:p>
        </p:txBody>
      </p:sp>
    </p:spTree>
    <p:extLst>
      <p:ext uri="{BB962C8B-B14F-4D97-AF65-F5344CB8AC3E}">
        <p14:creationId xmlns:p14="http://schemas.microsoft.com/office/powerpoint/2010/main" val="151590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Discrete vs Continuous</a:t>
            </a:r>
            <a:r>
              <a:rPr lang="en-US" dirty="0"/>
              <a:t> </a:t>
            </a:r>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p:txBody>
          <a:bodyPr/>
          <a:lstStyle/>
          <a:p>
            <a:r>
              <a:rPr lang="en-US" dirty="0"/>
              <a:t>If an environment consists of a finite number of actions that can be deliberated in the environment to obtain the output, it is said to be a discrete environment.</a:t>
            </a:r>
          </a:p>
          <a:p>
            <a:r>
              <a:rPr lang="en-US" dirty="0"/>
              <a:t>The game of chess is discrete as it has only a finite number of moves. The number of moves might vary with every game, but still, it’s finite.</a:t>
            </a:r>
          </a:p>
          <a:p>
            <a:r>
              <a:rPr lang="en-US" dirty="0"/>
              <a:t>The environment in which the actions are performed cannot be numbered i.e. is not discrete, is said to be continuous.</a:t>
            </a:r>
          </a:p>
          <a:p>
            <a:r>
              <a:rPr lang="en-US" dirty="0"/>
              <a:t>Self-driving cars are an example of continuous environments as their actions are driving, parking, etc. which cannot be numbered.</a:t>
            </a:r>
          </a:p>
          <a:p>
            <a:endParaRPr lang="en-US" dirty="0"/>
          </a:p>
        </p:txBody>
      </p:sp>
    </p:spTree>
    <p:extLst>
      <p:ext uri="{BB962C8B-B14F-4D97-AF65-F5344CB8AC3E}">
        <p14:creationId xmlns:p14="http://schemas.microsoft.com/office/powerpoint/2010/main" val="343389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FFD5-8BE0-4712-B591-CEB0F81C0AC7}"/>
              </a:ext>
            </a:extLst>
          </p:cNvPr>
          <p:cNvSpPr>
            <a:spLocks noGrp="1"/>
          </p:cNvSpPr>
          <p:nvPr>
            <p:ph type="title"/>
          </p:nvPr>
        </p:nvSpPr>
        <p:spPr/>
        <p:txBody>
          <a:bodyPr/>
          <a:lstStyle/>
          <a:p>
            <a:r>
              <a:rPr lang="en-US" b="1" dirty="0"/>
              <a:t>Episodic vs Sequential</a:t>
            </a:r>
            <a:endParaRPr lang="en-US" dirty="0"/>
          </a:p>
        </p:txBody>
      </p:sp>
      <p:sp>
        <p:nvSpPr>
          <p:cNvPr id="3" name="Content Placeholder 2">
            <a:extLst>
              <a:ext uri="{FF2B5EF4-FFF2-40B4-BE49-F238E27FC236}">
                <a16:creationId xmlns:a16="http://schemas.microsoft.com/office/drawing/2014/main" id="{DFA51476-D043-440D-AF2F-D14B2377D791}"/>
              </a:ext>
            </a:extLst>
          </p:cNvPr>
          <p:cNvSpPr>
            <a:spLocks noGrp="1"/>
          </p:cNvSpPr>
          <p:nvPr>
            <p:ph idx="1"/>
          </p:nvPr>
        </p:nvSpPr>
        <p:spPr>
          <a:xfrm>
            <a:off x="838200" y="1825624"/>
            <a:ext cx="10515600" cy="4782565"/>
          </a:xfrm>
        </p:spPr>
        <p:txBody>
          <a:bodyPr>
            <a:normAutofit fontScale="92500" lnSpcReduction="10000"/>
          </a:bodyPr>
          <a:lstStyle/>
          <a:p>
            <a:r>
              <a:rPr lang="en-US" dirty="0"/>
              <a:t>In</a:t>
            </a:r>
            <a:r>
              <a:rPr lang="en-US" b="1" dirty="0"/>
              <a:t> an Episodic task environment</a:t>
            </a:r>
            <a:r>
              <a:rPr lang="en-US" dirty="0"/>
              <a:t>, each of the agent’s actions is divided into atomic incidents or episodes. There is no dependency between current and previous incidents. In each incident, an agent receives input from the environment and then performs the corresponding action.</a:t>
            </a:r>
          </a:p>
          <a:p>
            <a:r>
              <a:rPr lang="en-US" b="1" dirty="0"/>
              <a:t>Example:</a:t>
            </a:r>
            <a:r>
              <a:rPr lang="en-US" dirty="0"/>
              <a:t> Consider an example of </a:t>
            </a:r>
            <a:r>
              <a:rPr lang="en-US" b="1" dirty="0"/>
              <a:t>Pick and Place robot</a:t>
            </a:r>
            <a:r>
              <a:rPr lang="en-US" dirty="0"/>
              <a:t>, which is used to detect defective parts from the conveyor belts. Here, every time robot(agent) will make the decision on the current part i.e. there is no dependency between current and previous decisions.</a:t>
            </a:r>
          </a:p>
          <a:p>
            <a:r>
              <a:rPr lang="en-US" dirty="0"/>
              <a:t>In a </a:t>
            </a:r>
            <a:r>
              <a:rPr lang="en-US" b="1" dirty="0"/>
              <a:t>Sequential environment</a:t>
            </a:r>
            <a:r>
              <a:rPr lang="en-US" dirty="0"/>
              <a:t>, the previous decisions can affect all future decisions. The next action of the agent depends on what action he has taken previously and what action he is supposed to take in the future.</a:t>
            </a:r>
          </a:p>
          <a:p>
            <a:r>
              <a:rPr lang="en-US" b="1" dirty="0"/>
              <a:t>Example: </a:t>
            </a:r>
            <a:endParaRPr lang="en-US" dirty="0"/>
          </a:p>
          <a:p>
            <a:pPr lvl="1"/>
            <a:r>
              <a:rPr lang="en-US" b="1" dirty="0"/>
              <a:t>Checkers- </a:t>
            </a:r>
            <a:r>
              <a:rPr lang="en-US" dirty="0"/>
              <a:t>Where the previous move can affect all the following moves.</a:t>
            </a:r>
          </a:p>
          <a:p>
            <a:endParaRPr lang="en-US" dirty="0"/>
          </a:p>
        </p:txBody>
      </p:sp>
    </p:spTree>
    <p:extLst>
      <p:ext uri="{BB962C8B-B14F-4D97-AF65-F5344CB8AC3E}">
        <p14:creationId xmlns:p14="http://schemas.microsoft.com/office/powerpoint/2010/main" val="3885311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1425</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Environment</vt:lpstr>
      <vt:lpstr>Environment</vt:lpstr>
      <vt:lpstr>Fully Observable vs Partially Observable </vt:lpstr>
      <vt:lpstr>Deterministic vs Stochastic </vt:lpstr>
      <vt:lpstr>Competitive vs Collaborative </vt:lpstr>
      <vt:lpstr>Single-agent vs Multi-agent </vt:lpstr>
      <vt:lpstr>Dynamic vs Static </vt:lpstr>
      <vt:lpstr>Discrete vs Continuous </vt:lpstr>
      <vt:lpstr>Episodic vs Sequential</vt:lpstr>
      <vt:lpstr>Known vs Unknown </vt:lpstr>
      <vt:lpstr>Agents</vt:lpstr>
      <vt:lpstr>Agents</vt:lpstr>
      <vt:lpstr> Simple Reflex agent: </vt:lpstr>
      <vt:lpstr>Simple Reflex Agent</vt:lpstr>
      <vt:lpstr> Model-based reflex agent </vt:lpstr>
      <vt:lpstr>PowerPoint Presentation</vt:lpstr>
      <vt:lpstr> Goal-based agents </vt:lpstr>
      <vt:lpstr>Goal Based Agent</vt:lpstr>
      <vt:lpstr>Utility-based agents </vt:lpstr>
      <vt:lpstr>Utility Based Agent</vt:lpstr>
      <vt:lpstr>Learning Agents </vt:lpstr>
      <vt:lpstr>Learning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dc:title>
  <dc:creator>Waqas  Ali</dc:creator>
  <cp:lastModifiedBy>Waqas  Ali</cp:lastModifiedBy>
  <cp:revision>23</cp:revision>
  <dcterms:created xsi:type="dcterms:W3CDTF">2023-09-07T05:03:09Z</dcterms:created>
  <dcterms:modified xsi:type="dcterms:W3CDTF">2023-09-07T07:43:02Z</dcterms:modified>
</cp:coreProperties>
</file>