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B50BB2-8B2F-4EF0-A186-80D0F14DAC5C}">
          <p14:sldIdLst>
            <p14:sldId id="256"/>
            <p14:sldId id="271"/>
            <p14:sldId id="257"/>
            <p14:sldId id="258"/>
            <p14:sldId id="259"/>
            <p14:sldId id="260"/>
            <p14:sldId id="261"/>
            <p14:sldId id="262"/>
            <p14:sldId id="263"/>
            <p14:sldId id="264"/>
            <p14:sldId id="265"/>
            <p14:sldId id="266"/>
            <p14:sldId id="267"/>
            <p14:sldId id="268"/>
            <p14:sldId id="269"/>
            <p14:sldId id="270"/>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51" autoAdjust="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89D2-B15E-4D0B-B5FB-5011752128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AA890F-54A2-4769-8588-E52EF5C4C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D56CE2-CC66-465A-9438-F3E8F46DF380}"/>
              </a:ext>
            </a:extLst>
          </p:cNvPr>
          <p:cNvSpPr>
            <a:spLocks noGrp="1"/>
          </p:cNvSpPr>
          <p:nvPr>
            <p:ph type="dt" sz="half" idx="10"/>
          </p:nvPr>
        </p:nvSpPr>
        <p:spPr/>
        <p:txBody>
          <a:bodyPr/>
          <a:lstStyle/>
          <a:p>
            <a:fld id="{EA51881D-C2A3-49EF-A93C-407A0730F7D3}" type="datetimeFigureOut">
              <a:rPr lang="en-US" smtClean="0"/>
              <a:t>20-Oct-23</a:t>
            </a:fld>
            <a:endParaRPr lang="en-US"/>
          </a:p>
        </p:txBody>
      </p:sp>
      <p:sp>
        <p:nvSpPr>
          <p:cNvPr id="5" name="Footer Placeholder 4">
            <a:extLst>
              <a:ext uri="{FF2B5EF4-FFF2-40B4-BE49-F238E27FC236}">
                <a16:creationId xmlns:a16="http://schemas.microsoft.com/office/drawing/2014/main" id="{C028C780-AAA6-47CD-AFC9-8B15F947B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C2B47-7552-439A-AB74-E9A476C6FB25}"/>
              </a:ext>
            </a:extLst>
          </p:cNvPr>
          <p:cNvSpPr>
            <a:spLocks noGrp="1"/>
          </p:cNvSpPr>
          <p:nvPr>
            <p:ph type="sldNum" sz="quarter" idx="12"/>
          </p:nvPr>
        </p:nvSpPr>
        <p:spPr/>
        <p:txBody>
          <a:bodyPr/>
          <a:lstStyle/>
          <a:p>
            <a:fld id="{9EF73946-D391-403C-92CF-95F222AC6790}" type="slidenum">
              <a:rPr lang="en-US" smtClean="0"/>
              <a:t>‹#›</a:t>
            </a:fld>
            <a:endParaRPr lang="en-US"/>
          </a:p>
        </p:txBody>
      </p:sp>
    </p:spTree>
    <p:extLst>
      <p:ext uri="{BB962C8B-B14F-4D97-AF65-F5344CB8AC3E}">
        <p14:creationId xmlns:p14="http://schemas.microsoft.com/office/powerpoint/2010/main" val="107530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FD1D-EB17-4C8A-9F0E-4702A880B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7774DC-F859-4FEC-93EF-9DAC50FB11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51B8B2-D19D-4C15-B801-C4F67C917C99}"/>
              </a:ext>
            </a:extLst>
          </p:cNvPr>
          <p:cNvSpPr>
            <a:spLocks noGrp="1"/>
          </p:cNvSpPr>
          <p:nvPr>
            <p:ph type="dt" sz="half" idx="10"/>
          </p:nvPr>
        </p:nvSpPr>
        <p:spPr/>
        <p:txBody>
          <a:bodyPr/>
          <a:lstStyle/>
          <a:p>
            <a:fld id="{EA51881D-C2A3-49EF-A93C-407A0730F7D3}" type="datetimeFigureOut">
              <a:rPr lang="en-US" smtClean="0"/>
              <a:t>20-Oct-23</a:t>
            </a:fld>
            <a:endParaRPr lang="en-US"/>
          </a:p>
        </p:txBody>
      </p:sp>
      <p:sp>
        <p:nvSpPr>
          <p:cNvPr id="5" name="Footer Placeholder 4">
            <a:extLst>
              <a:ext uri="{FF2B5EF4-FFF2-40B4-BE49-F238E27FC236}">
                <a16:creationId xmlns:a16="http://schemas.microsoft.com/office/drawing/2014/main" id="{C9920291-E197-4259-9137-3247358A1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75A2D-DDB2-4133-84F3-768A6D986D6A}"/>
              </a:ext>
            </a:extLst>
          </p:cNvPr>
          <p:cNvSpPr>
            <a:spLocks noGrp="1"/>
          </p:cNvSpPr>
          <p:nvPr>
            <p:ph type="sldNum" sz="quarter" idx="12"/>
          </p:nvPr>
        </p:nvSpPr>
        <p:spPr/>
        <p:txBody>
          <a:bodyPr/>
          <a:lstStyle/>
          <a:p>
            <a:fld id="{9EF73946-D391-403C-92CF-95F222AC6790}" type="slidenum">
              <a:rPr lang="en-US" smtClean="0"/>
              <a:t>‹#›</a:t>
            </a:fld>
            <a:endParaRPr lang="en-US"/>
          </a:p>
        </p:txBody>
      </p:sp>
    </p:spTree>
    <p:extLst>
      <p:ext uri="{BB962C8B-B14F-4D97-AF65-F5344CB8AC3E}">
        <p14:creationId xmlns:p14="http://schemas.microsoft.com/office/powerpoint/2010/main" val="561955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F10F0-9B27-489A-A6F4-833BAC33A9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D673AF-3C05-4CFA-954B-D6FDB9D4844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ECCC4-107D-49A7-AF3B-E35BC4193FD1}"/>
              </a:ext>
            </a:extLst>
          </p:cNvPr>
          <p:cNvSpPr>
            <a:spLocks noGrp="1"/>
          </p:cNvSpPr>
          <p:nvPr>
            <p:ph type="dt" sz="half" idx="10"/>
          </p:nvPr>
        </p:nvSpPr>
        <p:spPr/>
        <p:txBody>
          <a:bodyPr/>
          <a:lstStyle/>
          <a:p>
            <a:fld id="{EA51881D-C2A3-49EF-A93C-407A0730F7D3}" type="datetimeFigureOut">
              <a:rPr lang="en-US" smtClean="0"/>
              <a:t>20-Oct-23</a:t>
            </a:fld>
            <a:endParaRPr lang="en-US"/>
          </a:p>
        </p:txBody>
      </p:sp>
      <p:sp>
        <p:nvSpPr>
          <p:cNvPr id="5" name="Footer Placeholder 4">
            <a:extLst>
              <a:ext uri="{FF2B5EF4-FFF2-40B4-BE49-F238E27FC236}">
                <a16:creationId xmlns:a16="http://schemas.microsoft.com/office/drawing/2014/main" id="{74C76661-1597-4171-9CAC-B7E4109EB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692EB-6075-4732-A79A-DF98FAB99BEE}"/>
              </a:ext>
            </a:extLst>
          </p:cNvPr>
          <p:cNvSpPr>
            <a:spLocks noGrp="1"/>
          </p:cNvSpPr>
          <p:nvPr>
            <p:ph type="sldNum" sz="quarter" idx="12"/>
          </p:nvPr>
        </p:nvSpPr>
        <p:spPr/>
        <p:txBody>
          <a:bodyPr/>
          <a:lstStyle/>
          <a:p>
            <a:fld id="{9EF73946-D391-403C-92CF-95F222AC6790}" type="slidenum">
              <a:rPr lang="en-US" smtClean="0"/>
              <a:t>‹#›</a:t>
            </a:fld>
            <a:endParaRPr lang="en-US"/>
          </a:p>
        </p:txBody>
      </p:sp>
    </p:spTree>
    <p:extLst>
      <p:ext uri="{BB962C8B-B14F-4D97-AF65-F5344CB8AC3E}">
        <p14:creationId xmlns:p14="http://schemas.microsoft.com/office/powerpoint/2010/main" val="3907008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95836-02FB-4047-8A48-9C27C4AD83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188EA5-7FD6-49A0-AE25-7C85339E9AD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E37D59-E46E-41E4-ACD9-EED66737BB7D}"/>
              </a:ext>
            </a:extLst>
          </p:cNvPr>
          <p:cNvSpPr>
            <a:spLocks noGrp="1"/>
          </p:cNvSpPr>
          <p:nvPr>
            <p:ph type="dt" sz="half" idx="10"/>
          </p:nvPr>
        </p:nvSpPr>
        <p:spPr/>
        <p:txBody>
          <a:bodyPr/>
          <a:lstStyle/>
          <a:p>
            <a:fld id="{EA51881D-C2A3-49EF-A93C-407A0730F7D3}" type="datetimeFigureOut">
              <a:rPr lang="en-US" smtClean="0"/>
              <a:t>20-Oct-23</a:t>
            </a:fld>
            <a:endParaRPr lang="en-US"/>
          </a:p>
        </p:txBody>
      </p:sp>
      <p:sp>
        <p:nvSpPr>
          <p:cNvPr id="5" name="Footer Placeholder 4">
            <a:extLst>
              <a:ext uri="{FF2B5EF4-FFF2-40B4-BE49-F238E27FC236}">
                <a16:creationId xmlns:a16="http://schemas.microsoft.com/office/drawing/2014/main" id="{BAA6A77B-E197-454E-B0BE-F4D7AC0B0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844B15-5247-45B7-9F5D-EA8DD7C3F670}"/>
              </a:ext>
            </a:extLst>
          </p:cNvPr>
          <p:cNvSpPr>
            <a:spLocks noGrp="1"/>
          </p:cNvSpPr>
          <p:nvPr>
            <p:ph type="sldNum" sz="quarter" idx="12"/>
          </p:nvPr>
        </p:nvSpPr>
        <p:spPr/>
        <p:txBody>
          <a:bodyPr/>
          <a:lstStyle/>
          <a:p>
            <a:fld id="{9EF73946-D391-403C-92CF-95F222AC6790}" type="slidenum">
              <a:rPr lang="en-US" smtClean="0"/>
              <a:t>‹#›</a:t>
            </a:fld>
            <a:endParaRPr lang="en-US"/>
          </a:p>
        </p:txBody>
      </p:sp>
    </p:spTree>
    <p:extLst>
      <p:ext uri="{BB962C8B-B14F-4D97-AF65-F5344CB8AC3E}">
        <p14:creationId xmlns:p14="http://schemas.microsoft.com/office/powerpoint/2010/main" val="169417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14736-7C7D-402A-A7AF-71DC7DC67B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C4B0BA-C31D-4702-86D3-EEA88159D3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331D370-4A8B-4E4F-8B6B-C2BC1CA137B9}"/>
              </a:ext>
            </a:extLst>
          </p:cNvPr>
          <p:cNvSpPr>
            <a:spLocks noGrp="1"/>
          </p:cNvSpPr>
          <p:nvPr>
            <p:ph type="dt" sz="half" idx="10"/>
          </p:nvPr>
        </p:nvSpPr>
        <p:spPr/>
        <p:txBody>
          <a:bodyPr/>
          <a:lstStyle/>
          <a:p>
            <a:fld id="{EA51881D-C2A3-49EF-A93C-407A0730F7D3}" type="datetimeFigureOut">
              <a:rPr lang="en-US" smtClean="0"/>
              <a:t>20-Oct-23</a:t>
            </a:fld>
            <a:endParaRPr lang="en-US"/>
          </a:p>
        </p:txBody>
      </p:sp>
      <p:sp>
        <p:nvSpPr>
          <p:cNvPr id="5" name="Footer Placeholder 4">
            <a:extLst>
              <a:ext uri="{FF2B5EF4-FFF2-40B4-BE49-F238E27FC236}">
                <a16:creationId xmlns:a16="http://schemas.microsoft.com/office/drawing/2014/main" id="{9555FB05-FD60-4420-90E2-A908663B6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80BD9-AA79-4A8D-92F4-91E1B571E3B1}"/>
              </a:ext>
            </a:extLst>
          </p:cNvPr>
          <p:cNvSpPr>
            <a:spLocks noGrp="1"/>
          </p:cNvSpPr>
          <p:nvPr>
            <p:ph type="sldNum" sz="quarter" idx="12"/>
          </p:nvPr>
        </p:nvSpPr>
        <p:spPr/>
        <p:txBody>
          <a:bodyPr/>
          <a:lstStyle/>
          <a:p>
            <a:fld id="{9EF73946-D391-403C-92CF-95F222AC6790}" type="slidenum">
              <a:rPr lang="en-US" smtClean="0"/>
              <a:t>‹#›</a:t>
            </a:fld>
            <a:endParaRPr lang="en-US"/>
          </a:p>
        </p:txBody>
      </p:sp>
    </p:spTree>
    <p:extLst>
      <p:ext uri="{BB962C8B-B14F-4D97-AF65-F5344CB8AC3E}">
        <p14:creationId xmlns:p14="http://schemas.microsoft.com/office/powerpoint/2010/main" val="3456836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A358-D49B-4107-BB59-51B699606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1A38EC-0C52-442F-B94E-54FC470B5C2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BCB8F-9A44-4248-9147-895E021DA0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4DC9C3-A319-44E8-8124-1CF136F2AE13}"/>
              </a:ext>
            </a:extLst>
          </p:cNvPr>
          <p:cNvSpPr>
            <a:spLocks noGrp="1"/>
          </p:cNvSpPr>
          <p:nvPr>
            <p:ph type="dt" sz="half" idx="10"/>
          </p:nvPr>
        </p:nvSpPr>
        <p:spPr/>
        <p:txBody>
          <a:bodyPr/>
          <a:lstStyle/>
          <a:p>
            <a:fld id="{EA51881D-C2A3-49EF-A93C-407A0730F7D3}" type="datetimeFigureOut">
              <a:rPr lang="en-US" smtClean="0"/>
              <a:t>20-Oct-23</a:t>
            </a:fld>
            <a:endParaRPr lang="en-US"/>
          </a:p>
        </p:txBody>
      </p:sp>
      <p:sp>
        <p:nvSpPr>
          <p:cNvPr id="6" name="Footer Placeholder 5">
            <a:extLst>
              <a:ext uri="{FF2B5EF4-FFF2-40B4-BE49-F238E27FC236}">
                <a16:creationId xmlns:a16="http://schemas.microsoft.com/office/drawing/2014/main" id="{3AABF14C-869A-4581-9A5E-723A399B30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6062C-1755-4695-8799-106F38CED32F}"/>
              </a:ext>
            </a:extLst>
          </p:cNvPr>
          <p:cNvSpPr>
            <a:spLocks noGrp="1"/>
          </p:cNvSpPr>
          <p:nvPr>
            <p:ph type="sldNum" sz="quarter" idx="12"/>
          </p:nvPr>
        </p:nvSpPr>
        <p:spPr/>
        <p:txBody>
          <a:bodyPr/>
          <a:lstStyle/>
          <a:p>
            <a:fld id="{9EF73946-D391-403C-92CF-95F222AC6790}" type="slidenum">
              <a:rPr lang="en-US" smtClean="0"/>
              <a:t>‹#›</a:t>
            </a:fld>
            <a:endParaRPr lang="en-US"/>
          </a:p>
        </p:txBody>
      </p:sp>
    </p:spTree>
    <p:extLst>
      <p:ext uri="{BB962C8B-B14F-4D97-AF65-F5344CB8AC3E}">
        <p14:creationId xmlns:p14="http://schemas.microsoft.com/office/powerpoint/2010/main" val="823527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0F4C2-06FE-40A9-98EC-72EED938AF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C7AE03-FA73-43E8-81F8-AC57C76807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D67AE14-246C-4443-A8C8-609933B530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442B0B-5928-4DE3-B48D-E9B590C31B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8FC7284-FBD5-4368-8A91-8A31562B7C0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9998C1-5222-4111-BF19-4A646D2A8E3C}"/>
              </a:ext>
            </a:extLst>
          </p:cNvPr>
          <p:cNvSpPr>
            <a:spLocks noGrp="1"/>
          </p:cNvSpPr>
          <p:nvPr>
            <p:ph type="dt" sz="half" idx="10"/>
          </p:nvPr>
        </p:nvSpPr>
        <p:spPr/>
        <p:txBody>
          <a:bodyPr/>
          <a:lstStyle/>
          <a:p>
            <a:fld id="{EA51881D-C2A3-49EF-A93C-407A0730F7D3}" type="datetimeFigureOut">
              <a:rPr lang="en-US" smtClean="0"/>
              <a:t>20-Oct-23</a:t>
            </a:fld>
            <a:endParaRPr lang="en-US"/>
          </a:p>
        </p:txBody>
      </p:sp>
      <p:sp>
        <p:nvSpPr>
          <p:cNvPr id="8" name="Footer Placeholder 7">
            <a:extLst>
              <a:ext uri="{FF2B5EF4-FFF2-40B4-BE49-F238E27FC236}">
                <a16:creationId xmlns:a16="http://schemas.microsoft.com/office/drawing/2014/main" id="{9FBE7115-225B-469E-BAEF-B4213511CE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1A22E9-DB36-44A7-A22F-C837E883D71B}"/>
              </a:ext>
            </a:extLst>
          </p:cNvPr>
          <p:cNvSpPr>
            <a:spLocks noGrp="1"/>
          </p:cNvSpPr>
          <p:nvPr>
            <p:ph type="sldNum" sz="quarter" idx="12"/>
          </p:nvPr>
        </p:nvSpPr>
        <p:spPr/>
        <p:txBody>
          <a:bodyPr/>
          <a:lstStyle/>
          <a:p>
            <a:fld id="{9EF73946-D391-403C-92CF-95F222AC6790}" type="slidenum">
              <a:rPr lang="en-US" smtClean="0"/>
              <a:t>‹#›</a:t>
            </a:fld>
            <a:endParaRPr lang="en-US"/>
          </a:p>
        </p:txBody>
      </p:sp>
    </p:spTree>
    <p:extLst>
      <p:ext uri="{BB962C8B-B14F-4D97-AF65-F5344CB8AC3E}">
        <p14:creationId xmlns:p14="http://schemas.microsoft.com/office/powerpoint/2010/main" val="230603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B20B-8C73-422D-BFBC-DD2FA67809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4D92E0-1C7C-43B4-B247-9BBF3039441F}"/>
              </a:ext>
            </a:extLst>
          </p:cNvPr>
          <p:cNvSpPr>
            <a:spLocks noGrp="1"/>
          </p:cNvSpPr>
          <p:nvPr>
            <p:ph type="dt" sz="half" idx="10"/>
          </p:nvPr>
        </p:nvSpPr>
        <p:spPr/>
        <p:txBody>
          <a:bodyPr/>
          <a:lstStyle/>
          <a:p>
            <a:fld id="{EA51881D-C2A3-49EF-A93C-407A0730F7D3}" type="datetimeFigureOut">
              <a:rPr lang="en-US" smtClean="0"/>
              <a:t>20-Oct-23</a:t>
            </a:fld>
            <a:endParaRPr lang="en-US"/>
          </a:p>
        </p:txBody>
      </p:sp>
      <p:sp>
        <p:nvSpPr>
          <p:cNvPr id="4" name="Footer Placeholder 3">
            <a:extLst>
              <a:ext uri="{FF2B5EF4-FFF2-40B4-BE49-F238E27FC236}">
                <a16:creationId xmlns:a16="http://schemas.microsoft.com/office/drawing/2014/main" id="{51705A46-BCAC-4D83-9C00-A8682D187D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3C3A3-CAD9-47A0-897E-9967366A7C11}"/>
              </a:ext>
            </a:extLst>
          </p:cNvPr>
          <p:cNvSpPr>
            <a:spLocks noGrp="1"/>
          </p:cNvSpPr>
          <p:nvPr>
            <p:ph type="sldNum" sz="quarter" idx="12"/>
          </p:nvPr>
        </p:nvSpPr>
        <p:spPr/>
        <p:txBody>
          <a:bodyPr/>
          <a:lstStyle/>
          <a:p>
            <a:fld id="{9EF73946-D391-403C-92CF-95F222AC6790}" type="slidenum">
              <a:rPr lang="en-US" smtClean="0"/>
              <a:t>‹#›</a:t>
            </a:fld>
            <a:endParaRPr lang="en-US"/>
          </a:p>
        </p:txBody>
      </p:sp>
    </p:spTree>
    <p:extLst>
      <p:ext uri="{BB962C8B-B14F-4D97-AF65-F5344CB8AC3E}">
        <p14:creationId xmlns:p14="http://schemas.microsoft.com/office/powerpoint/2010/main" val="3825128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7BBEC-CB98-4797-BB26-266A8C8F7803}"/>
              </a:ext>
            </a:extLst>
          </p:cNvPr>
          <p:cNvSpPr>
            <a:spLocks noGrp="1"/>
          </p:cNvSpPr>
          <p:nvPr>
            <p:ph type="dt" sz="half" idx="10"/>
          </p:nvPr>
        </p:nvSpPr>
        <p:spPr/>
        <p:txBody>
          <a:bodyPr/>
          <a:lstStyle/>
          <a:p>
            <a:fld id="{EA51881D-C2A3-49EF-A93C-407A0730F7D3}" type="datetimeFigureOut">
              <a:rPr lang="en-US" smtClean="0"/>
              <a:t>20-Oct-23</a:t>
            </a:fld>
            <a:endParaRPr lang="en-US"/>
          </a:p>
        </p:txBody>
      </p:sp>
      <p:sp>
        <p:nvSpPr>
          <p:cNvPr id="3" name="Footer Placeholder 2">
            <a:extLst>
              <a:ext uri="{FF2B5EF4-FFF2-40B4-BE49-F238E27FC236}">
                <a16:creationId xmlns:a16="http://schemas.microsoft.com/office/drawing/2014/main" id="{95FECEFF-4288-4CFC-A231-645C58E784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480205-A839-4753-9C4B-249DA0DA875C}"/>
              </a:ext>
            </a:extLst>
          </p:cNvPr>
          <p:cNvSpPr>
            <a:spLocks noGrp="1"/>
          </p:cNvSpPr>
          <p:nvPr>
            <p:ph type="sldNum" sz="quarter" idx="12"/>
          </p:nvPr>
        </p:nvSpPr>
        <p:spPr/>
        <p:txBody>
          <a:bodyPr/>
          <a:lstStyle/>
          <a:p>
            <a:fld id="{9EF73946-D391-403C-92CF-95F222AC6790}" type="slidenum">
              <a:rPr lang="en-US" smtClean="0"/>
              <a:t>‹#›</a:t>
            </a:fld>
            <a:endParaRPr lang="en-US"/>
          </a:p>
        </p:txBody>
      </p:sp>
    </p:spTree>
    <p:extLst>
      <p:ext uri="{BB962C8B-B14F-4D97-AF65-F5344CB8AC3E}">
        <p14:creationId xmlns:p14="http://schemas.microsoft.com/office/powerpoint/2010/main" val="3701134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33B8-955A-4A16-B801-7528F9B8AC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C33B8D-DC6F-42FD-9519-A85F17DE67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79BF1A-8C41-4344-A04D-A2EE99F4F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1104DA-6094-4FD6-AC57-DDE0348EC715}"/>
              </a:ext>
            </a:extLst>
          </p:cNvPr>
          <p:cNvSpPr>
            <a:spLocks noGrp="1"/>
          </p:cNvSpPr>
          <p:nvPr>
            <p:ph type="dt" sz="half" idx="10"/>
          </p:nvPr>
        </p:nvSpPr>
        <p:spPr/>
        <p:txBody>
          <a:bodyPr/>
          <a:lstStyle/>
          <a:p>
            <a:fld id="{EA51881D-C2A3-49EF-A93C-407A0730F7D3}" type="datetimeFigureOut">
              <a:rPr lang="en-US" smtClean="0"/>
              <a:t>20-Oct-23</a:t>
            </a:fld>
            <a:endParaRPr lang="en-US"/>
          </a:p>
        </p:txBody>
      </p:sp>
      <p:sp>
        <p:nvSpPr>
          <p:cNvPr id="6" name="Footer Placeholder 5">
            <a:extLst>
              <a:ext uri="{FF2B5EF4-FFF2-40B4-BE49-F238E27FC236}">
                <a16:creationId xmlns:a16="http://schemas.microsoft.com/office/drawing/2014/main" id="{D3333042-95CD-4D9E-AB86-5F8AF5B1E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611689-7724-4D9D-83D8-3E743AFE9C50}"/>
              </a:ext>
            </a:extLst>
          </p:cNvPr>
          <p:cNvSpPr>
            <a:spLocks noGrp="1"/>
          </p:cNvSpPr>
          <p:nvPr>
            <p:ph type="sldNum" sz="quarter" idx="12"/>
          </p:nvPr>
        </p:nvSpPr>
        <p:spPr/>
        <p:txBody>
          <a:bodyPr/>
          <a:lstStyle/>
          <a:p>
            <a:fld id="{9EF73946-D391-403C-92CF-95F222AC6790}" type="slidenum">
              <a:rPr lang="en-US" smtClean="0"/>
              <a:t>‹#›</a:t>
            </a:fld>
            <a:endParaRPr lang="en-US"/>
          </a:p>
        </p:txBody>
      </p:sp>
    </p:spTree>
    <p:extLst>
      <p:ext uri="{BB962C8B-B14F-4D97-AF65-F5344CB8AC3E}">
        <p14:creationId xmlns:p14="http://schemas.microsoft.com/office/powerpoint/2010/main" val="374083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1FF5-D203-4B6A-A918-E53CEAC3B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3C3B1D-90D7-43E2-BB1C-479C71D5C6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4A3EB7-878E-401F-82BD-C55169E07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F67508-0130-474C-89CC-D42AAD5B318E}"/>
              </a:ext>
            </a:extLst>
          </p:cNvPr>
          <p:cNvSpPr>
            <a:spLocks noGrp="1"/>
          </p:cNvSpPr>
          <p:nvPr>
            <p:ph type="dt" sz="half" idx="10"/>
          </p:nvPr>
        </p:nvSpPr>
        <p:spPr/>
        <p:txBody>
          <a:bodyPr/>
          <a:lstStyle/>
          <a:p>
            <a:fld id="{EA51881D-C2A3-49EF-A93C-407A0730F7D3}" type="datetimeFigureOut">
              <a:rPr lang="en-US" smtClean="0"/>
              <a:t>20-Oct-23</a:t>
            </a:fld>
            <a:endParaRPr lang="en-US"/>
          </a:p>
        </p:txBody>
      </p:sp>
      <p:sp>
        <p:nvSpPr>
          <p:cNvPr id="6" name="Footer Placeholder 5">
            <a:extLst>
              <a:ext uri="{FF2B5EF4-FFF2-40B4-BE49-F238E27FC236}">
                <a16:creationId xmlns:a16="http://schemas.microsoft.com/office/drawing/2014/main" id="{F3567716-3E4D-43AC-A6A9-E8BC66E89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8DDC98-99D8-41D7-9492-A1593918A178}"/>
              </a:ext>
            </a:extLst>
          </p:cNvPr>
          <p:cNvSpPr>
            <a:spLocks noGrp="1"/>
          </p:cNvSpPr>
          <p:nvPr>
            <p:ph type="sldNum" sz="quarter" idx="12"/>
          </p:nvPr>
        </p:nvSpPr>
        <p:spPr/>
        <p:txBody>
          <a:bodyPr/>
          <a:lstStyle/>
          <a:p>
            <a:fld id="{9EF73946-D391-403C-92CF-95F222AC6790}" type="slidenum">
              <a:rPr lang="en-US" smtClean="0"/>
              <a:t>‹#›</a:t>
            </a:fld>
            <a:endParaRPr lang="en-US"/>
          </a:p>
        </p:txBody>
      </p:sp>
    </p:spTree>
    <p:extLst>
      <p:ext uri="{BB962C8B-B14F-4D97-AF65-F5344CB8AC3E}">
        <p14:creationId xmlns:p14="http://schemas.microsoft.com/office/powerpoint/2010/main" val="4197762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42C02-27FE-4AD8-BF9A-F956510886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064652-9D76-413F-ADFD-0DF17AFB2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AD9E5-19A5-434D-A5E2-59D468FBBE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1881D-C2A3-49EF-A93C-407A0730F7D3}" type="datetimeFigureOut">
              <a:rPr lang="en-US" smtClean="0"/>
              <a:t>20-Oct-23</a:t>
            </a:fld>
            <a:endParaRPr lang="en-US"/>
          </a:p>
        </p:txBody>
      </p:sp>
      <p:sp>
        <p:nvSpPr>
          <p:cNvPr id="5" name="Footer Placeholder 4">
            <a:extLst>
              <a:ext uri="{FF2B5EF4-FFF2-40B4-BE49-F238E27FC236}">
                <a16:creationId xmlns:a16="http://schemas.microsoft.com/office/drawing/2014/main" id="{C57DEC55-DE76-43F6-BC65-11F89B788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478A38-E7E6-40E3-8A49-139BF73977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F73946-D391-403C-92CF-95F222AC6790}" type="slidenum">
              <a:rPr lang="en-US" smtClean="0"/>
              <a:t>‹#›</a:t>
            </a:fld>
            <a:endParaRPr lang="en-US"/>
          </a:p>
        </p:txBody>
      </p:sp>
    </p:spTree>
    <p:extLst>
      <p:ext uri="{BB962C8B-B14F-4D97-AF65-F5344CB8AC3E}">
        <p14:creationId xmlns:p14="http://schemas.microsoft.com/office/powerpoint/2010/main" val="1488540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0B21-B130-438E-8E94-998CE4B1E5A4}"/>
              </a:ext>
            </a:extLst>
          </p:cNvPr>
          <p:cNvSpPr>
            <a:spLocks noGrp="1"/>
          </p:cNvSpPr>
          <p:nvPr>
            <p:ph type="ctrTitle"/>
          </p:nvPr>
        </p:nvSpPr>
        <p:spPr/>
        <p:txBody>
          <a:bodyPr/>
          <a:lstStyle/>
          <a:p>
            <a:r>
              <a:rPr lang="en-US" dirty="0"/>
              <a:t>Monte Carlo Tree Search</a:t>
            </a:r>
          </a:p>
        </p:txBody>
      </p:sp>
      <p:sp>
        <p:nvSpPr>
          <p:cNvPr id="3" name="Subtitle 2">
            <a:extLst>
              <a:ext uri="{FF2B5EF4-FFF2-40B4-BE49-F238E27FC236}">
                <a16:creationId xmlns:a16="http://schemas.microsoft.com/office/drawing/2014/main" id="{A2AE5019-D488-43A7-AF9B-EE2DC6D0878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05375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lstStyle/>
          <a:p>
            <a:r>
              <a:rPr lang="en-US" dirty="0"/>
              <a:t>UCB</a:t>
            </a:r>
          </a:p>
        </p:txBody>
      </p:sp>
      <p:sp>
        <p:nvSpPr>
          <p:cNvPr id="3" name="Content Placeholder 2">
            <a:extLst>
              <a:ext uri="{FF2B5EF4-FFF2-40B4-BE49-F238E27FC236}">
                <a16:creationId xmlns:a16="http://schemas.microsoft.com/office/drawing/2014/main" id="{ACE0AC80-2874-4AE6-B496-E0E158B68EB5}"/>
              </a:ext>
            </a:extLst>
          </p:cNvPr>
          <p:cNvSpPr>
            <a:spLocks noGrp="1"/>
          </p:cNvSpPr>
          <p:nvPr>
            <p:ph idx="1"/>
          </p:nvPr>
        </p:nvSpPr>
        <p:spPr/>
        <p:txBody>
          <a:bodyPr/>
          <a:lstStyle/>
          <a:p>
            <a:r>
              <a:rPr lang="en-US" dirty="0"/>
              <a:t>Where</a:t>
            </a:r>
          </a:p>
          <a:p>
            <a:endParaRPr lang="en-US" dirty="0"/>
          </a:p>
          <a:p>
            <a:r>
              <a:rPr lang="en-US" dirty="0"/>
              <a:t>Vi is the average reward/value of all nodes beneath this node</a:t>
            </a:r>
          </a:p>
          <a:p>
            <a:endParaRPr lang="en-US" dirty="0"/>
          </a:p>
          <a:p>
            <a:r>
              <a:rPr lang="en-US" dirty="0"/>
              <a:t>N is the number of times the parent node has been visited, and</a:t>
            </a:r>
          </a:p>
          <a:p>
            <a:endParaRPr lang="en-US" dirty="0"/>
          </a:p>
          <a:p>
            <a:r>
              <a:rPr lang="en-US" dirty="0" err="1"/>
              <a:t>ni</a:t>
            </a:r>
            <a:r>
              <a:rPr lang="en-US" dirty="0"/>
              <a:t> is the number of times the child node </a:t>
            </a:r>
            <a:r>
              <a:rPr lang="en-US" dirty="0" err="1"/>
              <a:t>i</a:t>
            </a:r>
            <a:r>
              <a:rPr lang="en-US" dirty="0"/>
              <a:t> has been visited</a:t>
            </a:r>
          </a:p>
          <a:p>
            <a:endParaRPr lang="en-US" dirty="0"/>
          </a:p>
        </p:txBody>
      </p:sp>
    </p:spTree>
    <p:extLst>
      <p:ext uri="{BB962C8B-B14F-4D97-AF65-F5344CB8AC3E}">
        <p14:creationId xmlns:p14="http://schemas.microsoft.com/office/powerpoint/2010/main" val="3206198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lstStyle/>
          <a:p>
            <a:r>
              <a:rPr lang="en-US" dirty="0"/>
              <a:t>Roll Out</a:t>
            </a:r>
          </a:p>
        </p:txBody>
      </p:sp>
      <p:sp>
        <p:nvSpPr>
          <p:cNvPr id="3" name="Content Placeholder 2">
            <a:extLst>
              <a:ext uri="{FF2B5EF4-FFF2-40B4-BE49-F238E27FC236}">
                <a16:creationId xmlns:a16="http://schemas.microsoft.com/office/drawing/2014/main" id="{ACE0AC80-2874-4AE6-B496-E0E158B68EB5}"/>
              </a:ext>
            </a:extLst>
          </p:cNvPr>
          <p:cNvSpPr>
            <a:spLocks noGrp="1"/>
          </p:cNvSpPr>
          <p:nvPr>
            <p:ph idx="1"/>
          </p:nvPr>
        </p:nvSpPr>
        <p:spPr>
          <a:xfrm>
            <a:off x="838200" y="1825625"/>
            <a:ext cx="10515600" cy="4351338"/>
          </a:xfrm>
        </p:spPr>
        <p:txBody>
          <a:bodyPr/>
          <a:lstStyle/>
          <a:p>
            <a:r>
              <a:rPr lang="en-US" dirty="0"/>
              <a:t>Until we reach the leaf node, we randomly choose an action at each step and simulate this action to receive an average reward when the game is over.</a:t>
            </a:r>
          </a:p>
          <a:p>
            <a:endParaRPr lang="en-US" dirty="0"/>
          </a:p>
          <a:p>
            <a:endParaRPr lang="en-US" dirty="0"/>
          </a:p>
          <a:p>
            <a:endParaRPr lang="en-US" dirty="0"/>
          </a:p>
        </p:txBody>
      </p:sp>
    </p:spTree>
    <p:extLst>
      <p:ext uri="{BB962C8B-B14F-4D97-AF65-F5344CB8AC3E}">
        <p14:creationId xmlns:p14="http://schemas.microsoft.com/office/powerpoint/2010/main" val="1895150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lstStyle/>
          <a:p>
            <a:r>
              <a:rPr lang="en-US" dirty="0"/>
              <a:t>Monte Carlo Tree Search</a:t>
            </a:r>
          </a:p>
        </p:txBody>
      </p:sp>
      <p:sp>
        <p:nvSpPr>
          <p:cNvPr id="12" name="Content Placeholder 11">
            <a:extLst>
              <a:ext uri="{FF2B5EF4-FFF2-40B4-BE49-F238E27FC236}">
                <a16:creationId xmlns:a16="http://schemas.microsoft.com/office/drawing/2014/main" id="{D92CEBAA-A02D-4B5D-B437-CCD157F451B8}"/>
              </a:ext>
            </a:extLst>
          </p:cNvPr>
          <p:cNvSpPr>
            <a:spLocks noGrp="1"/>
          </p:cNvSpPr>
          <p:nvPr>
            <p:ph idx="1"/>
          </p:nvPr>
        </p:nvSpPr>
        <p:spPr/>
        <p:txBody>
          <a:bodyPr/>
          <a:lstStyle/>
          <a:p>
            <a:r>
              <a:rPr lang="en-US" dirty="0"/>
              <a:t>Monte Carlo Tree Search (MCTS) is a powerful algorithm used for making decisions in scenarios with uncertainty, like games. It's especially popular in games like Go, Chess, and other strategic games. Here's a simplified step-by-step explanation of how MCTS works:</a:t>
            </a:r>
          </a:p>
          <a:p>
            <a:r>
              <a:rPr lang="en-US" dirty="0"/>
              <a:t>Initialization**:</a:t>
            </a:r>
          </a:p>
          <a:p>
            <a:r>
              <a:rPr lang="en-US" dirty="0"/>
              <a:t>   - Begin with a root node representing the current state of the game. This node has information about the current game state, like the board configuration.</a:t>
            </a:r>
          </a:p>
          <a:p>
            <a:endParaRPr lang="en-US" dirty="0"/>
          </a:p>
        </p:txBody>
      </p:sp>
    </p:spTree>
    <p:extLst>
      <p:ext uri="{BB962C8B-B14F-4D97-AF65-F5344CB8AC3E}">
        <p14:creationId xmlns:p14="http://schemas.microsoft.com/office/powerpoint/2010/main" val="187718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E0AC80-2874-4AE6-B496-E0E158B68EB5}"/>
              </a:ext>
            </a:extLst>
          </p:cNvPr>
          <p:cNvSpPr>
            <a:spLocks noGrp="1"/>
          </p:cNvSpPr>
          <p:nvPr>
            <p:ph idx="1"/>
          </p:nvPr>
        </p:nvSpPr>
        <p:spPr/>
        <p:txBody>
          <a:bodyPr/>
          <a:lstStyle/>
          <a:p>
            <a:r>
              <a:rPr lang="en-US" dirty="0"/>
              <a:t>Selection**:</a:t>
            </a:r>
          </a:p>
          <a:p>
            <a:r>
              <a:rPr lang="en-US" dirty="0"/>
              <a:t>   - Start from the root node and navigate down the tree to select a child node. You do this by choosing nodes with a good balance between exploration and exploitation. Essentially, you're trying to balance between trying out new options and sticking with known good options.</a:t>
            </a:r>
          </a:p>
          <a:p>
            <a:r>
              <a:rPr lang="en-US" dirty="0"/>
              <a:t>Expansion**:</a:t>
            </a:r>
          </a:p>
          <a:p>
            <a:r>
              <a:rPr lang="en-US" dirty="0"/>
              <a:t>   - If the selected node has unexplored moves (i.e., it's not a terminal state), expand it by creating one or more child nodes. These represent the possible moves from the current state.</a:t>
            </a:r>
          </a:p>
          <a:p>
            <a:endParaRPr lang="en-US" dirty="0"/>
          </a:p>
        </p:txBody>
      </p:sp>
    </p:spTree>
    <p:extLst>
      <p:ext uri="{BB962C8B-B14F-4D97-AF65-F5344CB8AC3E}">
        <p14:creationId xmlns:p14="http://schemas.microsoft.com/office/powerpoint/2010/main" val="29517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a16="http://schemas.microsoft.com/office/drawing/2014/main" id="{ACE0AC80-2874-4AE6-B496-E0E158B68EB5}"/>
              </a:ext>
            </a:extLst>
          </p:cNvPr>
          <p:cNvSpPr>
            <a:spLocks noGrp="1"/>
          </p:cNvSpPr>
          <p:nvPr>
            <p:ph idx="1"/>
          </p:nvPr>
        </p:nvSpPr>
        <p:spPr/>
        <p:txBody>
          <a:bodyPr/>
          <a:lstStyle/>
          <a:p>
            <a:r>
              <a:rPr lang="en-US" dirty="0"/>
              <a:t>Simulation**:</a:t>
            </a:r>
          </a:p>
          <a:p>
            <a:r>
              <a:rPr lang="en-US" dirty="0"/>
              <a:t>   - Once you've reached a node that either has no children (terminal state) or you've expanded it, perform a simulation from that state. This is where the "Monte Carlo" part comes in. You play out the game from that state using random moves (or sometimes with some heuristic) until the end of the game.</a:t>
            </a:r>
          </a:p>
          <a:p>
            <a:endParaRPr lang="en-US" dirty="0"/>
          </a:p>
        </p:txBody>
      </p:sp>
    </p:spTree>
    <p:extLst>
      <p:ext uri="{BB962C8B-B14F-4D97-AF65-F5344CB8AC3E}">
        <p14:creationId xmlns:p14="http://schemas.microsoft.com/office/powerpoint/2010/main" val="4013622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E0AC80-2874-4AE6-B496-E0E158B68EB5}"/>
              </a:ext>
            </a:extLst>
          </p:cNvPr>
          <p:cNvSpPr>
            <a:spLocks noGrp="1"/>
          </p:cNvSpPr>
          <p:nvPr>
            <p:ph idx="1"/>
          </p:nvPr>
        </p:nvSpPr>
        <p:spPr/>
        <p:txBody>
          <a:bodyPr/>
          <a:lstStyle/>
          <a:p>
            <a:r>
              <a:rPr lang="en-US" dirty="0"/>
              <a:t>Backpropagation**:</a:t>
            </a:r>
          </a:p>
          <a:p>
            <a:r>
              <a:rPr lang="en-US" dirty="0"/>
              <a:t>  After the simulation, you evaluate the outcome of the game. If you win, you update the values of the nodes you visited in the selection step to indicate that these moves were good. If you lose, you do the same, but in the opposite direction. This step is crucial for learning which moves are better.</a:t>
            </a:r>
          </a:p>
          <a:p>
            <a:endParaRPr lang="en-US" dirty="0"/>
          </a:p>
        </p:txBody>
      </p:sp>
    </p:spTree>
    <p:extLst>
      <p:ext uri="{BB962C8B-B14F-4D97-AF65-F5344CB8AC3E}">
        <p14:creationId xmlns:p14="http://schemas.microsoft.com/office/powerpoint/2010/main" val="3612181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E0AC80-2874-4AE6-B496-E0E158B68EB5}"/>
              </a:ext>
            </a:extLst>
          </p:cNvPr>
          <p:cNvSpPr>
            <a:spLocks noGrp="1"/>
          </p:cNvSpPr>
          <p:nvPr>
            <p:ph idx="1"/>
          </p:nvPr>
        </p:nvSpPr>
        <p:spPr/>
        <p:txBody>
          <a:bodyPr/>
          <a:lstStyle/>
          <a:p>
            <a:r>
              <a:rPr lang="en-US" dirty="0"/>
              <a:t>The Upper Confidence Bound (UCB) is a key element of the Monte Carlo Tree Search (MCTS) algorithm. It helps in balancing the exploration and exploitation of nodes during the search process. Let's break down UCB with an actual example.</a:t>
            </a:r>
          </a:p>
        </p:txBody>
      </p:sp>
    </p:spTree>
    <p:extLst>
      <p:ext uri="{BB962C8B-B14F-4D97-AF65-F5344CB8AC3E}">
        <p14:creationId xmlns:p14="http://schemas.microsoft.com/office/powerpoint/2010/main" val="4212497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6576-6A51-491B-8CB3-201288D53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FDFDD9-E5B0-46C1-A750-0D8183250923}"/>
              </a:ext>
            </a:extLst>
          </p:cNvPr>
          <p:cNvSpPr>
            <a:spLocks noGrp="1"/>
          </p:cNvSpPr>
          <p:nvPr>
            <p:ph idx="1"/>
          </p:nvPr>
        </p:nvSpPr>
        <p:spPr/>
        <p:txBody>
          <a:bodyPr/>
          <a:lstStyle/>
          <a:p>
            <a:r>
              <a:rPr lang="en-US" dirty="0"/>
              <a:t>Imagine we're using MCTS to play a simple game with three possible moves. We have a tree with a root node and three child nodes representing these moves.</a:t>
            </a:r>
          </a:p>
          <a:p>
            <a:r>
              <a:rPr lang="en-US" dirty="0"/>
              <a:t>Node A: Visited 10 times, with an average reward of 0.7</a:t>
            </a:r>
          </a:p>
          <a:p>
            <a:r>
              <a:rPr lang="en-US" dirty="0"/>
              <a:t>Node B: Visited 5 times, with an average reward of 0.8</a:t>
            </a:r>
          </a:p>
          <a:p>
            <a:r>
              <a:rPr lang="en-US" dirty="0"/>
              <a:t>Node C: Visited 8 times, with an average reward of 0.6</a:t>
            </a:r>
          </a:p>
          <a:p>
            <a:endParaRPr lang="en-US" dirty="0"/>
          </a:p>
        </p:txBody>
      </p:sp>
    </p:spTree>
    <p:extLst>
      <p:ext uri="{BB962C8B-B14F-4D97-AF65-F5344CB8AC3E}">
        <p14:creationId xmlns:p14="http://schemas.microsoft.com/office/powerpoint/2010/main" val="3809543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5F60-1BA0-458D-B835-6205BCB6FBA1}"/>
              </a:ext>
            </a:extLst>
          </p:cNvPr>
          <p:cNvSpPr>
            <a:spLocks noGrp="1"/>
          </p:cNvSpPr>
          <p:nvPr>
            <p:ph type="title"/>
          </p:nvPr>
        </p:nvSpPr>
        <p:spPr/>
        <p:txBody>
          <a:bodyPr/>
          <a:lstStyle/>
          <a:p>
            <a:r>
              <a:rPr lang="en-US" b="1" dirty="0"/>
              <a:t>The UCB Formula:</a:t>
            </a:r>
            <a:br>
              <a:rPr lang="en-US" b="1" dirty="0"/>
            </a:br>
            <a:endParaRPr lang="en-US" dirty="0"/>
          </a:p>
        </p:txBody>
      </p:sp>
      <p:pic>
        <p:nvPicPr>
          <p:cNvPr id="6" name="Content Placeholder 5">
            <a:extLst>
              <a:ext uri="{FF2B5EF4-FFF2-40B4-BE49-F238E27FC236}">
                <a16:creationId xmlns:a16="http://schemas.microsoft.com/office/drawing/2014/main" id="{F8631412-1D97-4C9F-904C-B6941D758611}"/>
              </a:ext>
            </a:extLst>
          </p:cNvPr>
          <p:cNvPicPr>
            <a:picLocks noGrp="1" noChangeAspect="1"/>
          </p:cNvPicPr>
          <p:nvPr>
            <p:ph idx="1"/>
          </p:nvPr>
        </p:nvPicPr>
        <p:blipFill>
          <a:blip r:embed="rId2"/>
          <a:stretch>
            <a:fillRect/>
          </a:stretch>
        </p:blipFill>
        <p:spPr>
          <a:xfrm>
            <a:off x="1197204" y="1357460"/>
            <a:ext cx="9898144" cy="4873658"/>
          </a:xfrm>
          <a:prstGeom prst="rect">
            <a:avLst/>
          </a:prstGeom>
        </p:spPr>
      </p:pic>
    </p:spTree>
    <p:extLst>
      <p:ext uri="{BB962C8B-B14F-4D97-AF65-F5344CB8AC3E}">
        <p14:creationId xmlns:p14="http://schemas.microsoft.com/office/powerpoint/2010/main" val="1910383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187A-E08F-4D41-8ADC-20A25A4491C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657D0CC-F251-4FE5-A2F4-2FF35AE4B18A}"/>
              </a:ext>
            </a:extLst>
          </p:cNvPr>
          <p:cNvPicPr>
            <a:picLocks noGrp="1" noChangeAspect="1"/>
          </p:cNvPicPr>
          <p:nvPr>
            <p:ph idx="1"/>
          </p:nvPr>
        </p:nvPicPr>
        <p:blipFill>
          <a:blip r:embed="rId2"/>
          <a:stretch>
            <a:fillRect/>
          </a:stretch>
        </p:blipFill>
        <p:spPr>
          <a:xfrm>
            <a:off x="348792" y="480766"/>
            <a:ext cx="11076495" cy="5891753"/>
          </a:xfrm>
          <a:prstGeom prst="rect">
            <a:avLst/>
          </a:prstGeom>
        </p:spPr>
      </p:pic>
    </p:spTree>
    <p:extLst>
      <p:ext uri="{BB962C8B-B14F-4D97-AF65-F5344CB8AC3E}">
        <p14:creationId xmlns:p14="http://schemas.microsoft.com/office/powerpoint/2010/main" val="372168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8DBF-304F-4CE7-8923-365F4AAA668F}"/>
              </a:ext>
            </a:extLst>
          </p:cNvPr>
          <p:cNvSpPr>
            <a:spLocks noGrp="1"/>
          </p:cNvSpPr>
          <p:nvPr>
            <p:ph type="title"/>
          </p:nvPr>
        </p:nvSpPr>
        <p:spPr/>
        <p:txBody>
          <a:bodyPr/>
          <a:lstStyle/>
          <a:p>
            <a:r>
              <a:rPr lang="en-US" dirty="0"/>
              <a:t>Monte Carlo Tree Search</a:t>
            </a:r>
          </a:p>
        </p:txBody>
      </p:sp>
      <p:pic>
        <p:nvPicPr>
          <p:cNvPr id="5" name="Content Placeholder 4">
            <a:extLst>
              <a:ext uri="{FF2B5EF4-FFF2-40B4-BE49-F238E27FC236}">
                <a16:creationId xmlns:a16="http://schemas.microsoft.com/office/drawing/2014/main" id="{590CF6BD-124C-4AC7-809B-D656221832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4887394"/>
          </a:xfrm>
        </p:spPr>
      </p:pic>
    </p:spTree>
    <p:extLst>
      <p:ext uri="{BB962C8B-B14F-4D97-AF65-F5344CB8AC3E}">
        <p14:creationId xmlns:p14="http://schemas.microsoft.com/office/powerpoint/2010/main" val="3351121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DDDA-C732-40F5-823A-D97437E82BC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9E1E439-6529-49A8-AFAB-DB6D5DDA7A81}"/>
              </a:ext>
            </a:extLst>
          </p:cNvPr>
          <p:cNvPicPr>
            <a:picLocks noGrp="1" noChangeAspect="1"/>
          </p:cNvPicPr>
          <p:nvPr>
            <p:ph idx="1"/>
          </p:nvPr>
        </p:nvPicPr>
        <p:blipFill>
          <a:blip r:embed="rId2"/>
          <a:stretch>
            <a:fillRect/>
          </a:stretch>
        </p:blipFill>
        <p:spPr>
          <a:xfrm>
            <a:off x="838200" y="355698"/>
            <a:ext cx="10515599" cy="5788819"/>
          </a:xfrm>
          <a:prstGeom prst="rect">
            <a:avLst/>
          </a:prstGeom>
        </p:spPr>
      </p:pic>
    </p:spTree>
    <p:extLst>
      <p:ext uri="{BB962C8B-B14F-4D97-AF65-F5344CB8AC3E}">
        <p14:creationId xmlns:p14="http://schemas.microsoft.com/office/powerpoint/2010/main" val="1441294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EBF42-5328-4D25-8016-D66E574E9F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648C0A-EF5E-486A-A4D8-9B23B08F8212}"/>
              </a:ext>
            </a:extLst>
          </p:cNvPr>
          <p:cNvSpPr>
            <a:spLocks noGrp="1"/>
          </p:cNvSpPr>
          <p:nvPr>
            <p:ph idx="1"/>
          </p:nvPr>
        </p:nvSpPr>
        <p:spPr/>
        <p:txBody>
          <a:bodyPr/>
          <a:lstStyle/>
          <a:p>
            <a:r>
              <a:rPr lang="en-US" dirty="0"/>
              <a:t>In the context of Monte Carlo Tree Search (MCTS), C refers to a constant that is used in the Upper Confidence Bound (UCB) formula.</a:t>
            </a:r>
          </a:p>
          <a:p>
            <a:r>
              <a:rPr lang="en-US" dirty="0"/>
              <a:t> The UCB formula is a key component of MCTS and is employed to balance exploration and exploitation during the selection phase of the algorithm.</a:t>
            </a:r>
          </a:p>
        </p:txBody>
      </p:sp>
    </p:spTree>
    <p:extLst>
      <p:ext uri="{BB962C8B-B14F-4D97-AF65-F5344CB8AC3E}">
        <p14:creationId xmlns:p14="http://schemas.microsoft.com/office/powerpoint/2010/main" val="2869060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96EF-2CF0-4B77-A387-083E67DC86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6CF046-9C7F-4FAA-B385-9593C9719AB3}"/>
              </a:ext>
            </a:extLst>
          </p:cNvPr>
          <p:cNvSpPr>
            <a:spLocks noGrp="1"/>
          </p:cNvSpPr>
          <p:nvPr>
            <p:ph idx="1"/>
          </p:nvPr>
        </p:nvSpPr>
        <p:spPr/>
        <p:txBody>
          <a:bodyPr/>
          <a:lstStyle/>
          <a:p>
            <a:r>
              <a:rPr lang="en-US" dirty="0"/>
              <a:t>A higher value of C encourages more exploration, meaning the algorithm will favor nodes that have been visited fewer times. Conversely, a lower value of CC places more emphasis on exploiting nodes with higher average rewards.</a:t>
            </a:r>
          </a:p>
          <a:p>
            <a:r>
              <a:rPr lang="en-US" dirty="0"/>
              <a:t>Choosing an appropriate value for C is crucial for the performance of the MCTS algorithm. It can have a significant impact on the behavior and effectiveness of the search process, and it may require tuning based on the specific problem and domain being addressed.</a:t>
            </a:r>
          </a:p>
          <a:p>
            <a:endParaRPr lang="en-US" dirty="0"/>
          </a:p>
        </p:txBody>
      </p:sp>
    </p:spTree>
    <p:extLst>
      <p:ext uri="{BB962C8B-B14F-4D97-AF65-F5344CB8AC3E}">
        <p14:creationId xmlns:p14="http://schemas.microsoft.com/office/powerpoint/2010/main" val="1730474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6BA60-0E73-477E-86E9-FF5166D02B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FE83B1-A1D1-4C9C-8755-68703A1FC72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A808462-CD6A-47F1-BD02-DEFDB696B80F}"/>
              </a:ext>
            </a:extLst>
          </p:cNvPr>
          <p:cNvPicPr>
            <a:picLocks noChangeAspect="1"/>
          </p:cNvPicPr>
          <p:nvPr/>
        </p:nvPicPr>
        <p:blipFill>
          <a:blip r:embed="rId2"/>
          <a:stretch>
            <a:fillRect/>
          </a:stretch>
        </p:blipFill>
        <p:spPr>
          <a:xfrm>
            <a:off x="838200" y="365125"/>
            <a:ext cx="10515599" cy="5894273"/>
          </a:xfrm>
          <a:prstGeom prst="rect">
            <a:avLst/>
          </a:prstGeom>
        </p:spPr>
      </p:pic>
    </p:spTree>
    <p:extLst>
      <p:ext uri="{BB962C8B-B14F-4D97-AF65-F5344CB8AC3E}">
        <p14:creationId xmlns:p14="http://schemas.microsoft.com/office/powerpoint/2010/main" val="3899559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0188-CA59-4F34-919D-60648AB0C0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9B60AA-057A-41ED-820F-72991D0C8C9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060F545-4292-4D26-84BB-9248E5135175}"/>
              </a:ext>
            </a:extLst>
          </p:cNvPr>
          <p:cNvPicPr>
            <a:picLocks noChangeAspect="1"/>
          </p:cNvPicPr>
          <p:nvPr/>
        </p:nvPicPr>
        <p:blipFill>
          <a:blip r:embed="rId2"/>
          <a:stretch>
            <a:fillRect/>
          </a:stretch>
        </p:blipFill>
        <p:spPr>
          <a:xfrm>
            <a:off x="838200" y="252413"/>
            <a:ext cx="10515600" cy="6129534"/>
          </a:xfrm>
          <a:prstGeom prst="rect">
            <a:avLst/>
          </a:prstGeom>
        </p:spPr>
      </p:pic>
    </p:spTree>
    <p:extLst>
      <p:ext uri="{BB962C8B-B14F-4D97-AF65-F5344CB8AC3E}">
        <p14:creationId xmlns:p14="http://schemas.microsoft.com/office/powerpoint/2010/main" val="984149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ABFA-B2D8-46BC-9C3F-E0A0488CCC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2A72B9-2E6A-4556-9545-9E640A436F9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3F504E7-2AAB-4153-B8E2-78F2CC0A3B57}"/>
              </a:ext>
            </a:extLst>
          </p:cNvPr>
          <p:cNvPicPr>
            <a:picLocks noChangeAspect="1"/>
          </p:cNvPicPr>
          <p:nvPr/>
        </p:nvPicPr>
        <p:blipFill>
          <a:blip r:embed="rId2"/>
          <a:stretch>
            <a:fillRect/>
          </a:stretch>
        </p:blipFill>
        <p:spPr>
          <a:xfrm>
            <a:off x="838200" y="304800"/>
            <a:ext cx="10515600" cy="6188075"/>
          </a:xfrm>
          <a:prstGeom prst="rect">
            <a:avLst/>
          </a:prstGeom>
        </p:spPr>
      </p:pic>
    </p:spTree>
    <p:extLst>
      <p:ext uri="{BB962C8B-B14F-4D97-AF65-F5344CB8AC3E}">
        <p14:creationId xmlns:p14="http://schemas.microsoft.com/office/powerpoint/2010/main" val="2819989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F3C6-410C-4EDA-954A-EAEC2ABB4C0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58081F9-ADCB-40F2-9B46-752F9C627B9A}"/>
              </a:ext>
            </a:extLst>
          </p:cNvPr>
          <p:cNvSpPr>
            <a:spLocks noGrp="1"/>
          </p:cNvSpPr>
          <p:nvPr>
            <p:ph idx="1"/>
          </p:nvPr>
        </p:nvSpPr>
        <p:spPr/>
        <p:txBody>
          <a:bodyPr/>
          <a:lstStyle/>
          <a:p>
            <a:r>
              <a:rPr lang="en-US" dirty="0"/>
              <a:t>The choice of C significantly influences the behavior of MCTS. A higher C encourages more exploration, which can be useful for initially discovering promising nodes. A lower C places more emphasis on exploiting nodes with higher average rewards.</a:t>
            </a:r>
          </a:p>
          <a:p>
            <a:r>
              <a:rPr lang="en-US" dirty="0"/>
              <a:t>The optimal value of C depends on the specific problem and domain. It may require tuning based on factors such as the complexity of the game, the level of uncertainty, and the desired balance between exploration and exploitation.</a:t>
            </a:r>
          </a:p>
        </p:txBody>
      </p:sp>
    </p:spTree>
    <p:extLst>
      <p:ext uri="{BB962C8B-B14F-4D97-AF65-F5344CB8AC3E}">
        <p14:creationId xmlns:p14="http://schemas.microsoft.com/office/powerpoint/2010/main" val="2465677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01C51-3E30-469F-81B2-029EF8E60A80}"/>
              </a:ext>
            </a:extLst>
          </p:cNvPr>
          <p:cNvSpPr>
            <a:spLocks noGrp="1"/>
          </p:cNvSpPr>
          <p:nvPr>
            <p:ph type="title"/>
          </p:nvPr>
        </p:nvSpPr>
        <p:spPr/>
        <p:txBody>
          <a:bodyPr/>
          <a:lstStyle/>
          <a:p>
            <a:r>
              <a:rPr lang="en-US" b="1" dirty="0"/>
              <a:t>Simulation (Rollout)</a:t>
            </a:r>
            <a:r>
              <a:rPr lang="en-US" dirty="0"/>
              <a:t>:</a:t>
            </a:r>
          </a:p>
        </p:txBody>
      </p:sp>
      <p:sp>
        <p:nvSpPr>
          <p:cNvPr id="3" name="Content Placeholder 2">
            <a:extLst>
              <a:ext uri="{FF2B5EF4-FFF2-40B4-BE49-F238E27FC236}">
                <a16:creationId xmlns:a16="http://schemas.microsoft.com/office/drawing/2014/main" id="{EE71D142-C55A-431D-ADD5-DCE5E1379949}"/>
              </a:ext>
            </a:extLst>
          </p:cNvPr>
          <p:cNvSpPr>
            <a:spLocks noGrp="1"/>
          </p:cNvSpPr>
          <p:nvPr>
            <p:ph idx="1"/>
          </p:nvPr>
        </p:nvSpPr>
        <p:spPr/>
        <p:txBody>
          <a:bodyPr/>
          <a:lstStyle/>
          <a:p>
            <a:r>
              <a:rPr lang="en-US" dirty="0"/>
              <a:t>Let's consider a simple game where you roll a fair six-sided die. The goal is to reach a target number, say 20, by adding up the rolls. If you go over 20, you lose.</a:t>
            </a:r>
          </a:p>
          <a:p>
            <a:r>
              <a:rPr lang="en-US" dirty="0"/>
              <a:t>Now, we update the statistics of the nodes we visited in this iteration. We increment the visit count for each node and update the win/loss score. In this case, we increment the visit count for all nodes and mark them as losses.</a:t>
            </a:r>
          </a:p>
        </p:txBody>
      </p:sp>
    </p:spTree>
    <p:extLst>
      <p:ext uri="{BB962C8B-B14F-4D97-AF65-F5344CB8AC3E}">
        <p14:creationId xmlns:p14="http://schemas.microsoft.com/office/powerpoint/2010/main" val="268198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11FE-E2AA-4413-846B-53BC2DE92F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978B8F-70DF-4922-89BE-757FFADDB18E}"/>
              </a:ext>
            </a:extLst>
          </p:cNvPr>
          <p:cNvSpPr>
            <a:spLocks noGrp="1"/>
          </p:cNvSpPr>
          <p:nvPr>
            <p:ph idx="1"/>
          </p:nvPr>
        </p:nvSpPr>
        <p:spPr/>
        <p:txBody>
          <a:bodyPr/>
          <a:lstStyle/>
          <a:p>
            <a:r>
              <a:rPr lang="en-US" dirty="0"/>
              <a:t>As we repeat this process, the algorithm accumulates statistics about the various sequences of rolls and their outcomes. Over time, the algorithm will learn which sequences tend to lead to successful outcomes.</a:t>
            </a:r>
          </a:p>
        </p:txBody>
      </p:sp>
    </p:spTree>
    <p:extLst>
      <p:ext uri="{BB962C8B-B14F-4D97-AF65-F5344CB8AC3E}">
        <p14:creationId xmlns:p14="http://schemas.microsoft.com/office/powerpoint/2010/main" val="3513093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14AFB-3776-4C68-BC61-BFBB1137ED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709B4A-049A-4004-9197-8966630E2174}"/>
              </a:ext>
            </a:extLst>
          </p:cNvPr>
          <p:cNvSpPr>
            <a:spLocks noGrp="1"/>
          </p:cNvSpPr>
          <p:nvPr>
            <p:ph idx="1"/>
          </p:nvPr>
        </p:nvSpPr>
        <p:spPr/>
        <p:txBody>
          <a:bodyPr/>
          <a:lstStyle/>
          <a:p>
            <a:r>
              <a:rPr lang="en-US" dirty="0"/>
              <a:t>Let's consider a simple example of a two-player game where each player takes turns drawing a card from a deck. The goal is to draw the highest card. The deck contains four cards: 2, 4, 6, and 8.</a:t>
            </a:r>
          </a:p>
        </p:txBody>
      </p:sp>
    </p:spTree>
    <p:extLst>
      <p:ext uri="{BB962C8B-B14F-4D97-AF65-F5344CB8AC3E}">
        <p14:creationId xmlns:p14="http://schemas.microsoft.com/office/powerpoint/2010/main" val="3395354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lstStyle/>
          <a:p>
            <a:r>
              <a:rPr lang="en-US" dirty="0"/>
              <a:t>Start </a:t>
            </a:r>
          </a:p>
        </p:txBody>
      </p:sp>
      <p:sp>
        <p:nvSpPr>
          <p:cNvPr id="3" name="Content Placeholder 2">
            <a:extLst>
              <a:ext uri="{FF2B5EF4-FFF2-40B4-BE49-F238E27FC236}">
                <a16:creationId xmlns:a16="http://schemas.microsoft.com/office/drawing/2014/main" id="{ACE0AC80-2874-4AE6-B496-E0E158B68EB5}"/>
              </a:ext>
            </a:extLst>
          </p:cNvPr>
          <p:cNvSpPr>
            <a:spLocks noGrp="1"/>
          </p:cNvSpPr>
          <p:nvPr>
            <p:ph idx="1"/>
          </p:nvPr>
        </p:nvSpPr>
        <p:spPr/>
        <p:txBody>
          <a:bodyPr/>
          <a:lstStyle/>
          <a:p>
            <a:r>
              <a:rPr lang="en-US" b="1" dirty="0"/>
              <a:t>One of the most popular board game AI milestones was reached in 2016 in the game of Go</a:t>
            </a:r>
            <a:r>
              <a:rPr lang="en-US" dirty="0"/>
              <a:t>. Lee Sedol, a 9-dan professional Go player, lost a five-game match against Google DeepMind’s AlphaGo software which featured a deep reinforcement learning approach</a:t>
            </a:r>
          </a:p>
          <a:p>
            <a:r>
              <a:rPr lang="en-US" dirty="0"/>
              <a:t>Notable recent milestones in video game AI include </a:t>
            </a:r>
            <a:r>
              <a:rPr lang="en-US" b="1" dirty="0"/>
              <a:t>algorithms developed by Google DeepMind to play several games from the classic Atari 2600</a:t>
            </a:r>
            <a:r>
              <a:rPr lang="en-US" dirty="0"/>
              <a:t> video game console at a super-human skill level</a:t>
            </a:r>
          </a:p>
          <a:p>
            <a:endParaRPr lang="en-US" dirty="0"/>
          </a:p>
        </p:txBody>
      </p:sp>
    </p:spTree>
    <p:extLst>
      <p:ext uri="{BB962C8B-B14F-4D97-AF65-F5344CB8AC3E}">
        <p14:creationId xmlns:p14="http://schemas.microsoft.com/office/powerpoint/2010/main" val="3176296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0FBD-2476-49AE-99C9-3B8B5308C9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3D3D60-5DD1-47C0-9412-41B0596CB487}"/>
              </a:ext>
            </a:extLst>
          </p:cNvPr>
          <p:cNvSpPr>
            <a:spLocks noGrp="1"/>
          </p:cNvSpPr>
          <p:nvPr>
            <p:ph idx="1"/>
          </p:nvPr>
        </p:nvSpPr>
        <p:spPr/>
        <p:txBody>
          <a:bodyPr/>
          <a:lstStyle/>
          <a:p>
            <a:r>
              <a:rPr lang="en-US" b="1" dirty="0"/>
              <a:t>Game Description</a:t>
            </a:r>
            <a:r>
              <a:rPr lang="en-US" dirty="0"/>
              <a:t>: In Rock-Paper-Scissors, two players simultaneously choose one of three options: rock, paper, or scissors. The winner is determined based on a simple set of rules (rock beats scissors, scissors beats paper, paper beats rock).</a:t>
            </a:r>
          </a:p>
          <a:p>
            <a:r>
              <a:rPr lang="en-US" dirty="0"/>
              <a:t>Use a selection policy (e.g., UCB1) to choose a child node to explore. Let's assume we have a choice between three unexplored child nodes, each corresponding to one of the three possible moves: rock, paper, and scissors.</a:t>
            </a:r>
          </a:p>
        </p:txBody>
      </p:sp>
    </p:spTree>
    <p:extLst>
      <p:ext uri="{BB962C8B-B14F-4D97-AF65-F5344CB8AC3E}">
        <p14:creationId xmlns:p14="http://schemas.microsoft.com/office/powerpoint/2010/main" val="4070101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75E06-3444-4FE5-BF30-8B95801E670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5697DC9E-558D-42CE-AAF8-92213449F283}"/>
              </a:ext>
            </a:extLst>
          </p:cNvPr>
          <p:cNvSpPr>
            <a:spLocks noGrp="1"/>
          </p:cNvSpPr>
          <p:nvPr>
            <p:ph idx="1"/>
          </p:nvPr>
        </p:nvSpPr>
        <p:spPr/>
        <p:txBody>
          <a:bodyPr/>
          <a:lstStyle/>
          <a:p>
            <a:r>
              <a:rPr lang="en-US" dirty="0"/>
              <a:t>Expansion</a:t>
            </a:r>
          </a:p>
          <a:p>
            <a:r>
              <a:rPr lang="en-US" dirty="0"/>
              <a:t>Select one of the unexplored child nodes. Suppose we choose to explore the "rock" action.</a:t>
            </a:r>
          </a:p>
          <a:p>
            <a:endParaRPr lang="en-US" dirty="0"/>
          </a:p>
        </p:txBody>
      </p:sp>
    </p:spTree>
    <p:extLst>
      <p:ext uri="{BB962C8B-B14F-4D97-AF65-F5344CB8AC3E}">
        <p14:creationId xmlns:p14="http://schemas.microsoft.com/office/powerpoint/2010/main" val="3713522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D5DC-1BB6-423D-A78C-1F616B9B4BC2}"/>
              </a:ext>
            </a:extLst>
          </p:cNvPr>
          <p:cNvSpPr>
            <a:spLocks noGrp="1"/>
          </p:cNvSpPr>
          <p:nvPr>
            <p:ph type="title"/>
          </p:nvPr>
        </p:nvSpPr>
        <p:spPr/>
        <p:txBody>
          <a:bodyPr/>
          <a:lstStyle/>
          <a:p>
            <a:r>
              <a:rPr lang="en-US" b="1" dirty="0"/>
              <a:t>Simulation (Rollout)</a:t>
            </a:r>
            <a:r>
              <a:rPr lang="en-US" dirty="0"/>
              <a:t>:</a:t>
            </a:r>
          </a:p>
        </p:txBody>
      </p:sp>
      <p:sp>
        <p:nvSpPr>
          <p:cNvPr id="3" name="Content Placeholder 2">
            <a:extLst>
              <a:ext uri="{FF2B5EF4-FFF2-40B4-BE49-F238E27FC236}">
                <a16:creationId xmlns:a16="http://schemas.microsoft.com/office/drawing/2014/main" id="{448DA97C-B2E1-4219-B636-AB9258B4FF3F}"/>
              </a:ext>
            </a:extLst>
          </p:cNvPr>
          <p:cNvSpPr>
            <a:spLocks noGrp="1"/>
          </p:cNvSpPr>
          <p:nvPr>
            <p:ph idx="1"/>
          </p:nvPr>
        </p:nvSpPr>
        <p:spPr/>
        <p:txBody>
          <a:bodyPr/>
          <a:lstStyle/>
          <a:p>
            <a:r>
              <a:rPr lang="en-US" dirty="0"/>
              <a:t>In this simple example, the simulation consists of randomly selecting actions for both players. Let's say we randomly choose "scissors" for the player's move, and for the opponent's move, we randomly select "paper." This results in a win for the player because "rock beats scissors."</a:t>
            </a:r>
          </a:p>
        </p:txBody>
      </p:sp>
    </p:spTree>
    <p:extLst>
      <p:ext uri="{BB962C8B-B14F-4D97-AF65-F5344CB8AC3E}">
        <p14:creationId xmlns:p14="http://schemas.microsoft.com/office/powerpoint/2010/main" val="3728423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2F21-B5B1-4B71-9E93-4D657800E8E4}"/>
              </a:ext>
            </a:extLst>
          </p:cNvPr>
          <p:cNvSpPr>
            <a:spLocks noGrp="1"/>
          </p:cNvSpPr>
          <p:nvPr>
            <p:ph type="title"/>
          </p:nvPr>
        </p:nvSpPr>
        <p:spPr/>
        <p:txBody>
          <a:bodyPr/>
          <a:lstStyle/>
          <a:p>
            <a:r>
              <a:rPr lang="en-US" b="1" dirty="0"/>
              <a:t>Game State</a:t>
            </a:r>
            <a:r>
              <a:rPr lang="en-US" dirty="0"/>
              <a:t>:</a:t>
            </a:r>
          </a:p>
        </p:txBody>
      </p:sp>
      <p:sp>
        <p:nvSpPr>
          <p:cNvPr id="3" name="Content Placeholder 2">
            <a:extLst>
              <a:ext uri="{FF2B5EF4-FFF2-40B4-BE49-F238E27FC236}">
                <a16:creationId xmlns:a16="http://schemas.microsoft.com/office/drawing/2014/main" id="{C516E324-FBBF-4033-A69F-8487DD0295B6}"/>
              </a:ext>
            </a:extLst>
          </p:cNvPr>
          <p:cNvSpPr>
            <a:spLocks noGrp="1"/>
          </p:cNvSpPr>
          <p:nvPr>
            <p:ph idx="1"/>
          </p:nvPr>
        </p:nvSpPr>
        <p:spPr/>
        <p:txBody>
          <a:bodyPr/>
          <a:lstStyle/>
          <a:p>
            <a:r>
              <a:rPr lang="en-US" dirty="0"/>
              <a:t>We start with a certain game state. In this case, it's the state where we've selected "rock" as our move.</a:t>
            </a:r>
          </a:p>
        </p:txBody>
      </p:sp>
    </p:spTree>
    <p:extLst>
      <p:ext uri="{BB962C8B-B14F-4D97-AF65-F5344CB8AC3E}">
        <p14:creationId xmlns:p14="http://schemas.microsoft.com/office/powerpoint/2010/main" val="19428933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8314-713E-408D-A999-0133D11D85CD}"/>
              </a:ext>
            </a:extLst>
          </p:cNvPr>
          <p:cNvSpPr>
            <a:spLocks noGrp="1"/>
          </p:cNvSpPr>
          <p:nvPr>
            <p:ph type="title"/>
          </p:nvPr>
        </p:nvSpPr>
        <p:spPr/>
        <p:txBody>
          <a:bodyPr/>
          <a:lstStyle/>
          <a:p>
            <a:r>
              <a:rPr lang="en-US" b="1" dirty="0"/>
              <a:t>Random Actions</a:t>
            </a:r>
            <a:r>
              <a:rPr lang="en-US" dirty="0"/>
              <a:t>:</a:t>
            </a:r>
          </a:p>
        </p:txBody>
      </p:sp>
      <p:sp>
        <p:nvSpPr>
          <p:cNvPr id="3" name="Content Placeholder 2">
            <a:extLst>
              <a:ext uri="{FF2B5EF4-FFF2-40B4-BE49-F238E27FC236}">
                <a16:creationId xmlns:a16="http://schemas.microsoft.com/office/drawing/2014/main" id="{0ED0C950-F2A3-4D68-8056-A15CFCAFF82D}"/>
              </a:ext>
            </a:extLst>
          </p:cNvPr>
          <p:cNvSpPr>
            <a:spLocks noGrp="1"/>
          </p:cNvSpPr>
          <p:nvPr>
            <p:ph idx="1"/>
          </p:nvPr>
        </p:nvSpPr>
        <p:spPr/>
        <p:txBody>
          <a:bodyPr/>
          <a:lstStyle/>
          <a:p>
            <a:r>
              <a:rPr lang="en-US" dirty="0"/>
              <a:t>In the simulation step, we simulate the rest of the game by making random choices. In Rock-Paper-Scissors, this means randomly selecting a move for both players.</a:t>
            </a:r>
          </a:p>
          <a:p>
            <a:r>
              <a:rPr lang="en-US" dirty="0"/>
              <a:t>Suppose we randomly choose "scissors" for our opponent and "paper" for ourselves.</a:t>
            </a:r>
          </a:p>
          <a:p>
            <a:endParaRPr lang="en-US" dirty="0"/>
          </a:p>
        </p:txBody>
      </p:sp>
    </p:spTree>
    <p:extLst>
      <p:ext uri="{BB962C8B-B14F-4D97-AF65-F5344CB8AC3E}">
        <p14:creationId xmlns:p14="http://schemas.microsoft.com/office/powerpoint/2010/main" val="19430056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8314-713E-408D-A999-0133D11D85CD}"/>
              </a:ext>
            </a:extLst>
          </p:cNvPr>
          <p:cNvSpPr>
            <a:spLocks noGrp="1"/>
          </p:cNvSpPr>
          <p:nvPr>
            <p:ph type="title"/>
          </p:nvPr>
        </p:nvSpPr>
        <p:spPr/>
        <p:txBody>
          <a:bodyPr/>
          <a:lstStyle/>
          <a:p>
            <a:r>
              <a:rPr lang="en-US" b="1" dirty="0"/>
              <a:t>Outcome</a:t>
            </a:r>
            <a:r>
              <a:rPr lang="en-US" dirty="0"/>
              <a:t>:</a:t>
            </a:r>
          </a:p>
        </p:txBody>
      </p:sp>
      <p:sp>
        <p:nvSpPr>
          <p:cNvPr id="3" name="Content Placeholder 2">
            <a:extLst>
              <a:ext uri="{FF2B5EF4-FFF2-40B4-BE49-F238E27FC236}">
                <a16:creationId xmlns:a16="http://schemas.microsoft.com/office/drawing/2014/main" id="{0ED0C950-F2A3-4D68-8056-A15CFCAFF82D}"/>
              </a:ext>
            </a:extLst>
          </p:cNvPr>
          <p:cNvSpPr>
            <a:spLocks noGrp="1"/>
          </p:cNvSpPr>
          <p:nvPr>
            <p:ph idx="1"/>
          </p:nvPr>
        </p:nvSpPr>
        <p:spPr/>
        <p:txBody>
          <a:bodyPr/>
          <a:lstStyle/>
          <a:p>
            <a:r>
              <a:rPr lang="en-US" dirty="0"/>
              <a:t>Based on these random choices, we determine the outcome of the simulated game. In this case, "rock" beats "scissors," so the simulated game results in a win for us.</a:t>
            </a:r>
          </a:p>
          <a:p>
            <a:r>
              <a:rPr lang="en-US" dirty="0"/>
              <a:t>This outcome is then used to evaluate the quality of the node.</a:t>
            </a:r>
          </a:p>
          <a:p>
            <a:endParaRPr lang="en-US" dirty="0"/>
          </a:p>
        </p:txBody>
      </p:sp>
    </p:spTree>
    <p:extLst>
      <p:ext uri="{BB962C8B-B14F-4D97-AF65-F5344CB8AC3E}">
        <p14:creationId xmlns:p14="http://schemas.microsoft.com/office/powerpoint/2010/main" val="8747669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8314-713E-408D-A999-0133D11D85CD}"/>
              </a:ext>
            </a:extLst>
          </p:cNvPr>
          <p:cNvSpPr>
            <a:spLocks noGrp="1"/>
          </p:cNvSpPr>
          <p:nvPr>
            <p:ph type="title"/>
          </p:nvPr>
        </p:nvSpPr>
        <p:spPr/>
        <p:txBody>
          <a:bodyPr/>
          <a:lstStyle/>
          <a:p>
            <a:r>
              <a:rPr lang="en-US" b="1" dirty="0"/>
              <a:t>Backpropagation</a:t>
            </a:r>
            <a:r>
              <a:rPr lang="en-US" dirty="0"/>
              <a:t>:</a:t>
            </a:r>
          </a:p>
        </p:txBody>
      </p:sp>
      <p:sp>
        <p:nvSpPr>
          <p:cNvPr id="3" name="Content Placeholder 2">
            <a:extLst>
              <a:ext uri="{FF2B5EF4-FFF2-40B4-BE49-F238E27FC236}">
                <a16:creationId xmlns:a16="http://schemas.microsoft.com/office/drawing/2014/main" id="{0ED0C950-F2A3-4D68-8056-A15CFCAFF82D}"/>
              </a:ext>
            </a:extLst>
          </p:cNvPr>
          <p:cNvSpPr>
            <a:spLocks noGrp="1"/>
          </p:cNvSpPr>
          <p:nvPr>
            <p:ph idx="1"/>
          </p:nvPr>
        </p:nvSpPr>
        <p:spPr/>
        <p:txBody>
          <a:bodyPr/>
          <a:lstStyle/>
          <a:p>
            <a:r>
              <a:rPr lang="en-US" dirty="0"/>
              <a:t>After the simulation is complete, the result (in this case, a win) is backpropagated up the tree.</a:t>
            </a:r>
          </a:p>
          <a:p>
            <a:r>
              <a:rPr lang="en-US" dirty="0"/>
              <a:t>The statistics of all nodes visited in this iteration are updated based on the outcome. Specifically, the visit count and accumulated value (in this case, a win) of each node are updated.</a:t>
            </a:r>
          </a:p>
          <a:p>
            <a:r>
              <a:rPr lang="en-US" dirty="0"/>
              <a:t>In this example, the "rock" node would have its visit count incremented, and its win count also incremented because the simulation resulted in a win.</a:t>
            </a:r>
          </a:p>
          <a:p>
            <a:endParaRPr lang="en-US" dirty="0"/>
          </a:p>
        </p:txBody>
      </p:sp>
    </p:spTree>
    <p:extLst>
      <p:ext uri="{BB962C8B-B14F-4D97-AF65-F5344CB8AC3E}">
        <p14:creationId xmlns:p14="http://schemas.microsoft.com/office/powerpoint/2010/main" val="3946036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normAutofit fontScale="90000"/>
          </a:bodyPr>
          <a:lstStyle/>
          <a:p>
            <a:br>
              <a:rPr lang="en-US" b="1" dirty="0"/>
            </a:br>
            <a:br>
              <a:rPr lang="en-US" b="1" dirty="0"/>
            </a:br>
            <a:r>
              <a:rPr lang="en-US" b="1" dirty="0"/>
              <a:t>Components of the AlphaGo</a:t>
            </a:r>
            <a:br>
              <a:rPr lang="en-US" b="1" dirty="0"/>
            </a:br>
            <a:br>
              <a:rPr lang="en-US" b="1" dirty="0"/>
            </a:br>
            <a:endParaRPr lang="en-US" dirty="0"/>
          </a:p>
        </p:txBody>
      </p:sp>
      <p:sp>
        <p:nvSpPr>
          <p:cNvPr id="3" name="Content Placeholder 2">
            <a:extLst>
              <a:ext uri="{FF2B5EF4-FFF2-40B4-BE49-F238E27FC236}">
                <a16:creationId xmlns:a16="http://schemas.microsoft.com/office/drawing/2014/main" id="{ACE0AC80-2874-4AE6-B496-E0E158B68EB5}"/>
              </a:ext>
            </a:extLst>
          </p:cNvPr>
          <p:cNvSpPr>
            <a:spLocks noGrp="1"/>
          </p:cNvSpPr>
          <p:nvPr>
            <p:ph idx="1"/>
          </p:nvPr>
        </p:nvSpPr>
        <p:spPr/>
        <p:txBody>
          <a:bodyPr/>
          <a:lstStyle/>
          <a:p>
            <a:r>
              <a:rPr lang="en-US" dirty="0"/>
              <a:t>The core parts of the Alpha Go comprise of:</a:t>
            </a:r>
          </a:p>
          <a:p>
            <a:r>
              <a:rPr lang="en-US" b="1" dirty="0"/>
              <a:t>Monte Carlo Tree Search: </a:t>
            </a:r>
            <a:r>
              <a:rPr lang="en-US" dirty="0"/>
              <a:t>AI chooses its next move using MCTS</a:t>
            </a:r>
          </a:p>
          <a:p>
            <a:r>
              <a:rPr lang="en-US" dirty="0"/>
              <a:t>Residual </a:t>
            </a:r>
            <a:r>
              <a:rPr lang="en-US" b="1" dirty="0"/>
              <a:t>CNNs (Convolutional Neural Networks): </a:t>
            </a:r>
            <a:r>
              <a:rPr lang="en-US" dirty="0"/>
              <a:t>AI assesses new positions using these networks</a:t>
            </a:r>
          </a:p>
          <a:p>
            <a:r>
              <a:rPr lang="en-US" b="1" dirty="0"/>
              <a:t>Reinforcement learning: </a:t>
            </a:r>
            <a:r>
              <a:rPr lang="en-US" dirty="0"/>
              <a:t>Trains the AI by using the current best agent to play against itself</a:t>
            </a:r>
          </a:p>
          <a:p>
            <a:pPr marL="0" indent="0">
              <a:buNone/>
            </a:pPr>
            <a:endParaRPr lang="en-US" dirty="0"/>
          </a:p>
        </p:txBody>
      </p:sp>
    </p:spTree>
    <p:extLst>
      <p:ext uri="{BB962C8B-B14F-4D97-AF65-F5344CB8AC3E}">
        <p14:creationId xmlns:p14="http://schemas.microsoft.com/office/powerpoint/2010/main" val="447712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lstStyle/>
          <a:p>
            <a:r>
              <a:rPr lang="en-US" b="1" dirty="0"/>
              <a:t>The Game Tree Concept</a:t>
            </a:r>
          </a:p>
        </p:txBody>
      </p:sp>
      <p:sp>
        <p:nvSpPr>
          <p:cNvPr id="3" name="Content Placeholder 2">
            <a:extLst>
              <a:ext uri="{FF2B5EF4-FFF2-40B4-BE49-F238E27FC236}">
                <a16:creationId xmlns:a16="http://schemas.microsoft.com/office/drawing/2014/main" id="{ACE0AC80-2874-4AE6-B496-E0E158B68EB5}"/>
              </a:ext>
            </a:extLst>
          </p:cNvPr>
          <p:cNvSpPr>
            <a:spLocks noGrp="1"/>
          </p:cNvSpPr>
          <p:nvPr>
            <p:ph idx="1"/>
          </p:nvPr>
        </p:nvSpPr>
        <p:spPr/>
        <p:txBody>
          <a:bodyPr/>
          <a:lstStyle/>
          <a:p>
            <a:r>
              <a:rPr lang="en-US" dirty="0"/>
              <a:t>Game Trees are the most well known data structures that can represent a game. This concept is actually pretty straightforward.</a:t>
            </a:r>
          </a:p>
          <a:p>
            <a:r>
              <a:rPr lang="en-US" dirty="0"/>
              <a:t>Each node of a game tree represents a particular state in a game. On performing a move, one makes a transition from a node to its children. </a:t>
            </a:r>
            <a:r>
              <a:rPr lang="en-US" b="1" dirty="0"/>
              <a:t>The nomenclature is very similar to decision trees wherein the terminal nodes are called leaf nodes.</a:t>
            </a:r>
            <a:endParaRPr lang="en-US" dirty="0"/>
          </a:p>
          <a:p>
            <a:endParaRPr lang="en-US" dirty="0"/>
          </a:p>
        </p:txBody>
      </p:sp>
    </p:spTree>
    <p:extLst>
      <p:ext uri="{BB962C8B-B14F-4D97-AF65-F5344CB8AC3E}">
        <p14:creationId xmlns:p14="http://schemas.microsoft.com/office/powerpoint/2010/main" val="2204280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lstStyle/>
          <a:p>
            <a:r>
              <a:rPr lang="en-US" dirty="0"/>
              <a:t>Game Tree Concept</a:t>
            </a:r>
          </a:p>
        </p:txBody>
      </p:sp>
      <p:pic>
        <p:nvPicPr>
          <p:cNvPr id="5" name="Content Placeholder 4">
            <a:extLst>
              <a:ext uri="{FF2B5EF4-FFF2-40B4-BE49-F238E27FC236}">
                <a16:creationId xmlns:a16="http://schemas.microsoft.com/office/drawing/2014/main" id="{768BA7C8-E163-44BD-A07D-24D7BA7196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4" y="1825625"/>
            <a:ext cx="8994710" cy="4351338"/>
          </a:xfrm>
        </p:spPr>
      </p:pic>
    </p:spTree>
    <p:extLst>
      <p:ext uri="{BB962C8B-B14F-4D97-AF65-F5344CB8AC3E}">
        <p14:creationId xmlns:p14="http://schemas.microsoft.com/office/powerpoint/2010/main" val="217890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lstStyle/>
          <a:p>
            <a:r>
              <a:rPr lang="en-US" dirty="0"/>
              <a:t>Monte Carlo Tree Search</a:t>
            </a:r>
          </a:p>
        </p:txBody>
      </p:sp>
      <p:sp>
        <p:nvSpPr>
          <p:cNvPr id="3" name="Content Placeholder 2">
            <a:extLst>
              <a:ext uri="{FF2B5EF4-FFF2-40B4-BE49-F238E27FC236}">
                <a16:creationId xmlns:a16="http://schemas.microsoft.com/office/drawing/2014/main" id="{ACE0AC80-2874-4AE6-B496-E0E158B68EB5}"/>
              </a:ext>
            </a:extLst>
          </p:cNvPr>
          <p:cNvSpPr>
            <a:spLocks noGrp="1"/>
          </p:cNvSpPr>
          <p:nvPr>
            <p:ph idx="1"/>
          </p:nvPr>
        </p:nvSpPr>
        <p:spPr/>
        <p:txBody>
          <a:bodyPr/>
          <a:lstStyle/>
          <a:p>
            <a:r>
              <a:rPr lang="en-US" dirty="0"/>
              <a:t>The basic MCTS algorithm is simple: </a:t>
            </a:r>
          </a:p>
          <a:p>
            <a:r>
              <a:rPr lang="en-US" dirty="0"/>
              <a:t>A search tree is built.</a:t>
            </a:r>
          </a:p>
          <a:p>
            <a:r>
              <a:rPr lang="en-US" dirty="0"/>
              <a:t>Node-by-node, </a:t>
            </a:r>
          </a:p>
          <a:p>
            <a:r>
              <a:rPr lang="en-US" dirty="0"/>
              <a:t>According to the outcomes of simulated playouts. </a:t>
            </a:r>
          </a:p>
          <a:p>
            <a:r>
              <a:rPr lang="en-US" dirty="0"/>
              <a:t>The process can be broken down into the following steps:</a:t>
            </a:r>
          </a:p>
        </p:txBody>
      </p:sp>
    </p:spTree>
    <p:extLst>
      <p:ext uri="{BB962C8B-B14F-4D97-AF65-F5344CB8AC3E}">
        <p14:creationId xmlns:p14="http://schemas.microsoft.com/office/powerpoint/2010/main" val="220013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lstStyle/>
          <a:p>
            <a:r>
              <a:rPr lang="en-US" dirty="0"/>
              <a:t>Steps</a:t>
            </a:r>
          </a:p>
        </p:txBody>
      </p:sp>
      <p:sp>
        <p:nvSpPr>
          <p:cNvPr id="5" name="AutoShape 4" descr="http://mcts.ai/about/mcts-algorithm-1a.png">
            <a:extLst>
              <a:ext uri="{FF2B5EF4-FFF2-40B4-BE49-F238E27FC236}">
                <a16:creationId xmlns:a16="http://schemas.microsoft.com/office/drawing/2014/main" id="{B0CF698F-DD0C-4B35-8A4F-7AD6972E71BC}"/>
              </a:ext>
            </a:extLst>
          </p:cNvPr>
          <p:cNvSpPr>
            <a:spLocks noGrp="1" noChangeAspect="1" noChangeArrowheads="1"/>
          </p:cNvSpPr>
          <p:nvPr>
            <p:ph idx="1"/>
          </p:nvPr>
        </p:nvSpPr>
        <p:spPr bwMode="auto">
          <a:xfrm>
            <a:off x="838200" y="1464906"/>
            <a:ext cx="10515600" cy="4712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514350" indent="-514350">
              <a:buAutoNum type="arabicPeriod"/>
            </a:pPr>
            <a:r>
              <a:rPr lang="en-US" b="1" dirty="0"/>
              <a:t>Selection</a:t>
            </a:r>
            <a:br>
              <a:rPr lang="en-US" dirty="0"/>
            </a:br>
            <a:r>
              <a:rPr lang="en-US" dirty="0"/>
              <a:t>Selecting good child nodes, starting from the root node R, that represent states leading to better overall outcome (win).</a:t>
            </a:r>
          </a:p>
          <a:p>
            <a:pPr marL="514350" indent="-514350">
              <a:buAutoNum type="arabicPeriod"/>
            </a:pPr>
            <a:r>
              <a:rPr lang="en-US" b="1" dirty="0"/>
              <a:t>Expansion</a:t>
            </a:r>
            <a:br>
              <a:rPr lang="en-US" dirty="0"/>
            </a:br>
            <a:r>
              <a:rPr lang="en-US" dirty="0"/>
              <a:t>If </a:t>
            </a:r>
            <a:r>
              <a:rPr lang="en-US" i="1" dirty="0"/>
              <a:t>L</a:t>
            </a:r>
            <a:r>
              <a:rPr lang="en-US" dirty="0"/>
              <a:t> is a not a terminal node (i.e. it does not end the game), then create one or more child nodes and select one (</a:t>
            </a:r>
            <a:r>
              <a:rPr lang="en-US" i="1" dirty="0"/>
              <a:t>C)</a:t>
            </a:r>
            <a:r>
              <a:rPr lang="en-US" dirty="0"/>
              <a:t>.</a:t>
            </a:r>
          </a:p>
          <a:p>
            <a:pPr marL="514350" indent="-514350">
              <a:buAutoNum type="arabicPeriod"/>
            </a:pPr>
            <a:r>
              <a:rPr lang="en-US" b="1" dirty="0"/>
              <a:t>Simulation (rollout)</a:t>
            </a:r>
            <a:br>
              <a:rPr lang="en-US" dirty="0"/>
            </a:br>
            <a:r>
              <a:rPr lang="en-US" dirty="0"/>
              <a:t>Run a simulated playout from </a:t>
            </a:r>
            <a:r>
              <a:rPr lang="en-US" i="1" dirty="0"/>
              <a:t>C</a:t>
            </a:r>
            <a:r>
              <a:rPr lang="en-US" dirty="0"/>
              <a:t> until a result is achieved.</a:t>
            </a:r>
          </a:p>
          <a:p>
            <a:pPr marL="514350" indent="-514350">
              <a:buAutoNum type="arabicPeriod"/>
            </a:pPr>
            <a:r>
              <a:rPr lang="en-US" b="1" dirty="0"/>
              <a:t>Backpropagation</a:t>
            </a:r>
            <a:br>
              <a:rPr lang="en-US" dirty="0"/>
            </a:br>
            <a:r>
              <a:rPr lang="en-US" dirty="0"/>
              <a:t>Update the current move sequence with the simulation result.</a:t>
            </a:r>
          </a:p>
          <a:p>
            <a:pPr marL="514350" indent="-514350">
              <a:buAutoNum type="arabicPeriod"/>
            </a:pPr>
            <a:endParaRPr lang="en-US" dirty="0"/>
          </a:p>
        </p:txBody>
      </p:sp>
    </p:spTree>
    <p:extLst>
      <p:ext uri="{BB962C8B-B14F-4D97-AF65-F5344CB8AC3E}">
        <p14:creationId xmlns:p14="http://schemas.microsoft.com/office/powerpoint/2010/main" val="410746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F3DA-2093-4C91-8DBA-0AF522D701E1}"/>
              </a:ext>
            </a:extLst>
          </p:cNvPr>
          <p:cNvSpPr>
            <a:spLocks noGrp="1"/>
          </p:cNvSpPr>
          <p:nvPr>
            <p:ph type="title"/>
          </p:nvPr>
        </p:nvSpPr>
        <p:spPr/>
        <p:txBody>
          <a:bodyPr>
            <a:normAutofit/>
          </a:bodyPr>
          <a:lstStyle/>
          <a:p>
            <a:r>
              <a:rPr lang="en-US" b="1" dirty="0"/>
              <a:t>Tree Traversal &amp; Node Expansion</a:t>
            </a:r>
            <a:endParaRPr lang="en-US" dirty="0"/>
          </a:p>
        </p:txBody>
      </p:sp>
      <p:sp>
        <p:nvSpPr>
          <p:cNvPr id="3" name="Content Placeholder 2">
            <a:extLst>
              <a:ext uri="{FF2B5EF4-FFF2-40B4-BE49-F238E27FC236}">
                <a16:creationId xmlns:a16="http://schemas.microsoft.com/office/drawing/2014/main" id="{ACE0AC80-2874-4AE6-B496-E0E158B68EB5}"/>
              </a:ext>
            </a:extLst>
          </p:cNvPr>
          <p:cNvSpPr>
            <a:spLocks noGrp="1"/>
          </p:cNvSpPr>
          <p:nvPr>
            <p:ph idx="1"/>
          </p:nvPr>
        </p:nvSpPr>
        <p:spPr>
          <a:xfrm>
            <a:off x="838200" y="1825625"/>
            <a:ext cx="10515600" cy="4351338"/>
          </a:xfrm>
        </p:spPr>
        <p:txBody>
          <a:bodyPr/>
          <a:lstStyle/>
          <a:p>
            <a:r>
              <a:rPr lang="en-US" dirty="0"/>
              <a:t>Before we delve deeper and understand tree traversal and node expansion, let’s get familiar with a few terms.</a:t>
            </a:r>
          </a:p>
          <a:p>
            <a:r>
              <a:rPr lang="en-US" b="1" dirty="0"/>
              <a:t>UCB Value</a:t>
            </a:r>
          </a:p>
          <a:p>
            <a:r>
              <a:rPr lang="en-US" dirty="0"/>
              <a:t>UCB1, or upper confidence bound for a node, is given by the following formula:</a:t>
            </a:r>
          </a:p>
          <a:p>
            <a:endParaRPr lang="en-US" b="1" dirty="0"/>
          </a:p>
          <a:p>
            <a:endParaRPr lang="en-US" dirty="0"/>
          </a:p>
        </p:txBody>
      </p:sp>
      <p:pic>
        <p:nvPicPr>
          <p:cNvPr id="9" name="Picture 8">
            <a:extLst>
              <a:ext uri="{FF2B5EF4-FFF2-40B4-BE49-F238E27FC236}">
                <a16:creationId xmlns:a16="http://schemas.microsoft.com/office/drawing/2014/main" id="{856213C1-5748-4809-B606-37D365B93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388" y="4169245"/>
            <a:ext cx="3810000" cy="1435100"/>
          </a:xfrm>
          <a:prstGeom prst="rect">
            <a:avLst/>
          </a:prstGeom>
        </p:spPr>
      </p:pic>
    </p:spTree>
    <p:extLst>
      <p:ext uri="{BB962C8B-B14F-4D97-AF65-F5344CB8AC3E}">
        <p14:creationId xmlns:p14="http://schemas.microsoft.com/office/powerpoint/2010/main" val="4141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1024</TotalTime>
  <Words>1696</Words>
  <Application>Microsoft Office PowerPoint</Application>
  <PresentationFormat>Widescreen</PresentationFormat>
  <Paragraphs>87</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Monte Carlo Tree Search</vt:lpstr>
      <vt:lpstr>Monte Carlo Tree Search</vt:lpstr>
      <vt:lpstr>Start </vt:lpstr>
      <vt:lpstr>  Components of the AlphaGo  </vt:lpstr>
      <vt:lpstr>The Game Tree Concept</vt:lpstr>
      <vt:lpstr>Game Tree Concept</vt:lpstr>
      <vt:lpstr>Monte Carlo Tree Search</vt:lpstr>
      <vt:lpstr>Steps</vt:lpstr>
      <vt:lpstr>Tree Traversal &amp; Node Expansion</vt:lpstr>
      <vt:lpstr>UCB</vt:lpstr>
      <vt:lpstr>Roll Out</vt:lpstr>
      <vt:lpstr>Monte Carlo Tree Search</vt:lpstr>
      <vt:lpstr>PowerPoint Presentation</vt:lpstr>
      <vt:lpstr>PowerPoint Presentation</vt:lpstr>
      <vt:lpstr>PowerPoint Presentation</vt:lpstr>
      <vt:lpstr>PowerPoint Presentation</vt:lpstr>
      <vt:lpstr>PowerPoint Presentation</vt:lpstr>
      <vt:lpstr>The UCB Formula: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Simulation (Rollout):</vt:lpstr>
      <vt:lpstr>PowerPoint Presentation</vt:lpstr>
      <vt:lpstr>PowerPoint Presentation</vt:lpstr>
      <vt:lpstr>PowerPoint Presentation</vt:lpstr>
      <vt:lpstr>PowerPoint Presentation</vt:lpstr>
      <vt:lpstr>Simulation (Rollout):</vt:lpstr>
      <vt:lpstr>Game State:</vt:lpstr>
      <vt:lpstr>Random Actions:</vt:lpstr>
      <vt:lpstr>Outcome:</vt:lpstr>
      <vt:lpstr>Backpropagation: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Tree Search</dc:title>
  <dc:creator>Waqas Ali</dc:creator>
  <cp:lastModifiedBy>Waqas  Ali</cp:lastModifiedBy>
  <cp:revision>56</cp:revision>
  <dcterms:created xsi:type="dcterms:W3CDTF">2023-03-27T06:30:56Z</dcterms:created>
  <dcterms:modified xsi:type="dcterms:W3CDTF">2023-10-20T09:18:05Z</dcterms:modified>
</cp:coreProperties>
</file>