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39" r:id="rId5"/>
    <p:sldId id="358" r:id="rId6"/>
    <p:sldId id="359" r:id="rId7"/>
    <p:sldId id="360" r:id="rId8"/>
    <p:sldId id="361" r:id="rId9"/>
    <p:sldId id="362" r:id="rId10"/>
    <p:sldId id="370" r:id="rId11"/>
    <p:sldId id="363" r:id="rId12"/>
    <p:sldId id="364" r:id="rId13"/>
    <p:sldId id="365" r:id="rId14"/>
    <p:sldId id="367" r:id="rId15"/>
    <p:sldId id="368" r:id="rId16"/>
    <p:sldId id="369" r:id="rId17"/>
    <p:sldId id="366" r:id="rId18"/>
    <p:sldId id="371" r:id="rId19"/>
    <p:sldId id="3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12D80-AFAF-4960-A74E-B61C9357FEF6}" v="6" dt="2024-12-26T18:23:12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>
      <p:cViewPr varScale="1">
        <p:scale>
          <a:sx n="86" d="100"/>
          <a:sy n="86" d="100"/>
        </p:scale>
        <p:origin x="12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FA21-BSE-037) KHIZAR SHAHZAD KAYANI" userId="S::fa21-bse-037@isbstudent.comsats.edu.pk::3a5cc701-680c-4aa7-86c3-00b56d84dcaa" providerId="AD" clId="Web-{E6012D80-AFAF-4960-A74E-B61C9357FEF6}"/>
    <pc:docChg chg="modSld">
      <pc:chgData name="(FA21-BSE-037) KHIZAR SHAHZAD KAYANI" userId="S::fa21-bse-037@isbstudent.comsats.edu.pk::3a5cc701-680c-4aa7-86c3-00b56d84dcaa" providerId="AD" clId="Web-{E6012D80-AFAF-4960-A74E-B61C9357FEF6}" dt="2024-12-26T18:23:05.177" v="3" actId="20577"/>
      <pc:docMkLst>
        <pc:docMk/>
      </pc:docMkLst>
      <pc:sldChg chg="modSp">
        <pc:chgData name="(FA21-BSE-037) KHIZAR SHAHZAD KAYANI" userId="S::fa21-bse-037@isbstudent.comsats.edu.pk::3a5cc701-680c-4aa7-86c3-00b56d84dcaa" providerId="AD" clId="Web-{E6012D80-AFAF-4960-A74E-B61C9357FEF6}" dt="2024-12-26T18:23:05.177" v="3" actId="20577"/>
        <pc:sldMkLst>
          <pc:docMk/>
          <pc:sldMk cId="1932640323" sldId="371"/>
        </pc:sldMkLst>
        <pc:spChg chg="mod">
          <ac:chgData name="(FA21-BSE-037) KHIZAR SHAHZAD KAYANI" userId="S::fa21-bse-037@isbstudent.comsats.edu.pk::3a5cc701-680c-4aa7-86c3-00b56d84dcaa" providerId="AD" clId="Web-{E6012D80-AFAF-4960-A74E-B61C9357FEF6}" dt="2024-12-26T18:23:05.177" v="3" actId="20577"/>
          <ac:spMkLst>
            <pc:docMk/>
            <pc:sldMk cId="1932640323" sldId="371"/>
            <ac:spMk id="2" creationId="{74682F2E-F5AA-4CB7-8B6D-38FE74F6A8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5287-A98D-49DE-BED9-BD2E023610CE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6E3C-28C4-4247-ADEB-AFFB7D34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AA41B-DAAD-42C6-987B-3FA2C271206A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6: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Test Management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05000" y="1752600"/>
            <a:ext cx="6934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Lecture </a:t>
            </a:r>
            <a:r>
              <a:rPr lang="en-US" sz="3200" dirty="0">
                <a:solidFill>
                  <a:srgbClr val="000000"/>
                </a:solidFill>
                <a:latin typeface="Arial Nova Cond" panose="020B0506020202020204" pitchFamily="34" charset="0"/>
              </a:rPr>
              <a:t>23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     Test Plan Document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5BC-49CC-4305-9189-FF63371B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 Light" panose="020B0306020202020204" pitchFamily="34" charset="0"/>
              </a:rPr>
              <a:t>Test Plan Document with IEEE Standard 829-1998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A053-FDA9-4305-85AE-EAC1F2A7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Features to be Tested:</a:t>
            </a:r>
            <a:endParaRPr lang="en-US" dirty="0"/>
          </a:p>
          <a:p>
            <a:pPr lvl="1"/>
            <a:r>
              <a:rPr lang="en-US" dirty="0"/>
              <a:t>List the features of the software/product to be tested.</a:t>
            </a:r>
          </a:p>
          <a:p>
            <a:pPr lvl="1"/>
            <a:r>
              <a:rPr lang="en-US" dirty="0"/>
              <a:t>Provide references to the Requirements and/or Design specifications of the features to be tested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Features Not to Be Tested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 the features of the software/product which will not be tested.</a:t>
            </a:r>
          </a:p>
          <a:p>
            <a:pPr lvl="1"/>
            <a:r>
              <a:rPr lang="en-US" dirty="0"/>
              <a:t>Specify the reasons these features won’t be tested.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Approach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Mention the Overall test strategy for this test plan.</a:t>
            </a:r>
          </a:p>
          <a:p>
            <a:pPr lvl="1"/>
            <a:r>
              <a:rPr lang="en-US" dirty="0"/>
              <a:t>Specify the testing levels [if it’s a Master Test Plan], the testing types, and the testing methods (Manual/Automated; White Box/Black Box/Gray Box and should be in agreement with all higher and lower levels of plans.</a:t>
            </a:r>
          </a:p>
          <a:p>
            <a:pPr lvl="1"/>
            <a:r>
              <a:rPr lang="en-US" dirty="0"/>
              <a:t>Overall rules and processes should be identified.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5BC-49CC-4305-9189-FF63371B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 Light" panose="020B0306020202020204" pitchFamily="34" charset="0"/>
              </a:rPr>
              <a:t>Test Plan Document with IEEE Standard 829-1998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A053-FDA9-4305-85AE-EAC1F2A7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Item Pass/Fail Criteria:</a:t>
            </a:r>
            <a:endParaRPr lang="en-US" dirty="0"/>
          </a:p>
          <a:p>
            <a:pPr lvl="1"/>
            <a:r>
              <a:rPr lang="en-US" dirty="0"/>
              <a:t>Specify the criteria that will be used to determine whether each test item (software/product) has passed or failed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Suspension Criteria and Resumption Requirements:</a:t>
            </a:r>
            <a:endParaRPr lang="en-US" dirty="0"/>
          </a:p>
          <a:p>
            <a:pPr lvl="1"/>
            <a:r>
              <a:rPr lang="en-US" dirty="0"/>
              <a:t>Specify criteria to be used to suspend the testing activity.</a:t>
            </a:r>
          </a:p>
          <a:p>
            <a:pPr lvl="1"/>
            <a:r>
              <a:rPr lang="en-US" dirty="0"/>
              <a:t>Specify testing activities which must be redone when testing is resumed.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Deliverables</a:t>
            </a:r>
            <a:r>
              <a:rPr lang="en-US" dirty="0"/>
              <a:t>:</a:t>
            </a:r>
          </a:p>
          <a:p>
            <a:r>
              <a:rPr lang="en-US" dirty="0"/>
              <a:t>   What is to be delivered as part of this plan? including the following:</a:t>
            </a:r>
          </a:p>
          <a:p>
            <a:pPr lvl="1"/>
            <a:r>
              <a:rPr lang="en-US" dirty="0"/>
              <a:t>Test Plan (this document itself)</a:t>
            </a:r>
          </a:p>
          <a:p>
            <a:pPr lvl="1"/>
            <a:r>
              <a:rPr lang="en-US" dirty="0"/>
              <a:t>Test Cases</a:t>
            </a:r>
          </a:p>
          <a:p>
            <a:pPr lvl="1"/>
            <a:r>
              <a:rPr lang="en-US" dirty="0"/>
              <a:t>Test Scripts</a:t>
            </a:r>
          </a:p>
          <a:p>
            <a:pPr lvl="1"/>
            <a:r>
              <a:rPr lang="en-US" dirty="0"/>
              <a:t>Tests Logs</a:t>
            </a:r>
          </a:p>
          <a:p>
            <a:pPr lvl="1"/>
            <a:r>
              <a:rPr lang="en-US" dirty="0"/>
              <a:t>Test Reports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1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5BC-49CC-4305-9189-FF63371B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 Light" panose="020B0306020202020204" pitchFamily="34" charset="0"/>
              </a:rPr>
              <a:t>Test Plan Document with IEEE Standard 829-1998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A053-FDA9-4305-85AE-EAC1F2A7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Environment:</a:t>
            </a:r>
            <a:endParaRPr lang="en-US" dirty="0"/>
          </a:p>
          <a:p>
            <a:pPr lvl="1"/>
            <a:r>
              <a:rPr lang="en-US" dirty="0"/>
              <a:t>Specify the properties of test environment: hardware, software, network etc.</a:t>
            </a:r>
          </a:p>
          <a:p>
            <a:pPr lvl="1"/>
            <a:r>
              <a:rPr lang="en-US" dirty="0"/>
              <a:t>List any testing or related tools.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Estimate:</a:t>
            </a:r>
            <a:endParaRPr lang="en-US" dirty="0"/>
          </a:p>
          <a:p>
            <a:pPr lvl="1"/>
            <a:r>
              <a:rPr lang="en-US" dirty="0"/>
              <a:t>Provide a summary of test estimates (cost or effort) and/or provide a link to the detailed estimation.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Schedule:</a:t>
            </a:r>
            <a:endParaRPr lang="en-US" dirty="0"/>
          </a:p>
          <a:p>
            <a:pPr lvl="1"/>
            <a:r>
              <a:rPr lang="en-US" dirty="0"/>
              <a:t>Provide a summary of the schedule, specifying key test milestones, and/or provide a link to the detailed schedule.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Staffing and Training Needs:</a:t>
            </a:r>
            <a:endParaRPr lang="en-US" dirty="0"/>
          </a:p>
          <a:p>
            <a:pPr lvl="1"/>
            <a:r>
              <a:rPr lang="en-US" dirty="0"/>
              <a:t>Specify staffing needs by role and required skills.</a:t>
            </a:r>
          </a:p>
          <a:p>
            <a:pPr lvl="1"/>
            <a:r>
              <a:rPr lang="en-US" dirty="0"/>
              <a:t>Identify training that is necessary to provide those skills, if not already acquired.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9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5BC-49CC-4305-9189-FF63371B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 Light" panose="020B0306020202020204" pitchFamily="34" charset="0"/>
              </a:rPr>
              <a:t>Test Plan Document with IEEE Standard 829-1998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A053-FDA9-4305-85AE-EAC1F2A7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Responsibilities:</a:t>
            </a:r>
            <a:endParaRPr lang="en-US" dirty="0"/>
          </a:p>
          <a:p>
            <a:pPr lvl="1"/>
            <a:r>
              <a:rPr lang="en-US" dirty="0"/>
              <a:t>List the responsibilities of each team/role/individual.</a:t>
            </a:r>
          </a:p>
          <a:p>
            <a:pPr>
              <a:buNone/>
            </a:pPr>
            <a:r>
              <a:rPr lang="en-US" b="1" dirty="0"/>
              <a:t>Risks:</a:t>
            </a:r>
            <a:endParaRPr lang="en-US" dirty="0"/>
          </a:p>
          <a:p>
            <a:pPr lvl="1"/>
            <a:r>
              <a:rPr lang="en-US" dirty="0"/>
              <a:t>List the risks that have been identified.</a:t>
            </a:r>
          </a:p>
          <a:p>
            <a:pPr lvl="1"/>
            <a:r>
              <a:rPr lang="en-US" dirty="0"/>
              <a:t>Specify the mitigation plan and the contingency plan for each risk.</a:t>
            </a:r>
          </a:p>
          <a:p>
            <a:pPr>
              <a:buNone/>
            </a:pPr>
            <a:r>
              <a:rPr lang="en-US" b="1" dirty="0"/>
              <a:t>Assumptions and Dependencies:</a:t>
            </a:r>
            <a:endParaRPr lang="en-US" dirty="0"/>
          </a:p>
          <a:p>
            <a:pPr lvl="1"/>
            <a:r>
              <a:rPr lang="en-US" dirty="0"/>
              <a:t>List the assumptions that have been made during the preparation of this plan.</a:t>
            </a:r>
          </a:p>
          <a:p>
            <a:pPr lvl="1"/>
            <a:r>
              <a:rPr lang="en-US" dirty="0"/>
              <a:t>List the dependencies.</a:t>
            </a:r>
          </a:p>
          <a:p>
            <a:pPr>
              <a:buNone/>
            </a:pPr>
            <a:r>
              <a:rPr lang="en-US" b="1" dirty="0"/>
              <a:t>Approvals:</a:t>
            </a:r>
            <a:endParaRPr lang="en-US" dirty="0"/>
          </a:p>
          <a:p>
            <a:pPr lvl="1"/>
            <a:r>
              <a:rPr lang="en-US" dirty="0"/>
              <a:t>Specify the names and roles of all persons who must approve the plan.</a:t>
            </a:r>
          </a:p>
          <a:p>
            <a:pPr lvl="1"/>
            <a:r>
              <a:rPr lang="en-US" dirty="0"/>
              <a:t>Provide space for signatures and dates. (If the document is to be printed.)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0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0B50-DA52-473A-B1A4-EF9CDF9E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PLAN GUIDELINES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14B9-9459-4743-874C-BDD82D1D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Make the plan concise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Avoid redundancy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 specific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Make use of lists and tables wherever possible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Review your document for number of times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Update the plan when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92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2F2E-F5AA-4CB7-8B6D-38FE74F6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79" y="262023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 Light"/>
              </a:rPr>
              <a:t>   Test Plan Document with IEEE Standard 829-1998</a:t>
            </a:r>
            <a:endParaRPr lang="en-GB" sz="3200" dirty="0">
              <a:latin typeface="Arial Nova Cond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8BE1B-3989-4E81-A453-7F7317FB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88" y="1846263"/>
            <a:ext cx="69206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4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96440"/>
            <a:ext cx="7787641" cy="4023360"/>
          </a:xfrm>
        </p:spPr>
        <p:txBody>
          <a:bodyPr tIns="0" bIns="0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</a:t>
            </a:r>
            <a:r>
              <a:rPr lang="en-US" b="1" dirty="0"/>
              <a:t>plan</a:t>
            </a:r>
            <a:r>
              <a:rPr lang="en-US" dirty="0"/>
              <a:t> is an arrangement, a pattern, a program, or a scheme for a </a:t>
            </a:r>
          </a:p>
          <a:p>
            <a:pPr marL="0" indent="0">
              <a:buNone/>
            </a:pPr>
            <a:r>
              <a:rPr lang="en-US" dirty="0"/>
              <a:t>     definite purpose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Test Plan is document describing:</a:t>
            </a:r>
          </a:p>
          <a:p>
            <a:pPr marL="29260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- Scope </a:t>
            </a:r>
          </a:p>
          <a:p>
            <a:pPr marL="29260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- Approach</a:t>
            </a:r>
          </a:p>
          <a:p>
            <a:pPr marL="29260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- Resources </a:t>
            </a:r>
          </a:p>
          <a:p>
            <a:pPr marL="29260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- Schedule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Outlines:</a:t>
            </a:r>
          </a:p>
          <a:p>
            <a:pPr marL="292608" lvl="1" indent="0">
              <a:buNone/>
            </a:pPr>
            <a:r>
              <a:rPr lang="en-US" dirty="0"/>
              <a:t>     - Test Strategy, testing objectives, resources</a:t>
            </a:r>
          </a:p>
          <a:p>
            <a:pPr marL="292608" lvl="1" indent="0">
              <a:buNone/>
            </a:pPr>
            <a:r>
              <a:rPr lang="en-US" dirty="0"/>
              <a:t>     - Test Schedule, test estimation and test deliverables.</a:t>
            </a:r>
          </a:p>
          <a:p>
            <a:endParaRPr lang="en-GB" dirty="0"/>
          </a:p>
        </p:txBody>
      </p:sp>
      <p:pic>
        <p:nvPicPr>
          <p:cNvPr id="4" name="Picture 3" descr="Untitled.png">
            <a:extLst>
              <a:ext uri="{FF2B5EF4-FFF2-40B4-BE49-F238E27FC236}">
                <a16:creationId xmlns:a16="http://schemas.microsoft.com/office/drawing/2014/main" id="{912EC52C-A976-45A1-A13F-08E9FE06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14600"/>
            <a:ext cx="2686265" cy="23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7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Test Plan and Test Strategy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b="1" dirty="0"/>
              <a:t>Test Plan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Derived from SRS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Prepared by test lead or manager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Goal is to answer:</a:t>
            </a:r>
          </a:p>
          <a:p>
            <a:pPr marL="292608" lvl="1" indent="0">
              <a:buNone/>
            </a:pPr>
            <a:r>
              <a:rPr lang="en-US" dirty="0"/>
              <a:t>            - What to test</a:t>
            </a:r>
          </a:p>
          <a:p>
            <a:pPr marL="292608" lvl="1" indent="0">
              <a:buNone/>
            </a:pPr>
            <a:r>
              <a:rPr lang="en-US" dirty="0"/>
              <a:t>            - When to test</a:t>
            </a:r>
          </a:p>
          <a:p>
            <a:pPr marL="292608" lvl="1" indent="0">
              <a:buNone/>
            </a:pPr>
            <a:r>
              <a:rPr lang="en-US" dirty="0"/>
              <a:t>            - How to test</a:t>
            </a:r>
          </a:p>
          <a:p>
            <a:pPr marL="292608" lvl="1" indent="0">
              <a:buNone/>
            </a:pPr>
            <a:r>
              <a:rPr lang="en-US" dirty="0"/>
              <a:t>            - Who will be the tester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If SRS change than Test Plan also needs to update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Strategy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Derived from Business Requirement document 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Prepared by project manager or business analyst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/>
              <a:t>Static document and not updated often.</a:t>
            </a:r>
          </a:p>
        </p:txBody>
      </p:sp>
    </p:spTree>
    <p:extLst>
      <p:ext uri="{BB962C8B-B14F-4D97-AF65-F5344CB8AC3E}">
        <p14:creationId xmlns:p14="http://schemas.microsoft.com/office/powerpoint/2010/main" val="429042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TEST PLAN TYPES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types of test plans: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Master Test Plan:</a:t>
            </a:r>
            <a:r>
              <a:rPr lang="en-US" dirty="0"/>
              <a:t> A single high-level test plan for a project/product that unifies all other test plans.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Testing Level Specific Test Plans: </a:t>
            </a:r>
            <a:r>
              <a:rPr lang="en-US" dirty="0"/>
              <a:t>Plans for each level of testing.</a:t>
            </a:r>
          </a:p>
          <a:p>
            <a:pPr lvl="1"/>
            <a:r>
              <a:rPr lang="en-US" dirty="0"/>
              <a:t>Unit Test Plan</a:t>
            </a:r>
          </a:p>
          <a:p>
            <a:pPr lvl="1"/>
            <a:r>
              <a:rPr lang="en-US" dirty="0"/>
              <a:t>Integration Test Plan</a:t>
            </a:r>
          </a:p>
          <a:p>
            <a:pPr lvl="1"/>
            <a:r>
              <a:rPr lang="en-US" dirty="0"/>
              <a:t>System Test Plan</a:t>
            </a:r>
          </a:p>
          <a:p>
            <a:pPr lvl="1"/>
            <a:r>
              <a:rPr lang="en-US" dirty="0"/>
              <a:t>Acceptance Test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Testing Type Specific Test Plans: </a:t>
            </a:r>
            <a:r>
              <a:rPr lang="en-US" dirty="0"/>
              <a:t>Plans for major types of testing like Performance Test Plan and Security Test Plan.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40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Importance of Test Plan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Helps in understand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Guides our thinking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Helps in reviewing important documents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Helps us to validate the quality of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DD97-C533-48D6-BFAE-A8A72C65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652742"/>
            <a:ext cx="2438399" cy="24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How to write a Test Plan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13561"/>
            <a:ext cx="7543801" cy="458723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Follow the steps below to write test plan according to IEEE 829</a:t>
            </a:r>
          </a:p>
          <a:p>
            <a:pPr>
              <a:buNone/>
            </a:pPr>
            <a:r>
              <a:rPr lang="en-US" sz="1800" dirty="0"/>
              <a:t>1.     Analyze the product</a:t>
            </a:r>
          </a:p>
          <a:p>
            <a:pPr marL="0" indent="0">
              <a:buNone/>
            </a:pPr>
            <a:r>
              <a:rPr lang="en-US" sz="1800" dirty="0"/>
              <a:t>          - Thoroughly learn the product </a:t>
            </a:r>
            <a:r>
              <a:rPr lang="en-US" sz="1800" dirty="0" err="1"/>
              <a:t>e.g</a:t>
            </a:r>
            <a:r>
              <a:rPr lang="en-US" sz="1800" dirty="0"/>
              <a:t> banking website for testing 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400" dirty="0"/>
              <a:t>(who will use website, what it is used for?, How will it work, what are s/s and hardware it uses</a:t>
            </a:r>
          </a:p>
          <a:p>
            <a:pPr marL="0" indent="0">
              <a:buNone/>
            </a:pPr>
            <a:r>
              <a:rPr lang="en-US" sz="1800" dirty="0"/>
              <a:t>2.     Design the Test Strategy</a:t>
            </a:r>
          </a:p>
          <a:p>
            <a:pPr marL="0" indent="0">
              <a:buNone/>
            </a:pPr>
            <a:r>
              <a:rPr lang="en-US" sz="1800" dirty="0"/>
              <a:t>          - Testing objectives, determines the testing effort and cost</a:t>
            </a:r>
          </a:p>
          <a:p>
            <a:pPr marL="0" indent="0">
              <a:buNone/>
            </a:pPr>
            <a:r>
              <a:rPr lang="en-US" sz="1800" dirty="0"/>
              <a:t>3.     Define the Test Objectives</a:t>
            </a:r>
          </a:p>
          <a:p>
            <a:pPr marL="0" indent="0">
              <a:buNone/>
            </a:pPr>
            <a:r>
              <a:rPr lang="en-US" sz="1800" dirty="0"/>
              <a:t>          - List all the software features (Functionality, </a:t>
            </a:r>
            <a:r>
              <a:rPr lang="en-US" sz="1800" dirty="0" err="1"/>
              <a:t>performance,GUI</a:t>
            </a:r>
            <a:r>
              <a:rPr lang="en-US" sz="1800" dirty="0"/>
              <a:t> </a:t>
            </a:r>
            <a:r>
              <a:rPr lang="en-US" sz="1800" dirty="0" err="1"/>
              <a:t>etc</a:t>
            </a:r>
            <a:r>
              <a:rPr lang="en-US" sz="1800" dirty="0"/>
              <a:t>) which </a:t>
            </a:r>
          </a:p>
          <a:p>
            <a:pPr marL="0" indent="0">
              <a:buNone/>
            </a:pPr>
            <a:r>
              <a:rPr lang="en-US" sz="1800" dirty="0"/>
              <a:t>            needs to test</a:t>
            </a:r>
          </a:p>
          <a:p>
            <a:pPr marL="0" indent="0">
              <a:buNone/>
            </a:pPr>
            <a:r>
              <a:rPr lang="en-US" sz="1800" dirty="0"/>
              <a:t>          - Define the target or goal of the test based on above features.</a:t>
            </a:r>
          </a:p>
          <a:p>
            <a:pPr marL="0" indent="0">
              <a:buNone/>
            </a:pPr>
            <a:r>
              <a:rPr lang="en-US" sz="1800" dirty="0"/>
              <a:t>4.     Define Test Criteria</a:t>
            </a:r>
          </a:p>
          <a:p>
            <a:pPr marL="0" indent="0">
              <a:buNone/>
            </a:pPr>
            <a:r>
              <a:rPr lang="en-US" sz="1800" dirty="0"/>
              <a:t>          - Suspension Criteria and Exit Criteria</a:t>
            </a:r>
          </a:p>
          <a:p>
            <a:pPr marL="457200" indent="-457200">
              <a:buAutoNum type="arabicPeriod" startAt="8"/>
            </a:pPr>
            <a:endParaRPr lang="en-US" sz="900" dirty="0"/>
          </a:p>
          <a:p>
            <a:pPr marL="457200" indent="-457200">
              <a:buAutoNum type="arabicPeriod" startAt="8"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endParaRPr lang="en-US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0760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A120-6FC5-4F5D-BA70-53452426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981200"/>
            <a:ext cx="7940041" cy="425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   </a:t>
            </a:r>
            <a:r>
              <a:rPr lang="en-US" sz="1800" dirty="0"/>
              <a:t>Resource Planning</a:t>
            </a:r>
          </a:p>
          <a:p>
            <a:pPr marL="0" indent="0">
              <a:buNone/>
            </a:pPr>
            <a:r>
              <a:rPr lang="en-US" sz="1800" dirty="0"/>
              <a:t>          - D</a:t>
            </a:r>
            <a:r>
              <a:rPr lang="en-GB" sz="1800" dirty="0" err="1"/>
              <a:t>etailed</a:t>
            </a:r>
            <a:r>
              <a:rPr lang="en-GB" sz="1800" dirty="0"/>
              <a:t> summary of all types of resources required to complete project 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6.    Plan Test Environment</a:t>
            </a:r>
          </a:p>
          <a:p>
            <a:pPr marL="0" indent="0">
              <a:buNone/>
            </a:pPr>
            <a:r>
              <a:rPr lang="en-US" sz="1800" dirty="0"/>
              <a:t>          - </a:t>
            </a:r>
            <a:r>
              <a:rPr lang="en-GB" sz="1800" dirty="0"/>
              <a:t>Setup of software and hardware to execute tests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7.    Schedule &amp; Estimation</a:t>
            </a:r>
          </a:p>
          <a:p>
            <a:pPr marL="0" indent="0">
              <a:buNone/>
            </a:pPr>
            <a:r>
              <a:rPr lang="en-US" sz="1800" dirty="0"/>
              <a:t>          - E</a:t>
            </a:r>
            <a:r>
              <a:rPr lang="en-GB" sz="1800" dirty="0" err="1"/>
              <a:t>stimate</a:t>
            </a:r>
            <a:r>
              <a:rPr lang="en-GB" sz="1800" dirty="0"/>
              <a:t> the effort to complete the project and schedule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8.    Determine Test Deliverables</a:t>
            </a:r>
          </a:p>
          <a:p>
            <a:pPr marL="0" indent="0">
              <a:buNone/>
            </a:pPr>
            <a:r>
              <a:rPr lang="en-US" sz="1800" dirty="0"/>
              <a:t>           - </a:t>
            </a:r>
            <a:r>
              <a:rPr lang="en-GB" sz="1800" dirty="0"/>
              <a:t>List of all the documents, tools and other components that has to be</a:t>
            </a:r>
          </a:p>
          <a:p>
            <a:pPr marL="0" indent="0">
              <a:buNone/>
            </a:pPr>
            <a:r>
              <a:rPr lang="en-GB" sz="1800" dirty="0"/>
              <a:t>             developed and maintained in support of the testing effort</a:t>
            </a:r>
            <a:endParaRPr lang="en-US" sz="1800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380C55-3771-49E0-92C4-8DB67A6A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How to write a Test Plan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ova Cond" panose="020B0506020202020204" pitchFamily="34" charset="0"/>
              </a:rPr>
              <a:t>Test Plan Template</a:t>
            </a:r>
            <a:endParaRPr lang="en-GB" sz="36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2024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The format and content of a software test plan vary depending on the processes, standards, and test management tools being implemented.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will discuss the format, which is based on IEEE standard for software test documentation, provides a summary of what a test plan can/should contain.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5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7EF-5365-419C-8283-1F77E2F7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 Light" panose="020B0306020202020204" pitchFamily="34" charset="0"/>
              </a:rPr>
              <a:t>Test Plan Document with IEEE Standard 829-1998</a:t>
            </a:r>
            <a:endParaRPr lang="en-GB" sz="3200" dirty="0">
              <a:latin typeface="Arial Nova Cond Light" panose="020B03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3AD1-B032-4CA2-90E7-C506A56B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Plan Identifier:</a:t>
            </a:r>
          </a:p>
          <a:p>
            <a:pPr lvl="1"/>
            <a:r>
              <a:rPr lang="en-GB" dirty="0"/>
              <a:t>    Specify uniquely the name and version of the test plan.</a:t>
            </a:r>
          </a:p>
          <a:p>
            <a:pPr lvl="1"/>
            <a:r>
              <a:rPr lang="en-GB" dirty="0"/>
              <a:t>    Number also identify the type of test plan (master, level, specific)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b="1" dirty="0"/>
              <a:t>Introduction:</a:t>
            </a:r>
            <a:endParaRPr lang="en-US" dirty="0"/>
          </a:p>
          <a:p>
            <a:pPr lvl="1"/>
            <a:r>
              <a:rPr lang="en-GB" dirty="0"/>
              <a:t>    </a:t>
            </a:r>
            <a:r>
              <a:rPr lang="en-US" dirty="0"/>
              <a:t>Describe the purpose of the test plan.</a:t>
            </a:r>
          </a:p>
          <a:p>
            <a:pPr lvl="1"/>
            <a:r>
              <a:rPr lang="en-US" dirty="0"/>
              <a:t>    Specify the goals/objectives.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 marL="292608" lvl="1" indent="0">
              <a:buNone/>
            </a:pPr>
            <a:r>
              <a:rPr lang="en-US" dirty="0"/>
              <a:t> - List all documents that support this test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Items:</a:t>
            </a:r>
            <a:endParaRPr lang="en-US" dirty="0"/>
          </a:p>
          <a:p>
            <a:pPr lvl="1"/>
            <a:r>
              <a:rPr lang="en-US" dirty="0"/>
              <a:t>List the test items (software/products) and their versions to be tested.</a:t>
            </a:r>
          </a:p>
          <a:p>
            <a:pPr lvl="1"/>
            <a:r>
              <a:rPr lang="en-US" dirty="0"/>
              <a:t>These are things you intend to test within the scope of this test plan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61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037879-1BF0-4E40-A515-24C3763A66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40020F-4F34-485B-9D15-7192E9FAD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823933-8573-4B80-BDA1-F50DF2F7B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064ba-fdca-4edc-b0c6-399aa4a77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31090</TotalTime>
  <Words>1149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 Chapter 6:  Test Management </vt:lpstr>
      <vt:lpstr>Test Plan</vt:lpstr>
      <vt:lpstr>Test Plan and Test Strategy</vt:lpstr>
      <vt:lpstr>TEST PLAN TYPES</vt:lpstr>
      <vt:lpstr>Importance of Test Plan</vt:lpstr>
      <vt:lpstr>How to write a Test Plan</vt:lpstr>
      <vt:lpstr>How to write a Test Plan</vt:lpstr>
      <vt:lpstr>Test Plan Template</vt:lpstr>
      <vt:lpstr>Test Plan Document with IEEE Standard 829-1998</vt:lpstr>
      <vt:lpstr>Test Plan Document with IEEE Standard 829-1998</vt:lpstr>
      <vt:lpstr>Test Plan Document with IEEE Standard 829-1998</vt:lpstr>
      <vt:lpstr>Test Plan Document with IEEE Standard 829-1998</vt:lpstr>
      <vt:lpstr>Test Plan Document with IEEE Standard 829-1998</vt:lpstr>
      <vt:lpstr>TEST PLAN GUIDELINES</vt:lpstr>
      <vt:lpstr>   Test Plan Document with IEEE Standard 829-1998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362</cp:revision>
  <dcterms:created xsi:type="dcterms:W3CDTF">2018-04-16T11:59:30Z</dcterms:created>
  <dcterms:modified xsi:type="dcterms:W3CDTF">2024-12-26T18:23:15Z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