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339" r:id="rId2"/>
    <p:sldId id="376" r:id="rId3"/>
    <p:sldId id="359" r:id="rId4"/>
    <p:sldId id="360" r:id="rId5"/>
    <p:sldId id="358" r:id="rId6"/>
    <p:sldId id="361" r:id="rId7"/>
    <p:sldId id="362" r:id="rId8"/>
    <p:sldId id="260" r:id="rId9"/>
    <p:sldId id="363" r:id="rId10"/>
    <p:sldId id="295" r:id="rId11"/>
    <p:sldId id="296" r:id="rId12"/>
    <p:sldId id="35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46" autoAdjust="0"/>
    <p:restoredTop sz="94660"/>
  </p:normalViewPr>
  <p:slideViewPr>
    <p:cSldViewPr>
      <p:cViewPr varScale="1">
        <p:scale>
          <a:sx n="86" d="100"/>
          <a:sy n="86" d="100"/>
        </p:scale>
        <p:origin x="1277"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0B5287-A98D-49DE-BED9-BD2E023610CE}" type="datetimeFigureOut">
              <a:rPr lang="en-US" smtClean="0"/>
              <a:pPr/>
              <a:t>12/9/2021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826E3C-28C4-4247-ADEB-AFFB7D3473B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0AA41B-DAAD-42C6-987B-3FA2C271206A}" type="datetimeFigureOut">
              <a:rPr lang="en-US" smtClean="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6C62A-ABBF-4F2C-9267-8FFDD22E9326}"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157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AA41B-DAAD-42C6-987B-3FA2C271206A}" type="datetimeFigureOut">
              <a:rPr lang="en-US" smtClean="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6C62A-ABBF-4F2C-9267-8FFDD22E9326}" type="slidenum">
              <a:rPr lang="en-US" smtClean="0"/>
              <a:pPr/>
              <a:t>‹#›</a:t>
            </a:fld>
            <a:endParaRPr lang="en-US"/>
          </a:p>
        </p:txBody>
      </p:sp>
    </p:spTree>
    <p:extLst>
      <p:ext uri="{BB962C8B-B14F-4D97-AF65-F5344CB8AC3E}">
        <p14:creationId xmlns:p14="http://schemas.microsoft.com/office/powerpoint/2010/main" val="2771364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AA41B-DAAD-42C6-987B-3FA2C271206A}" type="datetimeFigureOut">
              <a:rPr lang="en-US" smtClean="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6C62A-ABBF-4F2C-9267-8FFDD22E9326}" type="slidenum">
              <a:rPr lang="en-US" smtClean="0"/>
              <a:pPr/>
              <a:t>‹#›</a:t>
            </a:fld>
            <a:endParaRPr lang="en-US"/>
          </a:p>
        </p:txBody>
      </p:sp>
    </p:spTree>
    <p:extLst>
      <p:ext uri="{BB962C8B-B14F-4D97-AF65-F5344CB8AC3E}">
        <p14:creationId xmlns:p14="http://schemas.microsoft.com/office/powerpoint/2010/main" val="123345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AA41B-DAAD-42C6-987B-3FA2C271206A}" type="datetimeFigureOut">
              <a:rPr lang="en-US" smtClean="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6C62A-ABBF-4F2C-9267-8FFDD22E9326}" type="slidenum">
              <a:rPr lang="en-US" smtClean="0"/>
              <a:pPr/>
              <a:t>‹#›</a:t>
            </a:fld>
            <a:endParaRPr lang="en-US"/>
          </a:p>
        </p:txBody>
      </p:sp>
    </p:spTree>
    <p:extLst>
      <p:ext uri="{BB962C8B-B14F-4D97-AF65-F5344CB8AC3E}">
        <p14:creationId xmlns:p14="http://schemas.microsoft.com/office/powerpoint/2010/main" val="1745940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AA41B-DAAD-42C6-987B-3FA2C271206A}" type="datetimeFigureOut">
              <a:rPr lang="en-US" smtClean="0"/>
              <a:pPr/>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96C62A-ABBF-4F2C-9267-8FFDD22E9326}"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3735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0AA41B-DAAD-42C6-987B-3FA2C271206A}" type="datetimeFigureOut">
              <a:rPr lang="en-US" smtClean="0"/>
              <a:pPr/>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96C62A-ABBF-4F2C-9267-8FFDD22E9326}" type="slidenum">
              <a:rPr lang="en-US" smtClean="0"/>
              <a:pPr/>
              <a:t>‹#›</a:t>
            </a:fld>
            <a:endParaRPr lang="en-US"/>
          </a:p>
        </p:txBody>
      </p:sp>
    </p:spTree>
    <p:extLst>
      <p:ext uri="{BB962C8B-B14F-4D97-AF65-F5344CB8AC3E}">
        <p14:creationId xmlns:p14="http://schemas.microsoft.com/office/powerpoint/2010/main" val="2062961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0AA41B-DAAD-42C6-987B-3FA2C271206A}" type="datetimeFigureOut">
              <a:rPr lang="en-US" smtClean="0"/>
              <a:pPr/>
              <a:t>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96C62A-ABBF-4F2C-9267-8FFDD22E9326}" type="slidenum">
              <a:rPr lang="en-US" smtClean="0"/>
              <a:pPr/>
              <a:t>‹#›</a:t>
            </a:fld>
            <a:endParaRPr lang="en-US"/>
          </a:p>
        </p:txBody>
      </p:sp>
    </p:spTree>
    <p:extLst>
      <p:ext uri="{BB962C8B-B14F-4D97-AF65-F5344CB8AC3E}">
        <p14:creationId xmlns:p14="http://schemas.microsoft.com/office/powerpoint/2010/main" val="3641412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0AA41B-DAAD-42C6-987B-3FA2C271206A}" type="datetimeFigureOut">
              <a:rPr lang="en-US" smtClean="0"/>
              <a:pPr/>
              <a:t>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96C62A-ABBF-4F2C-9267-8FFDD22E9326}" type="slidenum">
              <a:rPr lang="en-US" smtClean="0"/>
              <a:pPr/>
              <a:t>‹#›</a:t>
            </a:fld>
            <a:endParaRPr lang="en-US"/>
          </a:p>
        </p:txBody>
      </p:sp>
    </p:spTree>
    <p:extLst>
      <p:ext uri="{BB962C8B-B14F-4D97-AF65-F5344CB8AC3E}">
        <p14:creationId xmlns:p14="http://schemas.microsoft.com/office/powerpoint/2010/main" val="1587074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50AA41B-DAAD-42C6-987B-3FA2C271206A}" type="datetimeFigureOut">
              <a:rPr lang="en-US" smtClean="0"/>
              <a:pPr/>
              <a:t>12/9/2021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496C62A-ABBF-4F2C-9267-8FFDD22E9326}" type="slidenum">
              <a:rPr lang="en-US" smtClean="0"/>
              <a:pPr/>
              <a:t>‹#›</a:t>
            </a:fld>
            <a:endParaRPr lang="en-US"/>
          </a:p>
        </p:txBody>
      </p:sp>
    </p:spTree>
    <p:extLst>
      <p:ext uri="{BB962C8B-B14F-4D97-AF65-F5344CB8AC3E}">
        <p14:creationId xmlns:p14="http://schemas.microsoft.com/office/powerpoint/2010/main" val="4088638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650AA41B-DAAD-42C6-987B-3FA2C271206A}" type="datetimeFigureOut">
              <a:rPr lang="en-US" smtClean="0"/>
              <a:pPr/>
              <a:t>12/9/2021</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496C62A-ABBF-4F2C-9267-8FFDD22E9326}" type="slidenum">
              <a:rPr lang="en-US" smtClean="0"/>
              <a:pPr/>
              <a:t>‹#›</a:t>
            </a:fld>
            <a:endParaRPr lang="en-US"/>
          </a:p>
        </p:txBody>
      </p:sp>
    </p:spTree>
    <p:extLst>
      <p:ext uri="{BB962C8B-B14F-4D97-AF65-F5344CB8AC3E}">
        <p14:creationId xmlns:p14="http://schemas.microsoft.com/office/powerpoint/2010/main" val="894775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0AA41B-DAAD-42C6-987B-3FA2C271206A}" type="datetimeFigureOut">
              <a:rPr lang="en-US" smtClean="0"/>
              <a:pPr/>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96C62A-ABBF-4F2C-9267-8FFDD22E9326}" type="slidenum">
              <a:rPr lang="en-US" smtClean="0"/>
              <a:pPr/>
              <a:t>‹#›</a:t>
            </a:fld>
            <a:endParaRPr lang="en-US"/>
          </a:p>
        </p:txBody>
      </p:sp>
    </p:spTree>
    <p:extLst>
      <p:ext uri="{BB962C8B-B14F-4D97-AF65-F5344CB8AC3E}">
        <p14:creationId xmlns:p14="http://schemas.microsoft.com/office/powerpoint/2010/main" val="4129805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650AA41B-DAAD-42C6-987B-3FA2C271206A}" type="datetimeFigureOut">
              <a:rPr lang="en-US" smtClean="0"/>
              <a:pPr/>
              <a:t>12/9/2021</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496C62A-ABBF-4F2C-9267-8FFDD22E9326}"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9281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4572000"/>
            <a:ext cx="6858000" cy="2002028"/>
          </a:xfrm>
        </p:spPr>
        <p:txBody>
          <a:bodyPr anchor="ctr">
            <a:normAutofit/>
          </a:bodyPr>
          <a:lstStyle/>
          <a:p>
            <a:br>
              <a:rPr lang="en-US" sz="2000" dirty="0">
                <a:latin typeface="Arial Nova Cond" panose="020B0506020202020204" pitchFamily="34" charset="0"/>
              </a:rPr>
            </a:br>
            <a:r>
              <a:rPr lang="en-US" sz="2400" dirty="0">
                <a:latin typeface="Arial Nova Cond" panose="020B0506020202020204" pitchFamily="34" charset="0"/>
              </a:rPr>
              <a:t>Chapter 6: </a:t>
            </a:r>
            <a:br>
              <a:rPr lang="en-US" sz="2400" dirty="0">
                <a:latin typeface="Arial Nova Cond" panose="020B0506020202020204" pitchFamily="34" charset="0"/>
              </a:rPr>
            </a:br>
            <a:r>
              <a:rPr lang="en-US" sz="2400" dirty="0">
                <a:latin typeface="Arial Nova Cond" panose="020B0506020202020204" pitchFamily="34" charset="0"/>
              </a:rPr>
              <a:t>Test Management</a:t>
            </a:r>
            <a:br>
              <a:rPr lang="en-US" sz="2400" dirty="0">
                <a:latin typeface="Arial Nova Cond" panose="020B0506020202020204" pitchFamily="34" charset="0"/>
              </a:rPr>
            </a:br>
            <a:endParaRPr lang="en-US" sz="2400" dirty="0">
              <a:latin typeface="Arial Nova Cond" panose="020B0506020202020204" pitchFamily="34" charset="0"/>
            </a:endParaRPr>
          </a:p>
        </p:txBody>
      </p:sp>
      <p:sp>
        <p:nvSpPr>
          <p:cNvPr id="3" name="TextBox 2">
            <a:extLst>
              <a:ext uri="{FF2B5EF4-FFF2-40B4-BE49-F238E27FC236}">
                <a16:creationId xmlns:a16="http://schemas.microsoft.com/office/drawing/2014/main" id="{203E52E6-1C25-4353-A1D1-94E39121CB7A}"/>
              </a:ext>
            </a:extLst>
          </p:cNvPr>
          <p:cNvSpPr txBox="1"/>
          <p:nvPr/>
        </p:nvSpPr>
        <p:spPr>
          <a:xfrm>
            <a:off x="1905000" y="1752600"/>
            <a:ext cx="6934200" cy="258532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5400" b="0" i="0" u="none" strike="noStrike" kern="1200" cap="none" spc="0" normalizeH="0" baseline="0" noProof="0" dirty="0">
                <a:ln>
                  <a:noFill/>
                </a:ln>
                <a:solidFill>
                  <a:srgbClr val="000000"/>
                </a:solidFill>
                <a:effectLst/>
                <a:uLnTx/>
                <a:uFillTx/>
                <a:latin typeface="Calibri" panose="020F0502020204030204"/>
                <a:ea typeface="+mn-ea"/>
                <a:cs typeface="+mn-cs"/>
              </a:rPr>
              <a:t> Software Testing</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4800" b="0" i="0" u="none" strike="noStrike" kern="1200" cap="none" spc="0" normalizeH="0" baseline="0" noProof="0" dirty="0">
                <a:ln>
                  <a:noFill/>
                </a:ln>
                <a:solidFill>
                  <a:srgbClr val="000000"/>
                </a:solidFill>
                <a:effectLst/>
                <a:uLnTx/>
                <a:uFillTx/>
                <a:latin typeface="Arial Nova Cond" panose="020B0506020202020204" pitchFamily="34" charset="0"/>
                <a:ea typeface="+mn-ea"/>
                <a:cs typeface="+mn-cs"/>
              </a:rPr>
              <a:t>         </a:t>
            </a:r>
            <a:r>
              <a:rPr kumimoji="0" lang="en-US" sz="3600" b="0" i="0" u="none" strike="noStrike" kern="1200" cap="none" spc="0" normalizeH="0" baseline="0" noProof="0" dirty="0">
                <a:ln>
                  <a:noFill/>
                </a:ln>
                <a:solidFill>
                  <a:srgbClr val="000000"/>
                </a:solidFill>
                <a:effectLst/>
                <a:uLnTx/>
                <a:uFillTx/>
                <a:latin typeface="Arial Nova Cond" panose="020B0506020202020204" pitchFamily="34" charset="0"/>
                <a:ea typeface="+mn-ea"/>
                <a:cs typeface="+mn-cs"/>
              </a:rPr>
              <a:t>Lecture </a:t>
            </a:r>
            <a:r>
              <a:rPr lang="en-US" sz="3200" dirty="0">
                <a:solidFill>
                  <a:srgbClr val="000000"/>
                </a:solidFill>
                <a:latin typeface="Arial Nova Cond" panose="020B0506020202020204" pitchFamily="34" charset="0"/>
              </a:rPr>
              <a:t>24</a:t>
            </a:r>
            <a:endParaRPr kumimoji="0" lang="en-US" sz="3200" b="0" i="0" u="none" strike="noStrike" kern="1200" cap="none" spc="0" normalizeH="0" baseline="0" noProof="0" dirty="0">
              <a:ln>
                <a:noFill/>
              </a:ln>
              <a:solidFill>
                <a:srgbClr val="000000"/>
              </a:solidFill>
              <a:effectLst/>
              <a:uLnTx/>
              <a:uFillTx/>
              <a:latin typeface="Arial Nova Cond" panose="020B0506020202020204" pitchFamily="34" charset="0"/>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Arial Nova Cond" panose="020B0506020202020204" pitchFamily="34" charset="0"/>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Arial Nova Cond" panose="020B0506020202020204" pitchFamily="34" charset="0"/>
                <a:ea typeface="+mn-ea"/>
                <a:cs typeface="+mn-cs"/>
              </a:rPr>
              <a:t>        Test Management</a:t>
            </a:r>
            <a:endParaRPr kumimoji="0" lang="en-GB" sz="4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0737489"/>
      </p:ext>
    </p:extLst>
  </p:cSld>
  <p:clrMapOvr>
    <a:masterClrMapping/>
  </p:clrMapOvr>
  <mc:AlternateContent xmlns:mc="http://schemas.openxmlformats.org/markup-compatibility/2006" xmlns:p14="http://schemas.microsoft.com/office/powerpoint/2010/main">
    <mc:Choice Requires="p14">
      <p:transition spd="slow" p14:dur="2000" advTm="23753"/>
    </mc:Choice>
    <mc:Fallback xmlns="">
      <p:transition spd="slow" advTm="23753"/>
    </mc:Fallback>
  </mc:AlternateContent>
  <p:extLst>
    <p:ext uri="{E180D4A7-C9FB-4DFB-919C-405C955672EB}">
      <p14:showEvtLst xmlns:p14="http://schemas.microsoft.com/office/powerpoint/2010/main">
        <p14:playEvt time="5801" objId="4"/>
        <p14:stopEvt time="23753"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15C82-59A7-4AF3-BCF1-4D80F359813F}"/>
              </a:ext>
            </a:extLst>
          </p:cNvPr>
          <p:cNvSpPr>
            <a:spLocks noGrp="1"/>
          </p:cNvSpPr>
          <p:nvPr>
            <p:ph type="title"/>
          </p:nvPr>
        </p:nvSpPr>
        <p:spPr/>
        <p:txBody>
          <a:bodyPr>
            <a:normAutofit/>
          </a:bodyPr>
          <a:lstStyle/>
          <a:p>
            <a:r>
              <a:rPr lang="en-US" sz="2800" dirty="0">
                <a:latin typeface="Arial Nova Cond" panose="020B0506020202020204" pitchFamily="34" charset="0"/>
              </a:rPr>
              <a:t>Tasks and Qualifications</a:t>
            </a:r>
            <a:endParaRPr lang="en-GB" sz="2800" dirty="0">
              <a:latin typeface="Arial Nova Cond" panose="020B0506020202020204" pitchFamily="34" charset="0"/>
            </a:endParaRPr>
          </a:p>
        </p:txBody>
      </p:sp>
      <p:sp>
        <p:nvSpPr>
          <p:cNvPr id="3" name="Content Placeholder 2">
            <a:extLst>
              <a:ext uri="{FF2B5EF4-FFF2-40B4-BE49-F238E27FC236}">
                <a16:creationId xmlns:a16="http://schemas.microsoft.com/office/drawing/2014/main" id="{81B6F303-AB9B-4A58-8959-39A1439D645F}"/>
              </a:ext>
            </a:extLst>
          </p:cNvPr>
          <p:cNvSpPr>
            <a:spLocks noGrp="1"/>
          </p:cNvSpPr>
          <p:nvPr>
            <p:ph idx="1"/>
          </p:nvPr>
        </p:nvSpPr>
        <p:spPr/>
        <p:txBody>
          <a:bodyPr/>
          <a:lstStyle/>
          <a:p>
            <a:pPr marL="0" indent="0">
              <a:buNone/>
            </a:pPr>
            <a:r>
              <a:rPr lang="en-GB" b="1" dirty="0"/>
              <a:t>Tester: </a:t>
            </a:r>
          </a:p>
          <a:p>
            <a:pPr marL="0" indent="0">
              <a:buNone/>
            </a:pPr>
            <a:r>
              <a:rPr lang="en-GB" dirty="0"/>
              <a:t>Typical tasks are as follows:</a:t>
            </a:r>
            <a:endParaRPr lang="en-GB" sz="1600" dirty="0"/>
          </a:p>
          <a:p>
            <a:pPr>
              <a:buFont typeface="Wingdings" panose="05000000000000000000" pitchFamily="2" charset="2"/>
              <a:buChar char="v"/>
            </a:pPr>
            <a:r>
              <a:rPr lang="en-GB" dirty="0"/>
              <a:t> Reviewing test plans and test cases</a:t>
            </a:r>
          </a:p>
          <a:p>
            <a:pPr>
              <a:buFont typeface="Wingdings" panose="05000000000000000000" pitchFamily="2" charset="2"/>
              <a:buChar char="v"/>
            </a:pPr>
            <a:r>
              <a:rPr lang="en-GB" dirty="0"/>
              <a:t> Using test tools and test monitoring tools (for example, to measure performance)</a:t>
            </a:r>
          </a:p>
          <a:p>
            <a:pPr>
              <a:buFont typeface="Wingdings" panose="05000000000000000000" pitchFamily="2" charset="2"/>
              <a:buChar char="v"/>
            </a:pPr>
            <a:r>
              <a:rPr lang="en-GB" dirty="0"/>
              <a:t> Executing and logging tests, including evaluating and documenting</a:t>
            </a:r>
          </a:p>
          <a:p>
            <a:pPr>
              <a:buFont typeface="Wingdings" panose="05000000000000000000" pitchFamily="2" charset="2"/>
              <a:buChar char="v"/>
            </a:pPr>
            <a:r>
              <a:rPr lang="en-GB" dirty="0"/>
              <a:t>The results and detected deficiencies</a:t>
            </a:r>
            <a:endParaRPr lang="en-GB" sz="1600" dirty="0"/>
          </a:p>
        </p:txBody>
      </p:sp>
    </p:spTree>
    <p:extLst>
      <p:ext uri="{BB962C8B-B14F-4D97-AF65-F5344CB8AC3E}">
        <p14:creationId xmlns:p14="http://schemas.microsoft.com/office/powerpoint/2010/main" val="171691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02656-3725-465D-B5B4-B00BE4E53D1B}"/>
              </a:ext>
            </a:extLst>
          </p:cNvPr>
          <p:cNvSpPr>
            <a:spLocks noGrp="1"/>
          </p:cNvSpPr>
          <p:nvPr>
            <p:ph type="title"/>
          </p:nvPr>
        </p:nvSpPr>
        <p:spPr/>
        <p:txBody>
          <a:bodyPr>
            <a:normAutofit/>
          </a:bodyPr>
          <a:lstStyle/>
          <a:p>
            <a:r>
              <a:rPr lang="en-GB" sz="3200" dirty="0">
                <a:latin typeface="Arial Nova Cond" panose="020B0506020202020204" pitchFamily="34" charset="0"/>
              </a:rPr>
              <a:t>Social Competence for Tester</a:t>
            </a:r>
          </a:p>
        </p:txBody>
      </p:sp>
      <p:sp>
        <p:nvSpPr>
          <p:cNvPr id="3" name="Content Placeholder 2">
            <a:extLst>
              <a:ext uri="{FF2B5EF4-FFF2-40B4-BE49-F238E27FC236}">
                <a16:creationId xmlns:a16="http://schemas.microsoft.com/office/drawing/2014/main" id="{579331F1-B782-47C5-90CB-A22BFF3F8809}"/>
              </a:ext>
            </a:extLst>
          </p:cNvPr>
          <p:cNvSpPr>
            <a:spLocks noGrp="1"/>
          </p:cNvSpPr>
          <p:nvPr>
            <p:ph idx="1"/>
          </p:nvPr>
        </p:nvSpPr>
        <p:spPr/>
        <p:txBody>
          <a:bodyPr>
            <a:normAutofit/>
          </a:bodyPr>
          <a:lstStyle/>
          <a:p>
            <a:pPr marL="0" indent="0">
              <a:buNone/>
            </a:pPr>
            <a:r>
              <a:rPr lang="en-GB" dirty="0"/>
              <a:t>To be successful, in addition to technical and test-specific skills, a tester needs social skills:</a:t>
            </a:r>
          </a:p>
          <a:p>
            <a:pPr>
              <a:buFont typeface="Wingdings" panose="05000000000000000000" pitchFamily="2" charset="2"/>
              <a:buChar char="v"/>
            </a:pPr>
            <a:r>
              <a:rPr lang="en-GB" dirty="0"/>
              <a:t> Ability to work in a team, and political and diplomatic aptitude</a:t>
            </a:r>
          </a:p>
          <a:p>
            <a:pPr>
              <a:buFont typeface="Wingdings" panose="05000000000000000000" pitchFamily="2" charset="2"/>
              <a:buChar char="v"/>
            </a:pPr>
            <a:r>
              <a:rPr lang="en-GB" dirty="0"/>
              <a:t> Skepticism (willingness to question apparent facts)</a:t>
            </a:r>
          </a:p>
          <a:p>
            <a:pPr>
              <a:buFont typeface="Wingdings" panose="05000000000000000000" pitchFamily="2" charset="2"/>
              <a:buChar char="v"/>
            </a:pPr>
            <a:r>
              <a:rPr lang="en-GB" dirty="0"/>
              <a:t> Self control and Persistence</a:t>
            </a:r>
          </a:p>
          <a:p>
            <a:pPr>
              <a:buFont typeface="Wingdings" panose="05000000000000000000" pitchFamily="2" charset="2"/>
              <a:buChar char="v"/>
            </a:pPr>
            <a:r>
              <a:rPr lang="en-GB" dirty="0"/>
              <a:t> Accuracy and creativity</a:t>
            </a:r>
          </a:p>
          <a:p>
            <a:pPr>
              <a:buFont typeface="Wingdings" panose="05000000000000000000" pitchFamily="2" charset="2"/>
              <a:buChar char="v"/>
            </a:pPr>
            <a:r>
              <a:rPr lang="en-GB" dirty="0"/>
              <a:t> Ability to get quickly use to with (complex fields of) application</a:t>
            </a:r>
          </a:p>
        </p:txBody>
      </p:sp>
    </p:spTree>
    <p:extLst>
      <p:ext uri="{BB962C8B-B14F-4D97-AF65-F5344CB8AC3E}">
        <p14:creationId xmlns:p14="http://schemas.microsoft.com/office/powerpoint/2010/main" val="2376224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01AEA-D2F6-44BC-9A7C-CABF8E72C293}"/>
              </a:ext>
            </a:extLst>
          </p:cNvPr>
          <p:cNvSpPr>
            <a:spLocks noGrp="1"/>
          </p:cNvSpPr>
          <p:nvPr>
            <p:ph type="title"/>
          </p:nvPr>
        </p:nvSpPr>
        <p:spPr>
          <a:xfrm>
            <a:off x="3124200" y="2819400"/>
            <a:ext cx="7543800" cy="1450757"/>
          </a:xfrm>
        </p:spPr>
        <p:txBody>
          <a:bodyPr/>
          <a:lstStyle/>
          <a:p>
            <a:r>
              <a:rPr lang="en-GB" b="1" i="1" dirty="0"/>
              <a:t>Thank you</a:t>
            </a:r>
            <a:br>
              <a:rPr lang="en-GB" dirty="0"/>
            </a:br>
            <a:endParaRPr lang="en-GB" dirty="0"/>
          </a:p>
        </p:txBody>
      </p:sp>
    </p:spTree>
    <p:extLst>
      <p:ext uri="{BB962C8B-B14F-4D97-AF65-F5344CB8AC3E}">
        <p14:creationId xmlns:p14="http://schemas.microsoft.com/office/powerpoint/2010/main" val="3152091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A85A0-14AC-481B-A5EB-A71E78842209}"/>
              </a:ext>
            </a:extLst>
          </p:cNvPr>
          <p:cNvSpPr>
            <a:spLocks noGrp="1"/>
          </p:cNvSpPr>
          <p:nvPr>
            <p:ph type="title"/>
          </p:nvPr>
        </p:nvSpPr>
        <p:spPr/>
        <p:txBody>
          <a:bodyPr>
            <a:normAutofit/>
          </a:bodyPr>
          <a:lstStyle/>
          <a:p>
            <a:r>
              <a:rPr lang="en-US" sz="3200" dirty="0">
                <a:latin typeface="Arial Nova Cond" panose="020B0506020202020204" pitchFamily="34" charset="0"/>
              </a:rPr>
              <a:t>Test Management</a:t>
            </a:r>
            <a:endParaRPr lang="en-GB" sz="3200" dirty="0"/>
          </a:p>
        </p:txBody>
      </p:sp>
      <p:sp>
        <p:nvSpPr>
          <p:cNvPr id="6" name="Content Placeholder 5">
            <a:extLst>
              <a:ext uri="{FF2B5EF4-FFF2-40B4-BE49-F238E27FC236}">
                <a16:creationId xmlns:a16="http://schemas.microsoft.com/office/drawing/2014/main" id="{95CA5352-2CF8-45F7-BE66-C057E476C97B}"/>
              </a:ext>
            </a:extLst>
          </p:cNvPr>
          <p:cNvSpPr>
            <a:spLocks noGrp="1"/>
          </p:cNvSpPr>
          <p:nvPr>
            <p:ph idx="1"/>
          </p:nvPr>
        </p:nvSpPr>
        <p:spPr/>
        <p:txBody>
          <a:bodyPr/>
          <a:lstStyle/>
          <a:p>
            <a:pPr>
              <a:buFont typeface="Wingdings" panose="05000000000000000000" pitchFamily="2" charset="2"/>
              <a:buChar char="v"/>
            </a:pPr>
            <a:r>
              <a:rPr lang="en-GB" dirty="0"/>
              <a:t> Why do we need test management?</a:t>
            </a:r>
          </a:p>
          <a:p>
            <a:pPr marL="0" indent="0">
              <a:buNone/>
            </a:pPr>
            <a:r>
              <a:rPr lang="en-GB" dirty="0"/>
              <a:t>       - Quality products</a:t>
            </a:r>
          </a:p>
          <a:p>
            <a:pPr marL="0" indent="0">
              <a:buNone/>
            </a:pPr>
            <a:r>
              <a:rPr lang="en-GB" dirty="0"/>
              <a:t>       - Meeting deadlines </a:t>
            </a:r>
          </a:p>
          <a:p>
            <a:pPr marL="0" indent="0">
              <a:buNone/>
            </a:pPr>
            <a:endParaRPr lang="en-GB" dirty="0"/>
          </a:p>
        </p:txBody>
      </p:sp>
      <p:pic>
        <p:nvPicPr>
          <p:cNvPr id="7" name="Picture 6">
            <a:extLst>
              <a:ext uri="{FF2B5EF4-FFF2-40B4-BE49-F238E27FC236}">
                <a16:creationId xmlns:a16="http://schemas.microsoft.com/office/drawing/2014/main" id="{380EE719-08DC-4EFB-912D-ED873F198864}"/>
              </a:ext>
            </a:extLst>
          </p:cNvPr>
          <p:cNvPicPr>
            <a:picLocks noChangeAspect="1"/>
          </p:cNvPicPr>
          <p:nvPr/>
        </p:nvPicPr>
        <p:blipFill>
          <a:blip r:embed="rId2"/>
          <a:stretch>
            <a:fillRect/>
          </a:stretch>
        </p:blipFill>
        <p:spPr>
          <a:xfrm>
            <a:off x="2057400" y="3142595"/>
            <a:ext cx="4800600" cy="2834872"/>
          </a:xfrm>
          <a:prstGeom prst="rect">
            <a:avLst/>
          </a:prstGeom>
        </p:spPr>
      </p:pic>
    </p:spTree>
    <p:extLst>
      <p:ext uri="{BB962C8B-B14F-4D97-AF65-F5344CB8AC3E}">
        <p14:creationId xmlns:p14="http://schemas.microsoft.com/office/powerpoint/2010/main" val="853712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03E96-ADB1-438C-BBC8-D91B14C07EE4}"/>
              </a:ext>
            </a:extLst>
          </p:cNvPr>
          <p:cNvSpPr>
            <a:spLocks noGrp="1"/>
          </p:cNvSpPr>
          <p:nvPr>
            <p:ph type="title"/>
          </p:nvPr>
        </p:nvSpPr>
        <p:spPr/>
        <p:txBody>
          <a:bodyPr>
            <a:normAutofit/>
          </a:bodyPr>
          <a:lstStyle/>
          <a:p>
            <a:r>
              <a:rPr lang="en-US" sz="3200" dirty="0">
                <a:latin typeface="Arial Nova Cond" panose="020B0506020202020204" pitchFamily="34" charset="0"/>
              </a:rPr>
              <a:t>Test Management</a:t>
            </a:r>
            <a:endParaRPr lang="en-GB" sz="3200" dirty="0"/>
          </a:p>
        </p:txBody>
      </p:sp>
      <p:sp>
        <p:nvSpPr>
          <p:cNvPr id="3" name="Content Placeholder 2">
            <a:extLst>
              <a:ext uri="{FF2B5EF4-FFF2-40B4-BE49-F238E27FC236}">
                <a16:creationId xmlns:a16="http://schemas.microsoft.com/office/drawing/2014/main" id="{AD211380-E7F3-441F-A247-48106EDC9DB6}"/>
              </a:ext>
            </a:extLst>
          </p:cNvPr>
          <p:cNvSpPr>
            <a:spLocks noGrp="1"/>
          </p:cNvSpPr>
          <p:nvPr>
            <p:ph idx="1"/>
          </p:nvPr>
        </p:nvSpPr>
        <p:spPr>
          <a:xfrm>
            <a:off x="822959" y="1845734"/>
            <a:ext cx="7543801" cy="4326466"/>
          </a:xfrm>
        </p:spPr>
        <p:txBody>
          <a:bodyPr>
            <a:normAutofit fontScale="85000" lnSpcReduction="20000"/>
          </a:bodyPr>
          <a:lstStyle/>
          <a:p>
            <a:pPr>
              <a:buFont typeface="Wingdings" panose="05000000000000000000" pitchFamily="2" charset="2"/>
              <a:buChar char="v"/>
            </a:pPr>
            <a:r>
              <a:rPr lang="en-GB" dirty="0"/>
              <a:t> Important part of s/w quality is the process of testing and validating</a:t>
            </a:r>
          </a:p>
          <a:p>
            <a:pPr>
              <a:buFont typeface="Wingdings" panose="05000000000000000000" pitchFamily="2" charset="2"/>
              <a:buChar char="v"/>
            </a:pPr>
            <a:r>
              <a:rPr lang="en-GB" dirty="0"/>
              <a:t> Process of managing testing activities</a:t>
            </a:r>
          </a:p>
          <a:p>
            <a:pPr>
              <a:buFont typeface="Wingdings" panose="05000000000000000000" pitchFamily="2" charset="2"/>
              <a:buChar char="v"/>
            </a:pPr>
            <a:r>
              <a:rPr lang="en-GB" dirty="0"/>
              <a:t> Goal is to allow teams to plan, develop, execute and assess all the testing activities within the overall software development effort.</a:t>
            </a:r>
          </a:p>
          <a:p>
            <a:pPr>
              <a:buFont typeface="Wingdings" panose="05000000000000000000" pitchFamily="2" charset="2"/>
              <a:buChar char="v"/>
            </a:pPr>
            <a:r>
              <a:rPr lang="en-GB" dirty="0"/>
              <a:t> Test management challenges:</a:t>
            </a:r>
          </a:p>
          <a:p>
            <a:pPr marL="384048" lvl="2" indent="0">
              <a:buNone/>
            </a:pPr>
            <a:r>
              <a:rPr lang="en-GB" sz="1900" dirty="0"/>
              <a:t>- Why should I test?</a:t>
            </a:r>
          </a:p>
          <a:p>
            <a:pPr marL="384048" lvl="2" indent="0">
              <a:buNone/>
            </a:pPr>
            <a:r>
              <a:rPr lang="en-GB" sz="1900" dirty="0"/>
              <a:t>- What should I test?</a:t>
            </a:r>
          </a:p>
          <a:p>
            <a:pPr marL="384048" lvl="2" indent="0">
              <a:buNone/>
            </a:pPr>
            <a:r>
              <a:rPr lang="en-GB" sz="1900" dirty="0"/>
              <a:t>- Where do I test?</a:t>
            </a:r>
          </a:p>
          <a:p>
            <a:pPr marL="384048" lvl="2" indent="0">
              <a:buNone/>
            </a:pPr>
            <a:r>
              <a:rPr lang="en-GB" sz="1900" dirty="0"/>
              <a:t>- When do </a:t>
            </a:r>
            <a:r>
              <a:rPr lang="en-GB" sz="1900" dirty="0" err="1"/>
              <a:t>i</a:t>
            </a:r>
            <a:r>
              <a:rPr lang="en-GB" sz="1900" dirty="0"/>
              <a:t> test?</a:t>
            </a:r>
          </a:p>
          <a:p>
            <a:pPr marL="384048" lvl="2" indent="0">
              <a:buNone/>
            </a:pPr>
            <a:r>
              <a:rPr lang="en-GB" sz="1900" dirty="0"/>
              <a:t>- How do I conduct the test?</a:t>
            </a:r>
          </a:p>
          <a:p>
            <a:pPr marL="384048" lvl="2" indent="0">
              <a:buNone/>
            </a:pPr>
            <a:r>
              <a:rPr lang="en-GB" sz="1900" dirty="0"/>
              <a:t>- Not enough time or resources to test?</a:t>
            </a:r>
          </a:p>
          <a:p>
            <a:pPr marL="384048" lvl="2" indent="0">
              <a:buNone/>
            </a:pPr>
            <a:r>
              <a:rPr lang="en-GB" sz="1900" dirty="0"/>
              <a:t>- Testing teams are not always at one place</a:t>
            </a:r>
          </a:p>
          <a:p>
            <a:pPr marL="384048" lvl="2" indent="0">
              <a:buNone/>
            </a:pPr>
            <a:r>
              <a:rPr lang="en-GB" sz="1900" dirty="0"/>
              <a:t>- Difficulties with requirements</a:t>
            </a:r>
          </a:p>
          <a:p>
            <a:pPr marL="384048" lvl="2" indent="0">
              <a:buNone/>
            </a:pPr>
            <a:r>
              <a:rPr lang="en-GB" sz="1900" dirty="0"/>
              <a:t>- Keeping in sync with development</a:t>
            </a:r>
          </a:p>
          <a:p>
            <a:pPr marL="384048" lvl="2" indent="0">
              <a:buNone/>
            </a:pPr>
            <a:r>
              <a:rPr lang="en-GB" sz="1900" dirty="0"/>
              <a:t>- Reporting the right information</a:t>
            </a:r>
          </a:p>
          <a:p>
            <a:pPr marL="0" indent="0">
              <a:buNone/>
            </a:pPr>
            <a:endParaRPr lang="en-GB" dirty="0"/>
          </a:p>
        </p:txBody>
      </p:sp>
    </p:spTree>
    <p:extLst>
      <p:ext uri="{BB962C8B-B14F-4D97-AF65-F5344CB8AC3E}">
        <p14:creationId xmlns:p14="http://schemas.microsoft.com/office/powerpoint/2010/main" val="1778917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6CBF5-E104-472A-BE9D-83A042715DF8}"/>
              </a:ext>
            </a:extLst>
          </p:cNvPr>
          <p:cNvSpPr>
            <a:spLocks noGrp="1"/>
          </p:cNvSpPr>
          <p:nvPr>
            <p:ph type="title"/>
          </p:nvPr>
        </p:nvSpPr>
        <p:spPr>
          <a:xfrm>
            <a:off x="774576" y="457200"/>
            <a:ext cx="7543800" cy="1752600"/>
          </a:xfrm>
        </p:spPr>
        <p:txBody>
          <a:bodyPr anchor="b">
            <a:noAutofit/>
          </a:bodyPr>
          <a:lstStyle/>
          <a:p>
            <a:r>
              <a:rPr lang="en-GB" sz="3200" dirty="0">
                <a:latin typeface="Arial Nova Cond" panose="020B0506020202020204" pitchFamily="34" charset="0"/>
              </a:rPr>
              <a:t> </a:t>
            </a:r>
            <a:br>
              <a:rPr lang="en-GB" sz="3200" dirty="0">
                <a:latin typeface="Arial Nova Cond" panose="020B0506020202020204" pitchFamily="34" charset="0"/>
              </a:rPr>
            </a:br>
            <a:br>
              <a:rPr lang="en-GB" sz="3200" dirty="0">
                <a:latin typeface="Arial Nova Cond" panose="020B0506020202020204" pitchFamily="34" charset="0"/>
              </a:rPr>
            </a:br>
            <a:br>
              <a:rPr lang="en-GB" sz="3200" dirty="0">
                <a:latin typeface="Arial Nova Cond" panose="020B0506020202020204" pitchFamily="34" charset="0"/>
              </a:rPr>
            </a:br>
            <a:br>
              <a:rPr lang="en-GB" sz="3200" dirty="0">
                <a:latin typeface="Arial Nova Cond" panose="020B0506020202020204" pitchFamily="34" charset="0"/>
              </a:rPr>
            </a:br>
            <a:r>
              <a:rPr lang="en-GB" sz="3200" dirty="0">
                <a:latin typeface="Arial Nova Cond" panose="020B0506020202020204" pitchFamily="34" charset="0"/>
              </a:rPr>
              <a:t>Test Management Process</a:t>
            </a:r>
            <a:br>
              <a:rPr lang="en-GB" sz="3200" dirty="0">
                <a:latin typeface="Arial Nova Cond" panose="020B0506020202020204" pitchFamily="34" charset="0"/>
              </a:rPr>
            </a:br>
            <a:endParaRPr lang="en-GB" sz="3200" dirty="0">
              <a:latin typeface="Arial Nova Cond" panose="020B0506020202020204" pitchFamily="34" charset="0"/>
            </a:endParaRPr>
          </a:p>
        </p:txBody>
      </p:sp>
      <p:sp>
        <p:nvSpPr>
          <p:cNvPr id="3" name="Content Placeholder 2">
            <a:extLst>
              <a:ext uri="{FF2B5EF4-FFF2-40B4-BE49-F238E27FC236}">
                <a16:creationId xmlns:a16="http://schemas.microsoft.com/office/drawing/2014/main" id="{639CBF2D-CAA2-4812-A34B-7E3BF7A29637}"/>
              </a:ext>
            </a:extLst>
          </p:cNvPr>
          <p:cNvSpPr>
            <a:spLocks noGrp="1"/>
          </p:cNvSpPr>
          <p:nvPr>
            <p:ph idx="1"/>
          </p:nvPr>
        </p:nvSpPr>
        <p:spPr>
          <a:xfrm>
            <a:off x="822960" y="1981200"/>
            <a:ext cx="7543801" cy="4023360"/>
          </a:xfrm>
        </p:spPr>
        <p:txBody>
          <a:bodyPr/>
          <a:lstStyle/>
          <a:p>
            <a:pPr>
              <a:buFont typeface="Wingdings" panose="05000000000000000000" pitchFamily="2" charset="2"/>
              <a:buChar char="v"/>
            </a:pPr>
            <a:r>
              <a:rPr lang="en-GB" dirty="0"/>
              <a:t> Test Organization</a:t>
            </a:r>
          </a:p>
          <a:p>
            <a:pPr>
              <a:buFont typeface="Wingdings" panose="05000000000000000000" pitchFamily="2" charset="2"/>
              <a:buChar char="v"/>
            </a:pPr>
            <a:r>
              <a:rPr lang="en-GB" dirty="0"/>
              <a:t> Test Planning</a:t>
            </a:r>
          </a:p>
          <a:p>
            <a:pPr>
              <a:buFont typeface="Wingdings" panose="05000000000000000000" pitchFamily="2" charset="2"/>
              <a:buChar char="v"/>
            </a:pPr>
            <a:r>
              <a:rPr lang="en-GB" dirty="0"/>
              <a:t> Costs and Economy Aspects</a:t>
            </a:r>
          </a:p>
          <a:p>
            <a:pPr>
              <a:buFont typeface="Wingdings" panose="05000000000000000000" pitchFamily="2" charset="2"/>
              <a:buChar char="v"/>
            </a:pPr>
            <a:r>
              <a:rPr lang="en-GB" dirty="0"/>
              <a:t> Choosing the test strategy and test approach</a:t>
            </a:r>
          </a:p>
          <a:p>
            <a:pPr>
              <a:buFont typeface="Wingdings" panose="05000000000000000000" pitchFamily="2" charset="2"/>
              <a:buChar char="v"/>
            </a:pPr>
            <a:r>
              <a:rPr lang="en-GB" dirty="0"/>
              <a:t> Managing the test work</a:t>
            </a:r>
          </a:p>
          <a:p>
            <a:pPr>
              <a:buFont typeface="Wingdings" panose="05000000000000000000" pitchFamily="2" charset="2"/>
              <a:buChar char="v"/>
            </a:pPr>
            <a:r>
              <a:rPr lang="en-GB" dirty="0"/>
              <a:t> Incident management</a:t>
            </a:r>
          </a:p>
        </p:txBody>
      </p:sp>
    </p:spTree>
    <p:extLst>
      <p:ext uri="{BB962C8B-B14F-4D97-AF65-F5344CB8AC3E}">
        <p14:creationId xmlns:p14="http://schemas.microsoft.com/office/powerpoint/2010/main" val="1382154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1FF22-BA16-4E4E-9DB3-C1D21676B923}"/>
              </a:ext>
            </a:extLst>
          </p:cNvPr>
          <p:cNvSpPr>
            <a:spLocks noGrp="1"/>
          </p:cNvSpPr>
          <p:nvPr>
            <p:ph type="title"/>
          </p:nvPr>
        </p:nvSpPr>
        <p:spPr/>
        <p:txBody>
          <a:bodyPr>
            <a:normAutofit/>
          </a:bodyPr>
          <a:lstStyle/>
          <a:p>
            <a:r>
              <a:rPr lang="en-US" sz="3200" dirty="0">
                <a:latin typeface="Arial Nova Cond" panose="020B0506020202020204" pitchFamily="34" charset="0"/>
              </a:rPr>
              <a:t>Test Organization</a:t>
            </a:r>
            <a:endParaRPr lang="en-GB" sz="3200" dirty="0">
              <a:latin typeface="Arial Nova Cond" panose="020B0506020202020204" pitchFamily="34" charset="0"/>
            </a:endParaRPr>
          </a:p>
        </p:txBody>
      </p:sp>
      <p:sp>
        <p:nvSpPr>
          <p:cNvPr id="3" name="Content Placeholder 2">
            <a:extLst>
              <a:ext uri="{FF2B5EF4-FFF2-40B4-BE49-F238E27FC236}">
                <a16:creationId xmlns:a16="http://schemas.microsoft.com/office/drawing/2014/main" id="{945B37C7-BF49-4C1F-BFBA-3E6FF674B234}"/>
              </a:ext>
            </a:extLst>
          </p:cNvPr>
          <p:cNvSpPr>
            <a:spLocks noGrp="1"/>
          </p:cNvSpPr>
          <p:nvPr>
            <p:ph idx="1"/>
          </p:nvPr>
        </p:nvSpPr>
        <p:spPr/>
        <p:txBody>
          <a:bodyPr/>
          <a:lstStyle/>
          <a:p>
            <a:pPr marL="0" indent="0">
              <a:buNone/>
            </a:pPr>
            <a:r>
              <a:rPr lang="en-US" b="1" dirty="0"/>
              <a:t>Test Teams:</a:t>
            </a:r>
          </a:p>
          <a:p>
            <a:pPr>
              <a:buFont typeface="Wingdings" panose="05000000000000000000" pitchFamily="2" charset="2"/>
              <a:buChar char="v"/>
            </a:pPr>
            <a:r>
              <a:rPr lang="en-US" dirty="0"/>
              <a:t> Testing activities are necessary</a:t>
            </a:r>
          </a:p>
          <a:p>
            <a:pPr>
              <a:buFont typeface="Wingdings" panose="05000000000000000000" pitchFamily="2" charset="2"/>
              <a:buChar char="v"/>
            </a:pPr>
            <a:r>
              <a:rPr lang="en-US" dirty="0"/>
              <a:t> Developer test</a:t>
            </a:r>
          </a:p>
          <a:p>
            <a:pPr>
              <a:buFont typeface="Wingdings" panose="05000000000000000000" pitchFamily="2" charset="2"/>
              <a:buChar char="v"/>
            </a:pPr>
            <a:r>
              <a:rPr lang="en-US" dirty="0"/>
              <a:t> Blindness to one’s own errors</a:t>
            </a:r>
          </a:p>
          <a:p>
            <a:pPr>
              <a:buFont typeface="Wingdings" panose="05000000000000000000" pitchFamily="2" charset="2"/>
              <a:buChar char="v"/>
            </a:pPr>
            <a:r>
              <a:rPr lang="en-US" dirty="0"/>
              <a:t> Independent testing</a:t>
            </a:r>
          </a:p>
          <a:p>
            <a:pPr>
              <a:buFont typeface="Wingdings" panose="05000000000000000000" pitchFamily="2" charset="2"/>
              <a:buChar char="v"/>
            </a:pPr>
            <a:r>
              <a:rPr lang="en-US" dirty="0"/>
              <a:t> Reporting of failures </a:t>
            </a:r>
          </a:p>
          <a:p>
            <a:pPr>
              <a:buFont typeface="Wingdings" panose="05000000000000000000" pitchFamily="2" charset="2"/>
              <a:buChar char="v"/>
            </a:pPr>
            <a:r>
              <a:rPr lang="en-US" dirty="0"/>
              <a:t> Mutual comprehension</a:t>
            </a:r>
          </a:p>
          <a:p>
            <a:endParaRPr lang="en-GB" dirty="0"/>
          </a:p>
        </p:txBody>
      </p:sp>
    </p:spTree>
    <p:extLst>
      <p:ext uri="{BB962C8B-B14F-4D97-AF65-F5344CB8AC3E}">
        <p14:creationId xmlns:p14="http://schemas.microsoft.com/office/powerpoint/2010/main" val="322624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EEE8C-BEC1-4BD2-B610-9C9F15FDAF51}"/>
              </a:ext>
            </a:extLst>
          </p:cNvPr>
          <p:cNvSpPr>
            <a:spLocks noGrp="1"/>
          </p:cNvSpPr>
          <p:nvPr>
            <p:ph type="title"/>
          </p:nvPr>
        </p:nvSpPr>
        <p:spPr>
          <a:xfrm>
            <a:off x="822960" y="685800"/>
            <a:ext cx="7543800" cy="1450757"/>
          </a:xfrm>
        </p:spPr>
        <p:txBody>
          <a:bodyPr>
            <a:normAutofit/>
          </a:bodyPr>
          <a:lstStyle/>
          <a:p>
            <a:r>
              <a:rPr lang="en-US" sz="3200" dirty="0">
                <a:latin typeface="Arial Nova Cond" panose="020B0506020202020204" pitchFamily="34" charset="0"/>
              </a:rPr>
              <a:t>Independent testing</a:t>
            </a:r>
            <a:br>
              <a:rPr lang="en-US" sz="3200" dirty="0">
                <a:latin typeface="Arial Nova Cond" panose="020B0506020202020204" pitchFamily="34" charset="0"/>
              </a:rPr>
            </a:br>
            <a:endParaRPr lang="en-GB" sz="3200" dirty="0">
              <a:latin typeface="Arial Nova Cond" panose="020B0506020202020204" pitchFamily="34" charset="0"/>
            </a:endParaRPr>
          </a:p>
        </p:txBody>
      </p:sp>
      <p:sp>
        <p:nvSpPr>
          <p:cNvPr id="3" name="Content Placeholder 2">
            <a:extLst>
              <a:ext uri="{FF2B5EF4-FFF2-40B4-BE49-F238E27FC236}">
                <a16:creationId xmlns:a16="http://schemas.microsoft.com/office/drawing/2014/main" id="{795BBF70-0E4C-4727-996F-4E5E3B4BACCD}"/>
              </a:ext>
            </a:extLst>
          </p:cNvPr>
          <p:cNvSpPr>
            <a:spLocks noGrp="1"/>
          </p:cNvSpPr>
          <p:nvPr>
            <p:ph idx="1"/>
          </p:nvPr>
        </p:nvSpPr>
        <p:spPr/>
        <p:txBody>
          <a:bodyPr/>
          <a:lstStyle/>
          <a:p>
            <a:pPr>
              <a:buFont typeface="Wingdings" panose="05000000000000000000" pitchFamily="2" charset="2"/>
              <a:buChar char="v"/>
            </a:pPr>
            <a:r>
              <a:rPr lang="en-GB" b="1" dirty="0"/>
              <a:t> </a:t>
            </a:r>
            <a:r>
              <a:rPr lang="en-GB" dirty="0"/>
              <a:t>Why need independent testing?</a:t>
            </a:r>
          </a:p>
          <a:p>
            <a:pPr marL="0" indent="0">
              <a:buNone/>
            </a:pPr>
            <a:r>
              <a:rPr lang="en-GB" b="1" dirty="0"/>
              <a:t>Benefits:</a:t>
            </a:r>
            <a:r>
              <a:rPr lang="en-GB" dirty="0"/>
              <a:t> </a:t>
            </a:r>
          </a:p>
          <a:p>
            <a:pPr>
              <a:buFont typeface="Wingdings" panose="05000000000000000000" pitchFamily="2" charset="2"/>
              <a:buChar char="v"/>
            </a:pPr>
            <a:r>
              <a:rPr lang="en-GB" dirty="0"/>
              <a:t> Improved Software Quality</a:t>
            </a:r>
          </a:p>
          <a:p>
            <a:pPr>
              <a:buFont typeface="Wingdings" panose="05000000000000000000" pitchFamily="2" charset="2"/>
              <a:buChar char="v"/>
            </a:pPr>
            <a:r>
              <a:rPr lang="en-US" dirty="0"/>
              <a:t> </a:t>
            </a:r>
            <a:r>
              <a:rPr lang="en-GB" dirty="0"/>
              <a:t>Experienced and Skilled Manpower</a:t>
            </a:r>
            <a:endParaRPr lang="en-US" dirty="0"/>
          </a:p>
          <a:p>
            <a:pPr>
              <a:buFont typeface="Wingdings" panose="05000000000000000000" pitchFamily="2" charset="2"/>
              <a:buChar char="v"/>
            </a:pPr>
            <a:r>
              <a:rPr lang="en-US" dirty="0"/>
              <a:t> </a:t>
            </a:r>
            <a:r>
              <a:rPr lang="en-GB" dirty="0"/>
              <a:t>Lower Costs</a:t>
            </a:r>
          </a:p>
          <a:p>
            <a:pPr>
              <a:buFont typeface="Wingdings" panose="05000000000000000000" pitchFamily="2" charset="2"/>
              <a:buChar char="v"/>
            </a:pPr>
            <a:r>
              <a:rPr lang="en-GB" dirty="0"/>
              <a:t> Reduced Time to Market </a:t>
            </a:r>
          </a:p>
          <a:p>
            <a:pPr>
              <a:buFont typeface="Wingdings" panose="05000000000000000000" pitchFamily="2" charset="2"/>
              <a:buChar char="v"/>
            </a:pPr>
            <a:r>
              <a:rPr lang="en-GB" dirty="0"/>
              <a:t> Flexibility</a:t>
            </a:r>
            <a:endParaRPr lang="en-US" dirty="0"/>
          </a:p>
        </p:txBody>
      </p:sp>
    </p:spTree>
    <p:extLst>
      <p:ext uri="{BB962C8B-B14F-4D97-AF65-F5344CB8AC3E}">
        <p14:creationId xmlns:p14="http://schemas.microsoft.com/office/powerpoint/2010/main" val="2333076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EEE8C-BEC1-4BD2-B610-9C9F15FDAF51}"/>
              </a:ext>
            </a:extLst>
          </p:cNvPr>
          <p:cNvSpPr>
            <a:spLocks noGrp="1"/>
          </p:cNvSpPr>
          <p:nvPr>
            <p:ph type="title"/>
          </p:nvPr>
        </p:nvSpPr>
        <p:spPr>
          <a:xfrm>
            <a:off x="822960" y="685800"/>
            <a:ext cx="7543800" cy="1450757"/>
          </a:xfrm>
        </p:spPr>
        <p:txBody>
          <a:bodyPr>
            <a:normAutofit/>
          </a:bodyPr>
          <a:lstStyle/>
          <a:p>
            <a:r>
              <a:rPr lang="en-US" sz="3200" dirty="0">
                <a:latin typeface="Arial Nova Cond" panose="020B0506020202020204" pitchFamily="34" charset="0"/>
              </a:rPr>
              <a:t>Independent testing</a:t>
            </a:r>
            <a:br>
              <a:rPr lang="en-US" sz="3200" dirty="0">
                <a:latin typeface="Arial Nova Cond" panose="020B0506020202020204" pitchFamily="34" charset="0"/>
              </a:rPr>
            </a:br>
            <a:endParaRPr lang="en-GB" sz="3200" dirty="0">
              <a:latin typeface="Arial Nova Cond" panose="020B0506020202020204" pitchFamily="34" charset="0"/>
            </a:endParaRPr>
          </a:p>
        </p:txBody>
      </p:sp>
      <p:sp>
        <p:nvSpPr>
          <p:cNvPr id="3" name="Content Placeholder 2">
            <a:extLst>
              <a:ext uri="{FF2B5EF4-FFF2-40B4-BE49-F238E27FC236}">
                <a16:creationId xmlns:a16="http://schemas.microsoft.com/office/drawing/2014/main" id="{795BBF70-0E4C-4727-996F-4E5E3B4BACCD}"/>
              </a:ext>
            </a:extLst>
          </p:cNvPr>
          <p:cNvSpPr>
            <a:spLocks noGrp="1"/>
          </p:cNvSpPr>
          <p:nvPr>
            <p:ph idx="1"/>
          </p:nvPr>
        </p:nvSpPr>
        <p:spPr/>
        <p:txBody>
          <a:bodyPr/>
          <a:lstStyle/>
          <a:p>
            <a:pPr marL="0" indent="0">
              <a:buNone/>
            </a:pPr>
            <a:r>
              <a:rPr lang="en-US" b="1" dirty="0"/>
              <a:t>Drawbacks:</a:t>
            </a:r>
          </a:p>
          <a:p>
            <a:pPr>
              <a:buFont typeface="Wingdings" panose="05000000000000000000" pitchFamily="2" charset="2"/>
              <a:buChar char="v"/>
            </a:pPr>
            <a:r>
              <a:rPr lang="en-US" dirty="0"/>
              <a:t> Too much isolation</a:t>
            </a:r>
          </a:p>
          <a:p>
            <a:pPr>
              <a:buFont typeface="Wingdings" panose="05000000000000000000" pitchFamily="2" charset="2"/>
              <a:buChar char="v"/>
            </a:pPr>
            <a:r>
              <a:rPr lang="en-US" dirty="0"/>
              <a:t> Communication problems</a:t>
            </a:r>
          </a:p>
          <a:p>
            <a:pPr>
              <a:buFont typeface="Wingdings" panose="05000000000000000000" pitchFamily="2" charset="2"/>
              <a:buChar char="v"/>
            </a:pPr>
            <a:r>
              <a:rPr lang="en-US" dirty="0"/>
              <a:t> Lack of necessary resources</a:t>
            </a:r>
          </a:p>
          <a:p>
            <a:pPr>
              <a:buFont typeface="Wingdings" panose="05000000000000000000" pitchFamily="2" charset="2"/>
              <a:buChar char="v"/>
            </a:pPr>
            <a:r>
              <a:rPr lang="en-US" dirty="0"/>
              <a:t> Developers may loose sense of responsibility</a:t>
            </a:r>
            <a:endParaRPr lang="en-GB" dirty="0"/>
          </a:p>
        </p:txBody>
      </p:sp>
    </p:spTree>
    <p:extLst>
      <p:ext uri="{BB962C8B-B14F-4D97-AF65-F5344CB8AC3E}">
        <p14:creationId xmlns:p14="http://schemas.microsoft.com/office/powerpoint/2010/main" val="230293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6781800" cy="1143000"/>
          </a:xfrm>
        </p:spPr>
        <p:txBody>
          <a:bodyPr>
            <a:noAutofit/>
          </a:bodyPr>
          <a:lstStyle/>
          <a:p>
            <a:r>
              <a:rPr lang="en-US" sz="3200" dirty="0">
                <a:latin typeface="Arial Nova Cond" panose="020B0506020202020204" pitchFamily="34" charset="0"/>
              </a:rPr>
              <a:t> Models of Independent Testing</a:t>
            </a:r>
          </a:p>
        </p:txBody>
      </p:sp>
      <p:sp>
        <p:nvSpPr>
          <p:cNvPr id="3" name="Content Placeholder 2"/>
          <p:cNvSpPr>
            <a:spLocks noGrp="1"/>
          </p:cNvSpPr>
          <p:nvPr>
            <p:ph idx="1"/>
          </p:nvPr>
        </p:nvSpPr>
        <p:spPr>
          <a:xfrm>
            <a:off x="907742" y="1981200"/>
            <a:ext cx="8007658" cy="3992563"/>
          </a:xfrm>
        </p:spPr>
        <p:txBody>
          <a:bodyPr>
            <a:normAutofit/>
          </a:bodyPr>
          <a:lstStyle/>
          <a:p>
            <a:pPr>
              <a:buFont typeface="Wingdings" panose="05000000000000000000" pitchFamily="2" charset="2"/>
              <a:buChar char="v"/>
            </a:pPr>
            <a:r>
              <a:rPr lang="en-GB" dirty="0"/>
              <a:t> Testing done by developer himself</a:t>
            </a:r>
          </a:p>
          <a:p>
            <a:pPr>
              <a:buFont typeface="Wingdings" panose="05000000000000000000" pitchFamily="2" charset="2"/>
              <a:buChar char="v"/>
            </a:pPr>
            <a:r>
              <a:rPr lang="en-GB" dirty="0"/>
              <a:t> Independent testers ceded to the development team</a:t>
            </a:r>
          </a:p>
          <a:p>
            <a:pPr>
              <a:buFont typeface="Wingdings" panose="05000000000000000000" pitchFamily="2" charset="2"/>
              <a:buChar char="v"/>
            </a:pPr>
            <a:r>
              <a:rPr lang="en-GB" dirty="0"/>
              <a:t> Independent Testing Team within Organization</a:t>
            </a:r>
          </a:p>
          <a:p>
            <a:pPr>
              <a:buFont typeface="Wingdings" panose="05000000000000000000" pitchFamily="2" charset="2"/>
              <a:buChar char="v"/>
            </a:pPr>
            <a:r>
              <a:rPr lang="en-GB" dirty="0"/>
              <a:t> Independent Testers of different Organization</a:t>
            </a:r>
          </a:p>
          <a:p>
            <a:pPr>
              <a:buFont typeface="Wingdings" panose="05000000000000000000" pitchFamily="2" charset="2"/>
              <a:buChar char="v"/>
            </a:pPr>
            <a:r>
              <a:rPr lang="en-GB" dirty="0"/>
              <a:t> Outsourced test team members of other organization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8884C-8C94-4E4F-8467-876DAF674645}"/>
              </a:ext>
            </a:extLst>
          </p:cNvPr>
          <p:cNvSpPr>
            <a:spLocks noGrp="1"/>
          </p:cNvSpPr>
          <p:nvPr>
            <p:ph type="title"/>
          </p:nvPr>
        </p:nvSpPr>
        <p:spPr/>
        <p:txBody>
          <a:bodyPr>
            <a:normAutofit/>
          </a:bodyPr>
          <a:lstStyle/>
          <a:p>
            <a:r>
              <a:rPr lang="en-US" sz="3200" dirty="0">
                <a:latin typeface="Arial Nova Cond" panose="020B0506020202020204" pitchFamily="34" charset="0"/>
              </a:rPr>
              <a:t>Tasks and Qualifications</a:t>
            </a:r>
            <a:endParaRPr lang="en-GB" sz="3200" dirty="0">
              <a:latin typeface="Arial Nova Cond" panose="020B0506020202020204" pitchFamily="34" charset="0"/>
            </a:endParaRPr>
          </a:p>
        </p:txBody>
      </p:sp>
      <p:sp>
        <p:nvSpPr>
          <p:cNvPr id="3" name="Content Placeholder 2">
            <a:extLst>
              <a:ext uri="{FF2B5EF4-FFF2-40B4-BE49-F238E27FC236}">
                <a16:creationId xmlns:a16="http://schemas.microsoft.com/office/drawing/2014/main" id="{FE636618-D01D-4AB7-9F90-C2A22742A0E2}"/>
              </a:ext>
            </a:extLst>
          </p:cNvPr>
          <p:cNvSpPr>
            <a:spLocks noGrp="1"/>
          </p:cNvSpPr>
          <p:nvPr>
            <p:ph idx="1"/>
          </p:nvPr>
        </p:nvSpPr>
        <p:spPr>
          <a:xfrm>
            <a:off x="822959" y="1845734"/>
            <a:ext cx="8016241" cy="3945466"/>
          </a:xfrm>
        </p:spPr>
        <p:txBody>
          <a:bodyPr>
            <a:normAutofit fontScale="85000" lnSpcReduction="20000"/>
          </a:bodyPr>
          <a:lstStyle/>
          <a:p>
            <a:pPr algn="just">
              <a:buNone/>
            </a:pPr>
            <a:r>
              <a:rPr lang="en-US" dirty="0"/>
              <a:t> Specialists with knowledge covering the full scope of activities in the test process should be available. The following roles should be assigned:</a:t>
            </a:r>
          </a:p>
          <a:p>
            <a:pPr>
              <a:buFont typeface="Wingdings" panose="05000000000000000000" pitchFamily="2" charset="2"/>
              <a:buChar char="v"/>
            </a:pPr>
            <a:r>
              <a:rPr lang="en-US" b="1" dirty="0"/>
              <a:t>Test manager (test leader): </a:t>
            </a:r>
            <a:r>
              <a:rPr lang="en-US" dirty="0"/>
              <a:t>Test planning and test control expert(s), possessing knowledge and experience in the fields of software testing, quality management, project management, and personnel management.</a:t>
            </a:r>
          </a:p>
          <a:p>
            <a:pPr>
              <a:buFont typeface="Wingdings" panose="05000000000000000000" pitchFamily="2" charset="2"/>
              <a:buChar char="v"/>
            </a:pPr>
            <a:r>
              <a:rPr lang="en-US" b="1" dirty="0"/>
              <a:t>Test designer (test analyst): </a:t>
            </a:r>
            <a:r>
              <a:rPr lang="en-US" dirty="0"/>
              <a:t>Expert(s) in test methods and test specification, having knowledge and experience in the fields of software testing, software engineering, and (formal) specification methods.</a:t>
            </a:r>
          </a:p>
          <a:p>
            <a:pPr>
              <a:buFont typeface="Wingdings" panose="05000000000000000000" pitchFamily="2" charset="2"/>
              <a:buChar char="v"/>
            </a:pPr>
            <a:r>
              <a:rPr lang="en-US" b="1" dirty="0"/>
              <a:t>Test </a:t>
            </a:r>
            <a:r>
              <a:rPr lang="en-US" b="1" dirty="0" err="1"/>
              <a:t>automator</a:t>
            </a:r>
            <a:r>
              <a:rPr lang="en-US" b="1" dirty="0"/>
              <a:t>:  </a:t>
            </a:r>
            <a:r>
              <a:rPr lang="en-US" dirty="0"/>
              <a:t>Test automation expert(s) with knowledge of testing basics, programming experience, and deep knowledge of the testing tools and script languages. Automates tests as required, making use of the test tools available for the project.</a:t>
            </a:r>
          </a:p>
          <a:p>
            <a:pPr>
              <a:buFont typeface="Wingdings" panose="05000000000000000000" pitchFamily="2" charset="2"/>
              <a:buChar char="v"/>
            </a:pPr>
            <a:r>
              <a:rPr lang="en-US" b="1" dirty="0"/>
              <a:t>Test administrator: </a:t>
            </a:r>
            <a:r>
              <a:rPr lang="en-US" dirty="0"/>
              <a:t>Expert(s) for installing and operating the test environment (system administrator knowledge). Sets up and supports the test environment</a:t>
            </a:r>
          </a:p>
          <a:p>
            <a:pPr>
              <a:buFont typeface="Wingdings" panose="05000000000000000000" pitchFamily="2" charset="2"/>
              <a:buChar char="v"/>
            </a:pPr>
            <a:r>
              <a:rPr lang="en-US" b="1" dirty="0"/>
              <a:t>Tester: </a:t>
            </a:r>
            <a:r>
              <a:rPr lang="en-US" dirty="0"/>
              <a:t>Expert(s) for executing tests and reporting failures (IT basics, basic knowledge of testing, using the test tools, understanding the test object).</a:t>
            </a:r>
            <a:endParaRPr lang="en-GB" dirty="0"/>
          </a:p>
        </p:txBody>
      </p:sp>
    </p:spTree>
    <p:extLst>
      <p:ext uri="{BB962C8B-B14F-4D97-AF65-F5344CB8AC3E}">
        <p14:creationId xmlns:p14="http://schemas.microsoft.com/office/powerpoint/2010/main" val="379426015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637C55981146D4D8BE7DF43ED48EF7C" ma:contentTypeVersion="4" ma:contentTypeDescription="Create a new document." ma:contentTypeScope="" ma:versionID="98f61ae8638102204f313c0c39e4bf10">
  <xsd:schema xmlns:xsd="http://www.w3.org/2001/XMLSchema" xmlns:xs="http://www.w3.org/2001/XMLSchema" xmlns:p="http://schemas.microsoft.com/office/2006/metadata/properties" xmlns:ns2="27a064ba-fdca-4edc-b0c6-399aa4a77695" targetNamespace="http://schemas.microsoft.com/office/2006/metadata/properties" ma:root="true" ma:fieldsID="3a2c834a0a8894a14f03ca9015043965" ns2:_="">
    <xsd:import namespace="27a064ba-fdca-4edc-b0c6-399aa4a7769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a064ba-fdca-4edc-b0c6-399aa4a776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AEEEE1-7343-4489-BEEC-765A397264CF}"/>
</file>

<file path=customXml/itemProps2.xml><?xml version="1.0" encoding="utf-8"?>
<ds:datastoreItem xmlns:ds="http://schemas.openxmlformats.org/officeDocument/2006/customXml" ds:itemID="{E6880B46-F37E-4BC5-8E63-2F390164CD92}"/>
</file>

<file path=customXml/itemProps3.xml><?xml version="1.0" encoding="utf-8"?>
<ds:datastoreItem xmlns:ds="http://schemas.openxmlformats.org/officeDocument/2006/customXml" ds:itemID="{97AEBE87-5682-42E2-AE0A-9218B122E81F}"/>
</file>

<file path=docProps/app.xml><?xml version="1.0" encoding="utf-8"?>
<Properties xmlns="http://schemas.openxmlformats.org/officeDocument/2006/extended-properties" xmlns:vt="http://schemas.openxmlformats.org/officeDocument/2006/docPropsVTypes">
  <Template>Retrospect</Template>
  <TotalTime>31910</TotalTime>
  <Words>634</Words>
  <Application>Microsoft Office PowerPoint</Application>
  <PresentationFormat>On-screen Show (4:3)</PresentationFormat>
  <Paragraphs>81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 Nova Cond</vt:lpstr>
      <vt:lpstr>Calibri</vt:lpstr>
      <vt:lpstr>Calibri Light</vt:lpstr>
      <vt:lpstr>Wingdings</vt:lpstr>
      <vt:lpstr>Retrospect</vt:lpstr>
      <vt:lpstr> Chapter 6:  Test Management </vt:lpstr>
      <vt:lpstr>Test Management</vt:lpstr>
      <vt:lpstr>Test Management</vt:lpstr>
      <vt:lpstr>     Test Management Process </vt:lpstr>
      <vt:lpstr>Test Organization</vt:lpstr>
      <vt:lpstr>Independent testing </vt:lpstr>
      <vt:lpstr>Independent testing </vt:lpstr>
      <vt:lpstr> Models of Independent Testing</vt:lpstr>
      <vt:lpstr>Tasks and Qualifications</vt:lpstr>
      <vt:lpstr>Tasks and Qualifications</vt:lpstr>
      <vt:lpstr>Social Competence for Tester</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Najmun Nisa</dc:creator>
  <cp:lastModifiedBy>Najmun Nisa</cp:lastModifiedBy>
  <cp:revision>414</cp:revision>
  <dcterms:created xsi:type="dcterms:W3CDTF">2018-04-16T11:59:30Z</dcterms:created>
  <dcterms:modified xsi:type="dcterms:W3CDTF">2021-12-09T07:11:39Z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0x010100C637C55981146D4D8BE7DF43ED48EF7C</vt:lpwstr>
  </property>
</Properties>
</file>