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39" r:id="rId2"/>
    <p:sldId id="371" r:id="rId3"/>
    <p:sldId id="372" r:id="rId4"/>
    <p:sldId id="364" r:id="rId5"/>
    <p:sldId id="365" r:id="rId6"/>
    <p:sldId id="366" r:id="rId7"/>
    <p:sldId id="367" r:id="rId8"/>
    <p:sldId id="267" r:id="rId9"/>
    <p:sldId id="368" r:id="rId10"/>
    <p:sldId id="369" r:id="rId11"/>
    <p:sldId id="270" r:id="rId12"/>
    <p:sldId id="370" r:id="rId13"/>
    <p:sldId id="373" r:id="rId14"/>
    <p:sldId id="273" r:id="rId15"/>
    <p:sldId id="374" r:id="rId16"/>
    <p:sldId id="275" r:id="rId17"/>
    <p:sldId id="35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p:cViewPr varScale="1">
        <p:scale>
          <a:sx n="86" d="100"/>
          <a:sy n="86" d="100"/>
        </p:scale>
        <p:origin x="127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B5287-A98D-49DE-BED9-BD2E023610CE}" type="datetimeFigureOut">
              <a:rPr lang="en-US" smtClean="0"/>
              <a:pPr/>
              <a:t>12/13/2023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826E3C-28C4-4247-ADEB-AFFB7D3473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B27309-FD27-4594-A23D-CDBFF35AB33E}"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5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277136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12334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174594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AA41B-DAAD-42C6-987B-3FA2C271206A}"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73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AA41B-DAAD-42C6-987B-3FA2C271206A}"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206296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AA41B-DAAD-42C6-987B-3FA2C271206A}" type="datetimeFigureOut">
              <a:rPr lang="en-US" smtClean="0"/>
              <a:pPr/>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364141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AA41B-DAAD-42C6-987B-3FA2C271206A}" type="datetimeFigureOut">
              <a:rPr lang="en-US" smtClean="0"/>
              <a:pPr/>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158707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0AA41B-DAAD-42C6-987B-3FA2C271206A}" type="datetimeFigureOut">
              <a:rPr lang="en-US" smtClean="0"/>
              <a:pPr/>
              <a:t>12/13/2023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4088638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50AA41B-DAAD-42C6-987B-3FA2C271206A}" type="datetimeFigureOut">
              <a:rPr lang="en-US" smtClean="0"/>
              <a:pPr/>
              <a:t>12/13/2023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96C62A-ABBF-4F2C-9267-8FFDD22E9326}" type="slidenum">
              <a:rPr lang="en-US" smtClean="0"/>
              <a:pPr/>
              <a:t>‹#›</a:t>
            </a:fld>
            <a:endParaRPr lang="en-US"/>
          </a:p>
        </p:txBody>
      </p:sp>
    </p:spTree>
    <p:extLst>
      <p:ext uri="{BB962C8B-B14F-4D97-AF65-F5344CB8AC3E}">
        <p14:creationId xmlns:p14="http://schemas.microsoft.com/office/powerpoint/2010/main" val="89477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AA41B-DAAD-42C6-987B-3FA2C271206A}"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412980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50AA41B-DAAD-42C6-987B-3FA2C271206A}" type="datetimeFigureOut">
              <a:rPr lang="en-US" smtClean="0"/>
              <a:pPr/>
              <a:t>12/13/2023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496C62A-ABBF-4F2C-9267-8FFDD22E9326}"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928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572000"/>
            <a:ext cx="6858000" cy="2002028"/>
          </a:xfrm>
        </p:spPr>
        <p:txBody>
          <a:bodyPr anchor="ctr">
            <a:normAutofit/>
          </a:bodyPr>
          <a:lstStyle/>
          <a:p>
            <a:br>
              <a:rPr lang="en-US" sz="2000" dirty="0">
                <a:latin typeface="Arial Nova Cond" panose="020B0506020202020204" pitchFamily="34" charset="0"/>
              </a:rPr>
            </a:br>
            <a:r>
              <a:rPr lang="en-US" sz="2400" dirty="0">
                <a:latin typeface="Arial Nova Cond" panose="020B0506020202020204" pitchFamily="34" charset="0"/>
              </a:rPr>
              <a:t>Chapter 6: </a:t>
            </a:r>
            <a:br>
              <a:rPr lang="en-US" sz="2400" dirty="0">
                <a:latin typeface="Arial Nova Cond" panose="020B0506020202020204" pitchFamily="34" charset="0"/>
              </a:rPr>
            </a:br>
            <a:r>
              <a:rPr lang="en-US" sz="2400" dirty="0">
                <a:latin typeface="Arial Nova Cond" panose="020B0506020202020204" pitchFamily="34" charset="0"/>
              </a:rPr>
              <a:t>Test Management</a:t>
            </a:r>
            <a:br>
              <a:rPr lang="en-US" sz="2400" dirty="0">
                <a:latin typeface="Arial Nova Cond" panose="020B0506020202020204" pitchFamily="34" charset="0"/>
              </a:rPr>
            </a:br>
            <a:endParaRPr lang="en-US" sz="2400" dirty="0">
              <a:latin typeface="Arial Nova Cond" panose="020B0506020202020204" pitchFamily="34" charset="0"/>
            </a:endParaRPr>
          </a:p>
        </p:txBody>
      </p:sp>
      <p:sp>
        <p:nvSpPr>
          <p:cNvPr id="3" name="TextBox 2">
            <a:extLst>
              <a:ext uri="{FF2B5EF4-FFF2-40B4-BE49-F238E27FC236}">
                <a16:creationId xmlns:a16="http://schemas.microsoft.com/office/drawing/2014/main" id="{203E52E6-1C25-4353-A1D1-94E39121CB7A}"/>
              </a:ext>
            </a:extLst>
          </p:cNvPr>
          <p:cNvSpPr txBox="1"/>
          <p:nvPr/>
        </p:nvSpPr>
        <p:spPr>
          <a:xfrm>
            <a:off x="762000" y="1752600"/>
            <a:ext cx="8153400" cy="258532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srgbClr val="000000"/>
                </a:solidFill>
                <a:effectLst/>
                <a:uLnTx/>
                <a:uFillTx/>
                <a:latin typeface="Calibri" panose="020F0502020204030204"/>
                <a:ea typeface="+mn-ea"/>
                <a:cs typeface="+mn-cs"/>
              </a:rPr>
              <a:t>        Software Testing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rPr>
              <a:t>               </a:t>
            </a:r>
            <a:r>
              <a:rPr kumimoji="0" lang="en-US" sz="36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rPr>
              <a:t>Lecture </a:t>
            </a:r>
            <a:r>
              <a:rPr lang="en-US" sz="3200">
                <a:solidFill>
                  <a:srgbClr val="000000"/>
                </a:solidFill>
                <a:latin typeface="Arial Nova Cond" panose="020B0506020202020204" pitchFamily="34" charset="0"/>
              </a:rPr>
              <a:t>25</a:t>
            </a:r>
            <a:endParaRPr kumimoji="0" lang="en-US" sz="32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endParaRPr>
          </a:p>
          <a:p>
            <a:pPr lvl="0">
              <a:defRPr/>
            </a:pPr>
            <a:r>
              <a:rPr lang="en-US" sz="2800" dirty="0">
                <a:latin typeface="Arial Nova Cond" panose="020B0506020202020204" pitchFamily="34" charset="0"/>
              </a:rPr>
              <a:t>      Prioritizing Test Cases </a:t>
            </a:r>
            <a:r>
              <a:rPr kumimoji="0" lang="en-US" sz="28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rPr>
              <a:t>and Test Approaches</a:t>
            </a:r>
            <a:endParaRPr kumimoji="0" lang="en-GB" sz="4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073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475D-1FD0-47E1-AAC1-34A6FA5BC3E8}"/>
              </a:ext>
            </a:extLst>
          </p:cNvPr>
          <p:cNvSpPr>
            <a:spLocks noGrp="1"/>
          </p:cNvSpPr>
          <p:nvPr>
            <p:ph type="title"/>
          </p:nvPr>
        </p:nvSpPr>
        <p:spPr/>
        <p:txBody>
          <a:bodyPr>
            <a:normAutofit/>
          </a:bodyPr>
          <a:lstStyle/>
          <a:p>
            <a:r>
              <a:rPr lang="en-US" sz="3200" dirty="0">
                <a:latin typeface="Arial Nova Cond" panose="020B0506020202020204" pitchFamily="34" charset="0"/>
              </a:rPr>
              <a:t>Test Effort Estimation</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0E28C11E-27A5-4943-8AE8-0491FF25333C}"/>
              </a:ext>
            </a:extLst>
          </p:cNvPr>
          <p:cNvSpPr>
            <a:spLocks noGrp="1"/>
          </p:cNvSpPr>
          <p:nvPr>
            <p:ph idx="1"/>
          </p:nvPr>
        </p:nvSpPr>
        <p:spPr>
          <a:xfrm>
            <a:off x="822960" y="1905000"/>
            <a:ext cx="8092441" cy="4023360"/>
          </a:xfrm>
        </p:spPr>
        <p:txBody>
          <a:bodyPr>
            <a:normAutofit/>
          </a:bodyPr>
          <a:lstStyle/>
          <a:p>
            <a:pPr>
              <a:buFont typeface="Wingdings" panose="05000000000000000000" pitchFamily="2" charset="2"/>
              <a:buChar char="v"/>
            </a:pPr>
            <a:r>
              <a:rPr lang="en-US" dirty="0"/>
              <a:t> Before defining a schedule and assigning resources, the test manager must estimate the testing effort to be expected</a:t>
            </a:r>
          </a:p>
          <a:p>
            <a:pPr>
              <a:buFont typeface="Wingdings" panose="05000000000000000000" pitchFamily="2" charset="2"/>
              <a:buChar char="v"/>
            </a:pPr>
            <a:r>
              <a:rPr lang="en-US" dirty="0"/>
              <a:t> For small projects, this estimation can be done in one step. </a:t>
            </a:r>
          </a:p>
          <a:p>
            <a:pPr>
              <a:buFont typeface="Wingdings" panose="05000000000000000000" pitchFamily="2" charset="2"/>
              <a:buChar char="v"/>
            </a:pPr>
            <a:r>
              <a:rPr lang="en-US" dirty="0"/>
              <a:t> For larger projects, separate estimations for each test level and test cycle may be necessary In general, </a:t>
            </a:r>
            <a:r>
              <a:rPr lang="en-US" b="1" dirty="0">
                <a:solidFill>
                  <a:schemeClr val="tx1"/>
                </a:solidFill>
              </a:rPr>
              <a:t>two approaches </a:t>
            </a:r>
            <a:r>
              <a:rPr lang="en-US" dirty="0"/>
              <a:t>for estimation of test effort are possible:</a:t>
            </a:r>
          </a:p>
          <a:p>
            <a:pPr>
              <a:buNone/>
            </a:pPr>
            <a:r>
              <a:rPr lang="en-US" dirty="0"/>
              <a:t>        a)  Listing all testing tasks; then letting either the task owner or experts who have estimation experience estimate each task</a:t>
            </a:r>
          </a:p>
          <a:p>
            <a:pPr>
              <a:buNone/>
            </a:pPr>
            <a:r>
              <a:rPr lang="en-US" dirty="0"/>
              <a:t>        b)  Estimating the testing effort based on effort data of former or similar projects, or based on typical values (e.g., average number of test cases run per hour)</a:t>
            </a:r>
          </a:p>
          <a:p>
            <a:endParaRPr lang="en-US" dirty="0"/>
          </a:p>
          <a:p>
            <a:endParaRPr lang="en-GB" dirty="0"/>
          </a:p>
        </p:txBody>
      </p:sp>
    </p:spTree>
    <p:extLst>
      <p:ext uri="{BB962C8B-B14F-4D97-AF65-F5344CB8AC3E}">
        <p14:creationId xmlns:p14="http://schemas.microsoft.com/office/powerpoint/2010/main" val="422253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Choosing the Test Strategy and Test Approach</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dirty="0"/>
              <a:t> A test strategy or approach defines the project’s testing objectives and the means to achieve them. It therefore determines testing effort and costs.</a:t>
            </a:r>
          </a:p>
          <a:p>
            <a:pPr algn="just">
              <a:buFont typeface="Wingdings" panose="05000000000000000000" pitchFamily="2" charset="2"/>
              <a:buChar char="v"/>
            </a:pPr>
            <a:r>
              <a:rPr lang="en-US" dirty="0"/>
              <a:t> Selecting an appropriate test strategy is one of the most important planning task decisions for a test manager. </a:t>
            </a:r>
          </a:p>
          <a:p>
            <a:pPr algn="just">
              <a:buFont typeface="Wingdings" panose="05000000000000000000" pitchFamily="2" charset="2"/>
              <a:buChar char="v"/>
            </a:pPr>
            <a:r>
              <a:rPr lang="en-US" dirty="0"/>
              <a:t> The goal is to choose a test approach that optimizes the relation between costs of testing and costs of possible defects as well as minimizes the risk.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E7A9-D7E1-486B-95D6-282D415B278B}"/>
              </a:ext>
            </a:extLst>
          </p:cNvPr>
          <p:cNvSpPr>
            <a:spLocks noGrp="1"/>
          </p:cNvSpPr>
          <p:nvPr>
            <p:ph type="title"/>
          </p:nvPr>
        </p:nvSpPr>
        <p:spPr/>
        <p:txBody>
          <a:bodyPr>
            <a:normAutofit/>
          </a:bodyPr>
          <a:lstStyle/>
          <a:p>
            <a:r>
              <a:rPr lang="en-US" sz="3200" dirty="0">
                <a:latin typeface="Arial Nova Cond" panose="020B0506020202020204" pitchFamily="34" charset="0"/>
              </a:rPr>
              <a:t>Preventative vs. Reactive Approach</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F2442EBE-0F68-4A45-8502-5F04DB422A56}"/>
              </a:ext>
            </a:extLst>
          </p:cNvPr>
          <p:cNvSpPr>
            <a:spLocks noGrp="1"/>
          </p:cNvSpPr>
          <p:nvPr>
            <p:ph idx="1"/>
          </p:nvPr>
        </p:nvSpPr>
        <p:spPr/>
        <p:txBody>
          <a:bodyPr/>
          <a:lstStyle/>
          <a:p>
            <a:pPr>
              <a:buNone/>
            </a:pPr>
            <a:r>
              <a:rPr lang="en-US" b="1" dirty="0"/>
              <a:t>  Preventive approach: </a:t>
            </a:r>
          </a:p>
          <a:p>
            <a:pPr>
              <a:buFont typeface="Wingdings" panose="05000000000000000000" pitchFamily="2" charset="2"/>
              <a:buChar char="v"/>
            </a:pPr>
            <a:r>
              <a:rPr lang="en-US" dirty="0"/>
              <a:t> Testers are involved from the beginning. </a:t>
            </a:r>
          </a:p>
          <a:p>
            <a:pPr>
              <a:buFont typeface="Wingdings" panose="05000000000000000000" pitchFamily="2" charset="2"/>
              <a:buChar char="v"/>
            </a:pPr>
            <a:r>
              <a:rPr lang="en-US" dirty="0"/>
              <a:t> Test planning and design start as early as possible. </a:t>
            </a:r>
          </a:p>
          <a:p>
            <a:pPr>
              <a:buFont typeface="Wingdings" panose="05000000000000000000" pitchFamily="2" charset="2"/>
              <a:buChar char="v"/>
            </a:pPr>
            <a:r>
              <a:rPr lang="en-US" dirty="0"/>
              <a:t> The test manager can really optimize testing and reduce testing costs. </a:t>
            </a:r>
          </a:p>
          <a:p>
            <a:pPr>
              <a:buFont typeface="Wingdings" panose="05000000000000000000" pitchFamily="2" charset="2"/>
              <a:buChar char="v"/>
            </a:pPr>
            <a:r>
              <a:rPr lang="en-US" dirty="0"/>
              <a:t> Use of the general V-model including design reviews, etc., will contribute a lot to prevent defects. </a:t>
            </a:r>
          </a:p>
          <a:p>
            <a:pPr>
              <a:buFont typeface="Wingdings" panose="05000000000000000000" pitchFamily="2" charset="2"/>
              <a:buChar char="v"/>
            </a:pPr>
            <a:r>
              <a:rPr lang="en-US" dirty="0"/>
              <a:t> Early test specification and preparation, as well as application of reviews and static analysis, contribute to finding defects early and thus lead to reduced defects during test execution. </a:t>
            </a:r>
            <a:endParaRPr lang="en-GB" dirty="0"/>
          </a:p>
        </p:txBody>
      </p:sp>
    </p:spTree>
    <p:extLst>
      <p:ext uri="{BB962C8B-B14F-4D97-AF65-F5344CB8AC3E}">
        <p14:creationId xmlns:p14="http://schemas.microsoft.com/office/powerpoint/2010/main" val="425510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E7A9-D7E1-486B-95D6-282D415B278B}"/>
              </a:ext>
            </a:extLst>
          </p:cNvPr>
          <p:cNvSpPr>
            <a:spLocks noGrp="1"/>
          </p:cNvSpPr>
          <p:nvPr>
            <p:ph type="title"/>
          </p:nvPr>
        </p:nvSpPr>
        <p:spPr/>
        <p:txBody>
          <a:bodyPr>
            <a:normAutofit/>
          </a:bodyPr>
          <a:lstStyle/>
          <a:p>
            <a:r>
              <a:rPr lang="en-US" sz="3200" dirty="0">
                <a:latin typeface="Arial Nova Cond" panose="020B0506020202020204" pitchFamily="34" charset="0"/>
              </a:rPr>
              <a:t>Preventative vs. Reactive Approach</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F2442EBE-0F68-4A45-8502-5F04DB422A56}"/>
              </a:ext>
            </a:extLst>
          </p:cNvPr>
          <p:cNvSpPr>
            <a:spLocks noGrp="1"/>
          </p:cNvSpPr>
          <p:nvPr>
            <p:ph idx="1"/>
          </p:nvPr>
        </p:nvSpPr>
        <p:spPr/>
        <p:txBody>
          <a:bodyPr/>
          <a:lstStyle/>
          <a:p>
            <a:pPr>
              <a:buNone/>
            </a:pPr>
            <a:r>
              <a:rPr lang="en-US" b="1" dirty="0"/>
              <a:t> </a:t>
            </a:r>
            <a:r>
              <a:rPr lang="en-US" sz="2400" b="1" dirty="0"/>
              <a:t>Reactive approach</a:t>
            </a:r>
            <a:r>
              <a:rPr lang="en-US" b="1" dirty="0"/>
              <a:t>: </a:t>
            </a:r>
          </a:p>
          <a:p>
            <a:pPr>
              <a:buFont typeface="Wingdings" panose="05000000000000000000" pitchFamily="2" charset="2"/>
              <a:buChar char="v"/>
            </a:pPr>
            <a:r>
              <a:rPr lang="en-US" dirty="0"/>
              <a:t> Testers are involved (too) late </a:t>
            </a:r>
          </a:p>
          <a:p>
            <a:pPr>
              <a:buFont typeface="Wingdings" panose="05000000000000000000" pitchFamily="2" charset="2"/>
              <a:buChar char="v"/>
            </a:pPr>
            <a:r>
              <a:rPr lang="en-US" dirty="0"/>
              <a:t> And a preventive approach cannot be chosen: test planning and design starts after the software or system has already been produced. </a:t>
            </a:r>
          </a:p>
          <a:p>
            <a:pPr>
              <a:buFont typeface="Wingdings" panose="05000000000000000000" pitchFamily="2" charset="2"/>
              <a:buChar char="v"/>
            </a:pPr>
            <a:r>
              <a:rPr lang="en-US" dirty="0"/>
              <a:t> Test manager must find an appropriate solution even in this case. </a:t>
            </a:r>
          </a:p>
          <a:p>
            <a:pPr>
              <a:buFont typeface="Wingdings" panose="05000000000000000000" pitchFamily="2" charset="2"/>
              <a:buChar char="v"/>
            </a:pPr>
            <a:r>
              <a:rPr lang="en-US" dirty="0"/>
              <a:t> One very successful strategy in such a situation is called </a:t>
            </a:r>
            <a:r>
              <a:rPr lang="en-US" i="1" dirty="0"/>
              <a:t>exploratory testing. This is a heuristic approach in which the tester “explores” </a:t>
            </a:r>
            <a:r>
              <a:rPr lang="en-US" dirty="0"/>
              <a:t>the test object and test design, test execution, and evaluation occur nearly concurrently. </a:t>
            </a:r>
            <a:endParaRPr lang="en-GB" dirty="0"/>
          </a:p>
        </p:txBody>
      </p:sp>
    </p:spTree>
    <p:extLst>
      <p:ext uri="{BB962C8B-B14F-4D97-AF65-F5344CB8AC3E}">
        <p14:creationId xmlns:p14="http://schemas.microsoft.com/office/powerpoint/2010/main" val="174587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6934200" cy="1143000"/>
          </a:xfrm>
        </p:spPr>
        <p:txBody>
          <a:bodyPr>
            <a:noAutofit/>
          </a:bodyPr>
          <a:lstStyle/>
          <a:p>
            <a:r>
              <a:rPr lang="en-US" sz="3200" dirty="0">
                <a:latin typeface="Arial Nova Cond" panose="020B0506020202020204" pitchFamily="34" charset="0"/>
              </a:rPr>
              <a:t>When should testing be started?</a:t>
            </a:r>
          </a:p>
        </p:txBody>
      </p:sp>
      <p:sp>
        <p:nvSpPr>
          <p:cNvPr id="3" name="Content Placeholder 2"/>
          <p:cNvSpPr>
            <a:spLocks noGrp="1"/>
          </p:cNvSpPr>
          <p:nvPr>
            <p:ph idx="1"/>
          </p:nvPr>
        </p:nvSpPr>
        <p:spPr>
          <a:xfrm>
            <a:off x="685800" y="2209800"/>
            <a:ext cx="8229600" cy="3200400"/>
          </a:xfrm>
        </p:spPr>
        <p:txBody>
          <a:bodyPr/>
          <a:lstStyle/>
          <a:p>
            <a:pPr>
              <a:buNone/>
            </a:pPr>
            <a:r>
              <a:rPr lang="en-US" dirty="0"/>
              <a:t>  Preventative approaches should be chosen whenever possible. </a:t>
            </a:r>
          </a:p>
          <a:p>
            <a:pPr>
              <a:buFont typeface="Wingdings" panose="05000000000000000000" pitchFamily="2" charset="2"/>
              <a:buChar char="v"/>
            </a:pPr>
            <a:r>
              <a:rPr lang="en-US" dirty="0"/>
              <a:t> The testing process should start as early as possible in the project.</a:t>
            </a:r>
          </a:p>
          <a:p>
            <a:pPr>
              <a:buFont typeface="Wingdings" panose="05000000000000000000" pitchFamily="2" charset="2"/>
              <a:buChar char="v"/>
            </a:pPr>
            <a:r>
              <a:rPr lang="en-US" dirty="0"/>
              <a:t> Testing should continuously accompany all phases of the project.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51E0-6A3C-4D54-82B7-F4BCF0596D5A}"/>
              </a:ext>
            </a:extLst>
          </p:cNvPr>
          <p:cNvSpPr>
            <a:spLocks noGrp="1"/>
          </p:cNvSpPr>
          <p:nvPr>
            <p:ph type="title"/>
          </p:nvPr>
        </p:nvSpPr>
        <p:spPr/>
        <p:txBody>
          <a:bodyPr>
            <a:normAutofit/>
          </a:bodyPr>
          <a:lstStyle/>
          <a:p>
            <a:r>
              <a:rPr lang="en-GB" sz="3200" dirty="0">
                <a:latin typeface="Arial Nova Cond" panose="020B0506020202020204" pitchFamily="34" charset="0"/>
              </a:rPr>
              <a:t>Analytical vs. Heuristic Approach</a:t>
            </a:r>
          </a:p>
        </p:txBody>
      </p:sp>
      <p:sp>
        <p:nvSpPr>
          <p:cNvPr id="3" name="Content Placeholder 2">
            <a:extLst>
              <a:ext uri="{FF2B5EF4-FFF2-40B4-BE49-F238E27FC236}">
                <a16:creationId xmlns:a16="http://schemas.microsoft.com/office/drawing/2014/main" id="{B676AB5F-EE66-4A5F-ACC6-5B82FA0925E0}"/>
              </a:ext>
            </a:extLst>
          </p:cNvPr>
          <p:cNvSpPr>
            <a:spLocks noGrp="1"/>
          </p:cNvSpPr>
          <p:nvPr>
            <p:ph idx="1"/>
          </p:nvPr>
        </p:nvSpPr>
        <p:spPr/>
        <p:txBody>
          <a:bodyPr/>
          <a:lstStyle/>
          <a:p>
            <a:pPr algn="just">
              <a:buNone/>
            </a:pPr>
            <a:r>
              <a:rPr lang="en-US" b="1" dirty="0"/>
              <a:t>Analytical Approach:</a:t>
            </a:r>
            <a:endParaRPr lang="en-US" dirty="0"/>
          </a:p>
          <a:p>
            <a:pPr algn="just">
              <a:buFont typeface="Wingdings" panose="05000000000000000000" pitchFamily="2" charset="2"/>
              <a:buChar char="v"/>
            </a:pPr>
            <a:r>
              <a:rPr lang="en-US" dirty="0"/>
              <a:t> Test planning is founded on data and (mathematical) analysis of it.</a:t>
            </a:r>
          </a:p>
          <a:p>
            <a:pPr algn="just">
              <a:buFont typeface="Wingdings" panose="05000000000000000000" pitchFamily="2" charset="2"/>
              <a:buChar char="v"/>
            </a:pPr>
            <a:r>
              <a:rPr lang="en-US" dirty="0"/>
              <a:t> The criteria will be quantified (at least partially) and their correlation will be modeled. </a:t>
            </a:r>
          </a:p>
          <a:p>
            <a:pPr algn="just">
              <a:buFont typeface="Wingdings" panose="05000000000000000000" pitchFamily="2" charset="2"/>
              <a:buChar char="v"/>
            </a:pPr>
            <a:r>
              <a:rPr lang="en-US" dirty="0"/>
              <a:t> The amount and intensity of testing are then chosen such that individual or multiple parameters (costs, time, coverage, etc.) are optimized.</a:t>
            </a:r>
          </a:p>
          <a:p>
            <a:endParaRPr lang="en-GB" dirty="0"/>
          </a:p>
        </p:txBody>
      </p:sp>
    </p:spTree>
    <p:extLst>
      <p:ext uri="{BB962C8B-B14F-4D97-AF65-F5344CB8AC3E}">
        <p14:creationId xmlns:p14="http://schemas.microsoft.com/office/powerpoint/2010/main" val="1657844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Analytical </a:t>
            </a:r>
            <a:r>
              <a:rPr lang="en-US" sz="3200" dirty="0" err="1">
                <a:latin typeface="Arial Nova Cond" panose="020B0506020202020204" pitchFamily="34" charset="0"/>
              </a:rPr>
              <a:t>vs</a:t>
            </a:r>
            <a:r>
              <a:rPr lang="en-US" sz="3200" dirty="0">
                <a:latin typeface="Arial Nova Cond" panose="020B0506020202020204" pitchFamily="34" charset="0"/>
              </a:rPr>
              <a:t> Heuristic Approach</a:t>
            </a:r>
          </a:p>
        </p:txBody>
      </p:sp>
      <p:sp>
        <p:nvSpPr>
          <p:cNvPr id="3" name="Content Placeholder 2"/>
          <p:cNvSpPr>
            <a:spLocks noGrp="1"/>
          </p:cNvSpPr>
          <p:nvPr>
            <p:ph idx="1"/>
          </p:nvPr>
        </p:nvSpPr>
        <p:spPr>
          <a:xfrm>
            <a:off x="854031" y="1981200"/>
            <a:ext cx="7543801" cy="4023360"/>
          </a:xfrm>
        </p:spPr>
        <p:txBody>
          <a:bodyPr/>
          <a:lstStyle/>
          <a:p>
            <a:pPr>
              <a:buNone/>
            </a:pPr>
            <a:r>
              <a:rPr lang="en-US" b="1" dirty="0"/>
              <a:t>Heuristic Approach</a:t>
            </a:r>
          </a:p>
          <a:p>
            <a:pPr>
              <a:buFont typeface="Wingdings" panose="05000000000000000000" pitchFamily="2" charset="2"/>
              <a:buChar char="v"/>
            </a:pPr>
            <a:r>
              <a:rPr lang="en-US" dirty="0"/>
              <a:t> Exploratory testing </a:t>
            </a:r>
          </a:p>
          <a:p>
            <a:pPr>
              <a:buFont typeface="Wingdings" panose="05000000000000000000" pitchFamily="2" charset="2"/>
              <a:buChar char="v"/>
            </a:pPr>
            <a:r>
              <a:rPr lang="en-US" dirty="0"/>
              <a:t>Test planning is founded on experience of experts (from inside or outside the project) and/or on rules of thumb.</a:t>
            </a:r>
          </a:p>
          <a:p>
            <a:pPr>
              <a:buFont typeface="Wingdings" panose="05000000000000000000" pitchFamily="2" charset="2"/>
              <a:buChar char="v"/>
            </a:pPr>
            <a:r>
              <a:rPr lang="en-US" dirty="0"/>
              <a:t> Reasons may be that no data is available, mathematical  modeling is too complicated, or the necessary know-how is missing.</a:t>
            </a:r>
            <a:endParaRPr lang="en-US" b="1"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1AEA-D2F6-44BC-9A7C-CABF8E72C293}"/>
              </a:ext>
            </a:extLst>
          </p:cNvPr>
          <p:cNvSpPr>
            <a:spLocks noGrp="1"/>
          </p:cNvSpPr>
          <p:nvPr>
            <p:ph type="title"/>
          </p:nvPr>
        </p:nvSpPr>
        <p:spPr>
          <a:xfrm>
            <a:off x="3124200" y="2819400"/>
            <a:ext cx="7543800" cy="1450757"/>
          </a:xfrm>
        </p:spPr>
        <p:txBody>
          <a:bodyPr/>
          <a:lstStyle/>
          <a:p>
            <a:r>
              <a:rPr lang="en-GB" b="1" i="1" dirty="0"/>
              <a:t>Thank you</a:t>
            </a:r>
            <a:br>
              <a:rPr lang="en-GB" dirty="0"/>
            </a:br>
            <a:endParaRPr lang="en-GB" dirty="0"/>
          </a:p>
        </p:txBody>
      </p:sp>
    </p:spTree>
    <p:extLst>
      <p:ext uri="{BB962C8B-B14F-4D97-AF65-F5344CB8AC3E}">
        <p14:creationId xmlns:p14="http://schemas.microsoft.com/office/powerpoint/2010/main" val="315209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C128-C8F0-4EDE-B591-DA1A3B6060EF}"/>
              </a:ext>
            </a:extLst>
          </p:cNvPr>
          <p:cNvSpPr>
            <a:spLocks noGrp="1"/>
          </p:cNvSpPr>
          <p:nvPr>
            <p:ph type="title"/>
          </p:nvPr>
        </p:nvSpPr>
        <p:spPr/>
        <p:txBody>
          <a:bodyPr>
            <a:normAutofit/>
          </a:bodyPr>
          <a:lstStyle/>
          <a:p>
            <a:r>
              <a:rPr lang="en-GB" sz="3200" dirty="0">
                <a:latin typeface="Arial Nova Cond" panose="020B0506020202020204" pitchFamily="34" charset="0"/>
              </a:rPr>
              <a:t>Planning</a:t>
            </a:r>
          </a:p>
        </p:txBody>
      </p:sp>
      <p:sp>
        <p:nvSpPr>
          <p:cNvPr id="3" name="Content Placeholder 2">
            <a:extLst>
              <a:ext uri="{FF2B5EF4-FFF2-40B4-BE49-F238E27FC236}">
                <a16:creationId xmlns:a16="http://schemas.microsoft.com/office/drawing/2014/main" id="{D39F5901-313F-4E52-B2D5-CAD615612E5A}"/>
              </a:ext>
            </a:extLst>
          </p:cNvPr>
          <p:cNvSpPr>
            <a:spLocks noGrp="1"/>
          </p:cNvSpPr>
          <p:nvPr>
            <p:ph idx="1"/>
          </p:nvPr>
        </p:nvSpPr>
        <p:spPr/>
        <p:txBody>
          <a:bodyPr/>
          <a:lstStyle/>
          <a:p>
            <a:pPr marL="0" indent="0">
              <a:buNone/>
            </a:pPr>
            <a:r>
              <a:rPr lang="en-GB" dirty="0"/>
              <a:t>Test plan gives </a:t>
            </a:r>
            <a:r>
              <a:rPr lang="en-GB" b="1" dirty="0"/>
              <a:t>detailed</a:t>
            </a:r>
            <a:r>
              <a:rPr lang="en-GB" dirty="0"/>
              <a:t> testing information regarding an upcoming testing effort, including:</a:t>
            </a:r>
          </a:p>
          <a:p>
            <a:pPr>
              <a:buFont typeface="Wingdings" panose="05000000000000000000" pitchFamily="2" charset="2"/>
              <a:buChar char="v"/>
            </a:pPr>
            <a:r>
              <a:rPr lang="en-GB" dirty="0"/>
              <a:t>Test Strategy</a:t>
            </a:r>
          </a:p>
          <a:p>
            <a:pPr>
              <a:buFont typeface="Wingdings" panose="05000000000000000000" pitchFamily="2" charset="2"/>
              <a:buChar char="v"/>
            </a:pPr>
            <a:r>
              <a:rPr lang="en-GB" dirty="0"/>
              <a:t>Test Objective</a:t>
            </a:r>
          </a:p>
          <a:p>
            <a:pPr>
              <a:buFont typeface="Wingdings" panose="05000000000000000000" pitchFamily="2" charset="2"/>
              <a:buChar char="v"/>
            </a:pPr>
            <a:r>
              <a:rPr lang="en-GB" dirty="0"/>
              <a:t>Exit /Suspension Criteria</a:t>
            </a:r>
          </a:p>
          <a:p>
            <a:pPr>
              <a:buFont typeface="Wingdings" panose="05000000000000000000" pitchFamily="2" charset="2"/>
              <a:buChar char="v"/>
            </a:pPr>
            <a:r>
              <a:rPr lang="en-GB" dirty="0"/>
              <a:t>Resource Planning</a:t>
            </a:r>
          </a:p>
          <a:p>
            <a:pPr>
              <a:buFont typeface="Wingdings" panose="05000000000000000000" pitchFamily="2" charset="2"/>
              <a:buChar char="v"/>
            </a:pPr>
            <a:r>
              <a:rPr lang="en-GB" dirty="0"/>
              <a:t>Test Deliverables</a:t>
            </a:r>
          </a:p>
          <a:p>
            <a:endParaRPr lang="en-GB" dirty="0"/>
          </a:p>
        </p:txBody>
      </p:sp>
    </p:spTree>
    <p:extLst>
      <p:ext uri="{BB962C8B-B14F-4D97-AF65-F5344CB8AC3E}">
        <p14:creationId xmlns:p14="http://schemas.microsoft.com/office/powerpoint/2010/main" val="340114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2AA4-D9D7-4E10-8030-AE5764162E94}"/>
              </a:ext>
            </a:extLst>
          </p:cNvPr>
          <p:cNvSpPr>
            <a:spLocks noGrp="1"/>
          </p:cNvSpPr>
          <p:nvPr>
            <p:ph type="title"/>
          </p:nvPr>
        </p:nvSpPr>
        <p:spPr/>
        <p:txBody>
          <a:bodyPr>
            <a:normAutofit/>
          </a:bodyPr>
          <a:lstStyle/>
          <a:p>
            <a:r>
              <a:rPr lang="en-US" sz="3200" dirty="0">
                <a:latin typeface="Arial Nova Cond" panose="020B0506020202020204" pitchFamily="34" charset="0"/>
              </a:rPr>
              <a:t>Test Plan</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EF78A06B-3AFA-47BF-B869-78B7D8F7563B}"/>
              </a:ext>
            </a:extLst>
          </p:cNvPr>
          <p:cNvSpPr>
            <a:spLocks noGrp="1"/>
          </p:cNvSpPr>
          <p:nvPr>
            <p:ph idx="1"/>
          </p:nvPr>
        </p:nvSpPr>
        <p:spPr>
          <a:xfrm>
            <a:off x="822959" y="1981200"/>
            <a:ext cx="7543801" cy="4023360"/>
          </a:xfrm>
        </p:spPr>
        <p:txBody>
          <a:bodyPr/>
          <a:lstStyle/>
          <a:p>
            <a:pPr>
              <a:buFont typeface="Wingdings" panose="05000000000000000000" pitchFamily="2" charset="2"/>
              <a:buChar char="v"/>
            </a:pPr>
            <a:r>
              <a:rPr lang="en-US" dirty="0"/>
              <a:t>Test Plan is document describing:</a:t>
            </a:r>
          </a:p>
          <a:p>
            <a:pPr marL="292608" lvl="1" indent="0">
              <a:spcBef>
                <a:spcPts val="0"/>
              </a:spcBef>
              <a:spcAft>
                <a:spcPts val="600"/>
              </a:spcAft>
              <a:buNone/>
            </a:pPr>
            <a:r>
              <a:rPr lang="en-US" dirty="0"/>
              <a:t>     - Scope </a:t>
            </a:r>
          </a:p>
          <a:p>
            <a:pPr marL="292608" lvl="1" indent="0">
              <a:spcBef>
                <a:spcPts val="0"/>
              </a:spcBef>
              <a:spcAft>
                <a:spcPts val="600"/>
              </a:spcAft>
              <a:buNone/>
            </a:pPr>
            <a:r>
              <a:rPr lang="en-US" dirty="0"/>
              <a:t>     - Approach</a:t>
            </a:r>
          </a:p>
          <a:p>
            <a:pPr marL="292608" lvl="1" indent="0">
              <a:spcBef>
                <a:spcPts val="0"/>
              </a:spcBef>
              <a:spcAft>
                <a:spcPts val="600"/>
              </a:spcAft>
              <a:buNone/>
            </a:pPr>
            <a:r>
              <a:rPr lang="en-US" dirty="0"/>
              <a:t>     - Resources </a:t>
            </a:r>
          </a:p>
          <a:p>
            <a:pPr marL="292608" lvl="1" indent="0">
              <a:spcBef>
                <a:spcPts val="0"/>
              </a:spcBef>
              <a:spcAft>
                <a:spcPts val="600"/>
              </a:spcAft>
              <a:buNone/>
            </a:pPr>
            <a:r>
              <a:rPr lang="en-US" dirty="0"/>
              <a:t>     - Schedule </a:t>
            </a:r>
          </a:p>
          <a:p>
            <a:pPr>
              <a:buFont typeface="Wingdings" panose="05000000000000000000" pitchFamily="2" charset="2"/>
              <a:buChar char="v"/>
            </a:pPr>
            <a:r>
              <a:rPr lang="en-US" dirty="0"/>
              <a:t> Outlines:</a:t>
            </a:r>
          </a:p>
          <a:p>
            <a:pPr marL="292608" lvl="1" indent="0">
              <a:buNone/>
            </a:pPr>
            <a:r>
              <a:rPr lang="en-US" dirty="0"/>
              <a:t>     - Test Strategy, testing objectives, resources</a:t>
            </a:r>
          </a:p>
          <a:p>
            <a:pPr marL="292608" lvl="1" indent="0">
              <a:buNone/>
            </a:pPr>
            <a:r>
              <a:rPr lang="en-US" dirty="0"/>
              <a:t>     - Test Schedule, test estimation and test deliverables.</a:t>
            </a:r>
          </a:p>
          <a:p>
            <a:pPr>
              <a:buFont typeface="Wingdings" panose="05000000000000000000" pitchFamily="2" charset="2"/>
              <a:buChar char="v"/>
            </a:pPr>
            <a:r>
              <a:rPr lang="en-GB" dirty="0"/>
              <a:t> </a:t>
            </a:r>
            <a:r>
              <a:rPr lang="en-US" dirty="0"/>
              <a:t>IEEE Standard 829-1998 [IEEE 829] </a:t>
            </a:r>
            <a:endParaRPr lang="en-GB" dirty="0"/>
          </a:p>
        </p:txBody>
      </p:sp>
    </p:spTree>
    <p:extLst>
      <p:ext uri="{BB962C8B-B14F-4D97-AF65-F5344CB8AC3E}">
        <p14:creationId xmlns:p14="http://schemas.microsoft.com/office/powerpoint/2010/main" val="186179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F068-797D-47C0-B068-F74F1013B984}"/>
              </a:ext>
            </a:extLst>
          </p:cNvPr>
          <p:cNvSpPr>
            <a:spLocks noGrp="1"/>
          </p:cNvSpPr>
          <p:nvPr>
            <p:ph type="title"/>
          </p:nvPr>
        </p:nvSpPr>
        <p:spPr/>
        <p:txBody>
          <a:bodyPr>
            <a:normAutofit/>
          </a:bodyPr>
          <a:lstStyle/>
          <a:p>
            <a:r>
              <a:rPr lang="en-US" sz="3200" dirty="0">
                <a:latin typeface="Arial Nova Cond" panose="020B0506020202020204" pitchFamily="34" charset="0"/>
              </a:rPr>
              <a:t>Test Plan : Prioritizing Test Cases </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77D57EC9-6A73-4DBD-A30A-14D6448A0B34}"/>
              </a:ext>
            </a:extLst>
          </p:cNvPr>
          <p:cNvSpPr>
            <a:spLocks noGrp="1"/>
          </p:cNvSpPr>
          <p:nvPr>
            <p:ph idx="1"/>
          </p:nvPr>
        </p:nvSpPr>
        <p:spPr>
          <a:xfrm>
            <a:off x="822959" y="1981200"/>
            <a:ext cx="7543801" cy="4023360"/>
          </a:xfrm>
        </p:spPr>
        <p:txBody>
          <a:bodyPr/>
          <a:lstStyle/>
          <a:p>
            <a:pPr>
              <a:buFont typeface="Wingdings" panose="05000000000000000000" pitchFamily="2" charset="2"/>
              <a:buChar char="v"/>
            </a:pPr>
            <a:r>
              <a:rPr lang="en-GB" dirty="0"/>
              <a:t> Why need prioritization for test case?</a:t>
            </a:r>
          </a:p>
          <a:p>
            <a:pPr>
              <a:buFont typeface="Wingdings" panose="05000000000000000000" pitchFamily="2" charset="2"/>
              <a:buChar char="v"/>
            </a:pPr>
            <a:r>
              <a:rPr lang="en-GB" dirty="0"/>
              <a:t> Prioritization rule</a:t>
            </a:r>
          </a:p>
          <a:p>
            <a:pPr>
              <a:buFont typeface="Wingdings" panose="05000000000000000000" pitchFamily="2" charset="2"/>
              <a:buChar char="v"/>
            </a:pPr>
            <a:r>
              <a:rPr lang="en-GB" dirty="0"/>
              <a:t> The most important test cases first</a:t>
            </a:r>
          </a:p>
          <a:p>
            <a:pPr marL="0" indent="0">
              <a:buNone/>
            </a:pPr>
            <a:r>
              <a:rPr lang="en-GB" dirty="0"/>
              <a:t>During prioritization we work out plans addressing following two key concepts:</a:t>
            </a:r>
          </a:p>
          <a:p>
            <a:pPr fontAlgn="base">
              <a:buFont typeface="Wingdings" panose="05000000000000000000" pitchFamily="2" charset="2"/>
              <a:buChar char="v"/>
            </a:pPr>
            <a:r>
              <a:rPr lang="en-GB" dirty="0"/>
              <a:t> Identify the essential features that must be tested in any case.</a:t>
            </a:r>
          </a:p>
          <a:p>
            <a:pPr fontAlgn="base">
              <a:buFont typeface="Wingdings" panose="05000000000000000000" pitchFamily="2" charset="2"/>
              <a:buChar char="v"/>
            </a:pPr>
            <a:r>
              <a:rPr lang="en-GB" dirty="0"/>
              <a:t> Identify the risk or consequences of not testing some of the features.</a:t>
            </a:r>
          </a:p>
          <a:p>
            <a:pPr>
              <a:buFont typeface="Wingdings" panose="05000000000000000000" pitchFamily="2" charset="2"/>
              <a:buChar char="v"/>
            </a:pPr>
            <a:endParaRPr lang="en-GB" dirty="0"/>
          </a:p>
        </p:txBody>
      </p:sp>
    </p:spTree>
    <p:extLst>
      <p:ext uri="{BB962C8B-B14F-4D97-AF65-F5344CB8AC3E}">
        <p14:creationId xmlns:p14="http://schemas.microsoft.com/office/powerpoint/2010/main" val="218567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66A8-9B11-4A2D-ABCA-53A6F774130D}"/>
              </a:ext>
            </a:extLst>
          </p:cNvPr>
          <p:cNvSpPr>
            <a:spLocks noGrp="1"/>
          </p:cNvSpPr>
          <p:nvPr>
            <p:ph type="title"/>
          </p:nvPr>
        </p:nvSpPr>
        <p:spPr/>
        <p:txBody>
          <a:bodyPr>
            <a:normAutofit/>
          </a:bodyPr>
          <a:lstStyle/>
          <a:p>
            <a:r>
              <a:rPr lang="en-US" sz="3200" dirty="0">
                <a:latin typeface="Arial Nova Cond" panose="020B0506020202020204" pitchFamily="34" charset="0"/>
              </a:rPr>
              <a:t>Criteria for Prioritization</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452B8478-009D-4256-A3E6-843924FC9B80}"/>
              </a:ext>
            </a:extLst>
          </p:cNvPr>
          <p:cNvSpPr>
            <a:spLocks noGrp="1"/>
          </p:cNvSpPr>
          <p:nvPr>
            <p:ph idx="1"/>
          </p:nvPr>
        </p:nvSpPr>
        <p:spPr/>
        <p:txBody>
          <a:bodyPr/>
          <a:lstStyle/>
          <a:p>
            <a:pPr>
              <a:buFont typeface="Wingdings" panose="05000000000000000000" pitchFamily="2" charset="2"/>
              <a:buChar char="v"/>
            </a:pPr>
            <a:r>
              <a:rPr lang="en-GB" dirty="0"/>
              <a:t> Usage frequency</a:t>
            </a:r>
          </a:p>
          <a:p>
            <a:pPr>
              <a:buFont typeface="Wingdings" panose="05000000000000000000" pitchFamily="2" charset="2"/>
              <a:buChar char="v"/>
            </a:pPr>
            <a:r>
              <a:rPr lang="en-GB" dirty="0"/>
              <a:t> </a:t>
            </a:r>
            <a:r>
              <a:rPr lang="en-US" dirty="0"/>
              <a:t>Failure risk</a:t>
            </a:r>
          </a:p>
          <a:p>
            <a:pPr>
              <a:buFont typeface="Wingdings" panose="05000000000000000000" pitchFamily="2" charset="2"/>
              <a:buChar char="v"/>
            </a:pPr>
            <a:r>
              <a:rPr lang="en-US" dirty="0"/>
              <a:t> Visibility of a failure</a:t>
            </a:r>
          </a:p>
          <a:p>
            <a:pPr>
              <a:buFont typeface="Wingdings" panose="05000000000000000000" pitchFamily="2" charset="2"/>
              <a:buChar char="v"/>
            </a:pPr>
            <a:r>
              <a:rPr lang="en-US" dirty="0"/>
              <a:t> </a:t>
            </a:r>
            <a:r>
              <a:rPr lang="en-GB" dirty="0"/>
              <a:t>Priority of the requirements.</a:t>
            </a:r>
          </a:p>
          <a:p>
            <a:pPr>
              <a:buFont typeface="Wingdings" panose="05000000000000000000" pitchFamily="2" charset="2"/>
              <a:buChar char="v"/>
            </a:pPr>
            <a:r>
              <a:rPr lang="en-GB" dirty="0"/>
              <a:t> Quality characteristics</a:t>
            </a:r>
          </a:p>
          <a:p>
            <a:pPr>
              <a:buFont typeface="Wingdings" panose="05000000000000000000" pitchFamily="2" charset="2"/>
              <a:buChar char="v"/>
            </a:pPr>
            <a:r>
              <a:rPr lang="en-GB" dirty="0"/>
              <a:t> Development or system architecture</a:t>
            </a:r>
          </a:p>
          <a:p>
            <a:pPr>
              <a:buFont typeface="Wingdings" panose="05000000000000000000" pitchFamily="2" charset="2"/>
              <a:buChar char="v"/>
            </a:pPr>
            <a:r>
              <a:rPr lang="en-GB" dirty="0"/>
              <a:t> Complexity</a:t>
            </a:r>
          </a:p>
          <a:p>
            <a:pPr>
              <a:buFont typeface="Wingdings" panose="05000000000000000000" pitchFamily="2" charset="2"/>
              <a:buChar char="v"/>
            </a:pPr>
            <a:r>
              <a:rPr lang="en-GB" dirty="0"/>
              <a:t> Project risk</a:t>
            </a:r>
          </a:p>
        </p:txBody>
      </p:sp>
    </p:spTree>
    <p:extLst>
      <p:ext uri="{BB962C8B-B14F-4D97-AF65-F5344CB8AC3E}">
        <p14:creationId xmlns:p14="http://schemas.microsoft.com/office/powerpoint/2010/main" val="228953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54DC-4CE2-4BAB-8AA0-ED50C09A7F09}"/>
              </a:ext>
            </a:extLst>
          </p:cNvPr>
          <p:cNvSpPr>
            <a:spLocks noGrp="1"/>
          </p:cNvSpPr>
          <p:nvPr>
            <p:ph type="title"/>
          </p:nvPr>
        </p:nvSpPr>
        <p:spPr/>
        <p:txBody>
          <a:bodyPr>
            <a:normAutofit/>
          </a:bodyPr>
          <a:lstStyle/>
          <a:p>
            <a:r>
              <a:rPr lang="en-US" sz="3200" dirty="0">
                <a:latin typeface="Arial Nova Cond" panose="020B0506020202020204" pitchFamily="34" charset="0"/>
              </a:rPr>
              <a:t>Cost and Economy Aspects</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3E467835-BDA7-47FC-8F6F-3598FF2625A6}"/>
              </a:ext>
            </a:extLst>
          </p:cNvPr>
          <p:cNvSpPr>
            <a:spLocks noGrp="1"/>
          </p:cNvSpPr>
          <p:nvPr>
            <p:ph idx="1"/>
          </p:nvPr>
        </p:nvSpPr>
        <p:spPr>
          <a:xfrm>
            <a:off x="914400" y="1905000"/>
            <a:ext cx="7543801" cy="4023360"/>
          </a:xfrm>
        </p:spPr>
        <p:txBody>
          <a:bodyPr>
            <a:normAutofit fontScale="85000" lnSpcReduction="10000"/>
          </a:bodyPr>
          <a:lstStyle/>
          <a:p>
            <a:pPr>
              <a:buNone/>
            </a:pPr>
            <a:r>
              <a:rPr lang="en-US" sz="2800" b="1" u="sng" dirty="0"/>
              <a:t>Costs of Defects</a:t>
            </a:r>
          </a:p>
          <a:p>
            <a:pPr>
              <a:buFont typeface="Wingdings" panose="05000000000000000000" pitchFamily="2" charset="2"/>
              <a:buChar char="v"/>
            </a:pPr>
            <a:r>
              <a:rPr lang="en-US" dirty="0"/>
              <a:t> What will happen, when you reduce testing?? </a:t>
            </a:r>
          </a:p>
          <a:p>
            <a:pPr>
              <a:buFont typeface="Wingdings" panose="05000000000000000000" pitchFamily="2" charset="2"/>
              <a:buChar char="v"/>
            </a:pPr>
            <a:r>
              <a:rPr lang="en-US" dirty="0"/>
              <a:t> Following costs:</a:t>
            </a:r>
          </a:p>
          <a:p>
            <a:pPr>
              <a:buNone/>
            </a:pPr>
            <a:r>
              <a:rPr lang="en-US" b="1" dirty="0"/>
              <a:t> </a:t>
            </a:r>
            <a:r>
              <a:rPr lang="en-US" b="1" i="1" dirty="0"/>
              <a:t>Direct defect costs: </a:t>
            </a:r>
          </a:p>
          <a:p>
            <a:pPr>
              <a:buFont typeface="Wingdings" panose="05000000000000000000" pitchFamily="2" charset="2"/>
              <a:buChar char="v"/>
            </a:pPr>
            <a:r>
              <a:rPr lang="en-US" dirty="0"/>
              <a:t>Costs that arise for the customer due to failures during operation of the software product (and that the vendor may have to pay for).</a:t>
            </a:r>
          </a:p>
          <a:p>
            <a:pPr>
              <a:buFont typeface="Wingdings" panose="05000000000000000000" pitchFamily="2" charset="2"/>
              <a:buChar char="v"/>
            </a:pPr>
            <a:r>
              <a:rPr lang="en-US" dirty="0"/>
              <a:t>Examples are costs due to calculation mistakes  data loss, wrong orders, damage of hardware or parts of the  technical installation, damage to personnel); costs because of the failure of software controlled machines, installations, or business processes; and costs due to installation of new versions,  which might also require training employees. </a:t>
            </a:r>
          </a:p>
          <a:p>
            <a:pPr>
              <a:buFont typeface="Wingdings" panose="05000000000000000000" pitchFamily="2" charset="2"/>
              <a:buChar char="v"/>
            </a:pPr>
            <a:r>
              <a:rPr lang="en-US" dirty="0"/>
              <a:t>Very few people think of these costs, but they can be huge. The impact from just the time it takes to install a new version at all customer sites can be enormous.</a:t>
            </a:r>
            <a:endParaRPr lang="en-US" b="1" dirty="0"/>
          </a:p>
          <a:p>
            <a:pPr>
              <a:buNone/>
            </a:pPr>
            <a:endParaRPr lang="en-US" dirty="0"/>
          </a:p>
          <a:p>
            <a:endParaRPr lang="en-GB" dirty="0"/>
          </a:p>
        </p:txBody>
      </p:sp>
    </p:spTree>
    <p:extLst>
      <p:ext uri="{BB962C8B-B14F-4D97-AF65-F5344CB8AC3E}">
        <p14:creationId xmlns:p14="http://schemas.microsoft.com/office/powerpoint/2010/main" val="34498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54DC-4CE2-4BAB-8AA0-ED50C09A7F09}"/>
              </a:ext>
            </a:extLst>
          </p:cNvPr>
          <p:cNvSpPr>
            <a:spLocks noGrp="1"/>
          </p:cNvSpPr>
          <p:nvPr>
            <p:ph type="title"/>
          </p:nvPr>
        </p:nvSpPr>
        <p:spPr/>
        <p:txBody>
          <a:bodyPr>
            <a:normAutofit/>
          </a:bodyPr>
          <a:lstStyle/>
          <a:p>
            <a:r>
              <a:rPr lang="en-US" sz="3200" b="1" dirty="0"/>
              <a:t>Costs of Defects</a:t>
            </a:r>
          </a:p>
        </p:txBody>
      </p:sp>
      <p:sp>
        <p:nvSpPr>
          <p:cNvPr id="3" name="Content Placeholder 2">
            <a:extLst>
              <a:ext uri="{FF2B5EF4-FFF2-40B4-BE49-F238E27FC236}">
                <a16:creationId xmlns:a16="http://schemas.microsoft.com/office/drawing/2014/main" id="{3E467835-BDA7-47FC-8F6F-3598FF2625A6}"/>
              </a:ext>
            </a:extLst>
          </p:cNvPr>
          <p:cNvSpPr>
            <a:spLocks noGrp="1"/>
          </p:cNvSpPr>
          <p:nvPr>
            <p:ph idx="1"/>
          </p:nvPr>
        </p:nvSpPr>
        <p:spPr>
          <a:xfrm>
            <a:off x="914400" y="1905000"/>
            <a:ext cx="7543801" cy="4023360"/>
          </a:xfrm>
        </p:spPr>
        <p:txBody>
          <a:bodyPr>
            <a:normAutofit fontScale="92500" lnSpcReduction="10000"/>
          </a:bodyPr>
          <a:lstStyle/>
          <a:p>
            <a:pPr marL="0" indent="0">
              <a:buNone/>
            </a:pPr>
            <a:r>
              <a:rPr lang="en-US" b="1" u="sng" dirty="0"/>
              <a:t>Indirect defect costs: </a:t>
            </a:r>
          </a:p>
          <a:p>
            <a:pPr>
              <a:buFont typeface="Wingdings" panose="05000000000000000000" pitchFamily="2" charset="2"/>
              <a:buChar char="v"/>
            </a:pPr>
            <a:r>
              <a:rPr lang="en-US" b="1" dirty="0"/>
              <a:t> </a:t>
            </a:r>
            <a:r>
              <a:rPr lang="en-US" dirty="0"/>
              <a:t>Costs or loss of sales for the vendor that occur because the customer is dissatisfied with the product. </a:t>
            </a:r>
          </a:p>
          <a:p>
            <a:pPr>
              <a:buFont typeface="Wingdings" panose="05000000000000000000" pitchFamily="2" charset="2"/>
              <a:buChar char="v"/>
            </a:pPr>
            <a:r>
              <a:rPr lang="en-US" dirty="0"/>
              <a:t> Some examples include penalties or reduction of payment for failure to meet contractual requirements,  increased costs for the customer hotline and support, bad publicity, even legal costs such as loss of license (for example, for safety critical software).</a:t>
            </a:r>
          </a:p>
          <a:p>
            <a:pPr marL="0" indent="0">
              <a:buNone/>
            </a:pPr>
            <a:r>
              <a:rPr lang="en-GB" b="1" u="sng" dirty="0"/>
              <a:t>Costs for defect correction</a:t>
            </a:r>
          </a:p>
          <a:p>
            <a:pPr>
              <a:buFont typeface="Wingdings" panose="05000000000000000000" pitchFamily="2" charset="2"/>
              <a:buChar char="v"/>
            </a:pPr>
            <a:r>
              <a:rPr lang="en-US" dirty="0"/>
              <a:t> Costs paid to vendors for fault correction.</a:t>
            </a:r>
          </a:p>
          <a:p>
            <a:pPr algn="just">
              <a:buFont typeface="Wingdings" panose="05000000000000000000" pitchFamily="2" charset="2"/>
              <a:buChar char="v"/>
            </a:pPr>
            <a:r>
              <a:rPr lang="en-US" dirty="0"/>
              <a:t> For example, time needed for failure analysis, correction, retest and regression test,  redistribution and reinstallation, new  customer and user training, delay of new  products due to tying up the developers with maintenance of the existing product,  decreasing competitiveness.</a:t>
            </a:r>
          </a:p>
          <a:p>
            <a:pPr>
              <a:buFont typeface="Wingdings" panose="05000000000000000000" pitchFamily="2" charset="2"/>
              <a:buChar char="v"/>
            </a:pPr>
            <a:endParaRPr lang="en-US" dirty="0"/>
          </a:p>
          <a:p>
            <a:pPr>
              <a:buNone/>
            </a:pPr>
            <a:endParaRPr lang="en-US" dirty="0"/>
          </a:p>
          <a:p>
            <a:endParaRPr lang="en-GB" dirty="0"/>
          </a:p>
        </p:txBody>
      </p:sp>
    </p:spTree>
    <p:extLst>
      <p:ext uri="{BB962C8B-B14F-4D97-AF65-F5344CB8AC3E}">
        <p14:creationId xmlns:p14="http://schemas.microsoft.com/office/powerpoint/2010/main" val="316147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8229600" cy="1143000"/>
          </a:xfrm>
        </p:spPr>
        <p:txBody>
          <a:bodyPr>
            <a:normAutofit/>
          </a:bodyPr>
          <a:lstStyle/>
          <a:p>
            <a:r>
              <a:rPr lang="en-US" sz="3200" dirty="0">
                <a:latin typeface="Arial Nova Cond" panose="020B0506020202020204" pitchFamily="34" charset="0"/>
              </a:rPr>
              <a:t>Cost of Testing</a:t>
            </a:r>
          </a:p>
        </p:txBody>
      </p:sp>
      <p:sp>
        <p:nvSpPr>
          <p:cNvPr id="3" name="Content Placeholder 2"/>
          <p:cNvSpPr>
            <a:spLocks noGrp="1"/>
          </p:cNvSpPr>
          <p:nvPr>
            <p:ph idx="1"/>
          </p:nvPr>
        </p:nvSpPr>
        <p:spPr>
          <a:xfrm>
            <a:off x="785674" y="1981200"/>
            <a:ext cx="7824926" cy="3581400"/>
          </a:xfrm>
        </p:spPr>
        <p:txBody>
          <a:bodyPr>
            <a:normAutofit/>
          </a:bodyPr>
          <a:lstStyle/>
          <a:p>
            <a:pPr algn="just">
              <a:buFont typeface="Wingdings" panose="05000000000000000000" pitchFamily="2" charset="2"/>
              <a:buChar char="v"/>
            </a:pPr>
            <a:r>
              <a:rPr lang="en-US" dirty="0"/>
              <a:t> Reduce or limit risk is to </a:t>
            </a:r>
            <a:r>
              <a:rPr lang="en-US" b="1" dirty="0"/>
              <a:t>plan</a:t>
            </a:r>
            <a:r>
              <a:rPr lang="en-US" dirty="0"/>
              <a:t> </a:t>
            </a:r>
            <a:r>
              <a:rPr lang="en-US" b="1" dirty="0"/>
              <a:t>verification and test activities</a:t>
            </a:r>
            <a:r>
              <a:rPr lang="en-US" dirty="0"/>
              <a:t>.</a:t>
            </a:r>
          </a:p>
          <a:p>
            <a:pPr algn="just">
              <a:buFont typeface="Wingdings" panose="05000000000000000000" pitchFamily="2" charset="2"/>
              <a:buChar char="v"/>
            </a:pPr>
            <a:r>
              <a:rPr lang="en-US" dirty="0"/>
              <a:t> Plenty of factors that influence the cost of such testing activities, and in practice they are difficult to quantify. </a:t>
            </a:r>
          </a:p>
          <a:p>
            <a:pPr algn="just">
              <a:buFont typeface="Wingdings" panose="05000000000000000000" pitchFamily="2" charset="2"/>
              <a:buChar char="v"/>
            </a:pPr>
            <a:r>
              <a:rPr lang="en-US" dirty="0"/>
              <a:t> The following list shows the most important factors that a test manager should take into account when estimating the cost of testing.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F53A-DC97-41A8-82C6-DFCFB4F56671}"/>
              </a:ext>
            </a:extLst>
          </p:cNvPr>
          <p:cNvSpPr>
            <a:spLocks noGrp="1"/>
          </p:cNvSpPr>
          <p:nvPr>
            <p:ph type="title"/>
          </p:nvPr>
        </p:nvSpPr>
        <p:spPr/>
        <p:txBody>
          <a:bodyPr>
            <a:normAutofit/>
          </a:bodyPr>
          <a:lstStyle/>
          <a:p>
            <a:r>
              <a:rPr lang="en-US" sz="3200" dirty="0">
                <a:latin typeface="Arial Nova Cond" panose="020B0506020202020204" pitchFamily="34" charset="0"/>
              </a:rPr>
              <a:t>Cost of Testing: Factors</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C1222D7A-143A-467C-9D25-E75CE3CF791F}"/>
              </a:ext>
            </a:extLst>
          </p:cNvPr>
          <p:cNvSpPr>
            <a:spLocks noGrp="1"/>
          </p:cNvSpPr>
          <p:nvPr>
            <p:ph idx="1"/>
          </p:nvPr>
        </p:nvSpPr>
        <p:spPr>
          <a:xfrm>
            <a:off x="822959" y="1981200"/>
            <a:ext cx="7543801" cy="4023360"/>
          </a:xfrm>
        </p:spPr>
        <p:txBody>
          <a:bodyPr/>
          <a:lstStyle/>
          <a:p>
            <a:pPr>
              <a:buFont typeface="Wingdings" panose="05000000000000000000" pitchFamily="2" charset="2"/>
              <a:buChar char="v"/>
            </a:pPr>
            <a:r>
              <a:rPr lang="en-US" dirty="0"/>
              <a:t> Maturity of the development process</a:t>
            </a:r>
          </a:p>
          <a:p>
            <a:pPr>
              <a:buFont typeface="Wingdings" panose="05000000000000000000" pitchFamily="2" charset="2"/>
              <a:buChar char="v"/>
            </a:pPr>
            <a:r>
              <a:rPr lang="en-US" dirty="0"/>
              <a:t> Quality and testability of the software</a:t>
            </a:r>
          </a:p>
          <a:p>
            <a:pPr>
              <a:buFont typeface="Wingdings" panose="05000000000000000000" pitchFamily="2" charset="2"/>
              <a:buChar char="v"/>
            </a:pPr>
            <a:r>
              <a:rPr lang="en-US" dirty="0"/>
              <a:t> Test infrastructure</a:t>
            </a:r>
          </a:p>
          <a:p>
            <a:pPr>
              <a:buFont typeface="Wingdings" panose="05000000000000000000" pitchFamily="2" charset="2"/>
              <a:buChar char="v"/>
            </a:pPr>
            <a:r>
              <a:rPr lang="en-US" dirty="0"/>
              <a:t> Employee (project member) qualification</a:t>
            </a:r>
          </a:p>
          <a:p>
            <a:pPr>
              <a:buFont typeface="Wingdings" panose="05000000000000000000" pitchFamily="2" charset="2"/>
              <a:buChar char="v"/>
            </a:pPr>
            <a:r>
              <a:rPr lang="en-US" dirty="0"/>
              <a:t> Requirements</a:t>
            </a:r>
          </a:p>
          <a:p>
            <a:pPr>
              <a:buFont typeface="Wingdings" panose="05000000000000000000" pitchFamily="2" charset="2"/>
              <a:buChar char="v"/>
            </a:pPr>
            <a:r>
              <a:rPr lang="en-US" dirty="0"/>
              <a:t> Test approach</a:t>
            </a:r>
          </a:p>
          <a:p>
            <a:endParaRPr lang="en-US" dirty="0"/>
          </a:p>
          <a:p>
            <a:pPr>
              <a:buNone/>
            </a:pPr>
            <a:endParaRPr lang="en-US" sz="1800" i="1" dirty="0">
              <a:solidFill>
                <a:srgbClr val="FF0000"/>
              </a:solidFill>
            </a:endParaRPr>
          </a:p>
          <a:p>
            <a:endParaRPr lang="en-GB" dirty="0"/>
          </a:p>
        </p:txBody>
      </p:sp>
    </p:spTree>
    <p:extLst>
      <p:ext uri="{BB962C8B-B14F-4D97-AF65-F5344CB8AC3E}">
        <p14:creationId xmlns:p14="http://schemas.microsoft.com/office/powerpoint/2010/main" val="19413935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A800C9-678B-4982-97DC-D6B1A30CADDD}"/>
</file>

<file path=customXml/itemProps2.xml><?xml version="1.0" encoding="utf-8"?>
<ds:datastoreItem xmlns:ds="http://schemas.openxmlformats.org/officeDocument/2006/customXml" ds:itemID="{E2046214-9513-43E6-817C-AF221E05DE64}"/>
</file>

<file path=customXml/itemProps3.xml><?xml version="1.0" encoding="utf-8"?>
<ds:datastoreItem xmlns:ds="http://schemas.openxmlformats.org/officeDocument/2006/customXml" ds:itemID="{CE433867-8D99-401E-8B5F-1DB08E1918B5}"/>
</file>

<file path=docProps/app.xml><?xml version="1.0" encoding="utf-8"?>
<Properties xmlns="http://schemas.openxmlformats.org/officeDocument/2006/extended-properties" xmlns:vt="http://schemas.openxmlformats.org/officeDocument/2006/docPropsVTypes">
  <Template>Retrospect</Template>
  <TotalTime>39300</TotalTime>
  <Words>1134</Words>
  <Application>Microsoft Office PowerPoint</Application>
  <PresentationFormat>On-screen Show (4:3)</PresentationFormat>
  <Paragraphs>105</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 Nova Cond</vt:lpstr>
      <vt:lpstr>Calibri</vt:lpstr>
      <vt:lpstr>Calibri Light</vt:lpstr>
      <vt:lpstr>Wingdings</vt:lpstr>
      <vt:lpstr>Retrospect</vt:lpstr>
      <vt:lpstr> Chapter 6:  Test Management </vt:lpstr>
      <vt:lpstr>Planning</vt:lpstr>
      <vt:lpstr>Test Plan</vt:lpstr>
      <vt:lpstr>Test Plan : Prioritizing Test Cases </vt:lpstr>
      <vt:lpstr>Criteria for Prioritization</vt:lpstr>
      <vt:lpstr>Cost and Economy Aspects</vt:lpstr>
      <vt:lpstr>Costs of Defects</vt:lpstr>
      <vt:lpstr>Cost of Testing</vt:lpstr>
      <vt:lpstr>Cost of Testing: Factors</vt:lpstr>
      <vt:lpstr>Test Effort Estimation</vt:lpstr>
      <vt:lpstr>Choosing the Test Strategy and Test Approach</vt:lpstr>
      <vt:lpstr>Preventative vs. Reactive Approach</vt:lpstr>
      <vt:lpstr>Preventative vs. Reactive Approach</vt:lpstr>
      <vt:lpstr>When should testing be started?</vt:lpstr>
      <vt:lpstr>Analytical vs. Heuristic Approach</vt:lpstr>
      <vt:lpstr>Analytical vs Heuristic Approach</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Najmun Nisa</dc:creator>
  <cp:lastModifiedBy>Najmun Nisa</cp:lastModifiedBy>
  <cp:revision>417</cp:revision>
  <dcterms:created xsi:type="dcterms:W3CDTF">2018-04-16T11:59:30Z</dcterms:created>
  <dcterms:modified xsi:type="dcterms:W3CDTF">2023-12-18T12:02:32Z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