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339" r:id="rId2"/>
    <p:sldId id="358" r:id="rId3"/>
    <p:sldId id="359" r:id="rId4"/>
    <p:sldId id="360" r:id="rId5"/>
    <p:sldId id="361" r:id="rId6"/>
    <p:sldId id="362" r:id="rId7"/>
    <p:sldId id="363" r:id="rId8"/>
    <p:sldId id="364" r:id="rId9"/>
    <p:sldId id="365" r:id="rId10"/>
    <p:sldId id="366" r:id="rId11"/>
    <p:sldId id="367" r:id="rId12"/>
    <p:sldId id="368" r:id="rId13"/>
    <p:sldId id="369" r:id="rId14"/>
    <p:sldId id="370" r:id="rId15"/>
    <p:sldId id="371" r:id="rId16"/>
    <p:sldId id="357"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46" autoAdjust="0"/>
    <p:restoredTop sz="94660"/>
  </p:normalViewPr>
  <p:slideViewPr>
    <p:cSldViewPr>
      <p:cViewPr varScale="1">
        <p:scale>
          <a:sx n="83" d="100"/>
          <a:sy n="83" d="100"/>
        </p:scale>
        <p:origin x="1373"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0B5287-A98D-49DE-BED9-BD2E023610CE}" type="datetimeFigureOut">
              <a:rPr lang="en-US" smtClean="0"/>
              <a:pPr/>
              <a:t>6/10/2024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826E3C-28C4-4247-ADEB-AFFB7D3473B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0AA41B-DAAD-42C6-987B-3FA2C271206A}" type="datetimeFigureOut">
              <a:rPr lang="en-US" smtClean="0"/>
              <a:pPr/>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6C62A-ABBF-4F2C-9267-8FFDD22E9326}"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157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0AA41B-DAAD-42C6-987B-3FA2C271206A}" type="datetimeFigureOut">
              <a:rPr lang="en-US" smtClean="0"/>
              <a:pPr/>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6C62A-ABBF-4F2C-9267-8FFDD22E9326}" type="slidenum">
              <a:rPr lang="en-US" smtClean="0"/>
              <a:pPr/>
              <a:t>‹#›</a:t>
            </a:fld>
            <a:endParaRPr lang="en-US"/>
          </a:p>
        </p:txBody>
      </p:sp>
    </p:spTree>
    <p:extLst>
      <p:ext uri="{BB962C8B-B14F-4D97-AF65-F5344CB8AC3E}">
        <p14:creationId xmlns:p14="http://schemas.microsoft.com/office/powerpoint/2010/main" val="2771364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0AA41B-DAAD-42C6-987B-3FA2C271206A}" type="datetimeFigureOut">
              <a:rPr lang="en-US" smtClean="0"/>
              <a:pPr/>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6C62A-ABBF-4F2C-9267-8FFDD22E9326}" type="slidenum">
              <a:rPr lang="en-US" smtClean="0"/>
              <a:pPr/>
              <a:t>‹#›</a:t>
            </a:fld>
            <a:endParaRPr lang="en-US"/>
          </a:p>
        </p:txBody>
      </p:sp>
    </p:spTree>
    <p:extLst>
      <p:ext uri="{BB962C8B-B14F-4D97-AF65-F5344CB8AC3E}">
        <p14:creationId xmlns:p14="http://schemas.microsoft.com/office/powerpoint/2010/main" val="123345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0AA41B-DAAD-42C6-987B-3FA2C271206A}" type="datetimeFigureOut">
              <a:rPr lang="en-US" smtClean="0"/>
              <a:pPr/>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6C62A-ABBF-4F2C-9267-8FFDD22E9326}" type="slidenum">
              <a:rPr lang="en-US" smtClean="0"/>
              <a:pPr/>
              <a:t>‹#›</a:t>
            </a:fld>
            <a:endParaRPr lang="en-US"/>
          </a:p>
        </p:txBody>
      </p:sp>
    </p:spTree>
    <p:extLst>
      <p:ext uri="{BB962C8B-B14F-4D97-AF65-F5344CB8AC3E}">
        <p14:creationId xmlns:p14="http://schemas.microsoft.com/office/powerpoint/2010/main" val="1745940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0AA41B-DAAD-42C6-987B-3FA2C271206A}" type="datetimeFigureOut">
              <a:rPr lang="en-US" smtClean="0"/>
              <a:pPr/>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6C62A-ABBF-4F2C-9267-8FFDD22E9326}"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3735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0AA41B-DAAD-42C6-987B-3FA2C271206A}" type="datetimeFigureOut">
              <a:rPr lang="en-US" smtClean="0"/>
              <a:pPr/>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96C62A-ABBF-4F2C-9267-8FFDD22E9326}" type="slidenum">
              <a:rPr lang="en-US" smtClean="0"/>
              <a:pPr/>
              <a:t>‹#›</a:t>
            </a:fld>
            <a:endParaRPr lang="en-US"/>
          </a:p>
        </p:txBody>
      </p:sp>
    </p:spTree>
    <p:extLst>
      <p:ext uri="{BB962C8B-B14F-4D97-AF65-F5344CB8AC3E}">
        <p14:creationId xmlns:p14="http://schemas.microsoft.com/office/powerpoint/2010/main" val="2062961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0AA41B-DAAD-42C6-987B-3FA2C271206A}" type="datetimeFigureOut">
              <a:rPr lang="en-US" smtClean="0"/>
              <a:pPr/>
              <a:t>6/10/2024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96C62A-ABBF-4F2C-9267-8FFDD22E9326}" type="slidenum">
              <a:rPr lang="en-US" smtClean="0"/>
              <a:pPr/>
              <a:t>‹#›</a:t>
            </a:fld>
            <a:endParaRPr lang="en-US"/>
          </a:p>
        </p:txBody>
      </p:sp>
    </p:spTree>
    <p:extLst>
      <p:ext uri="{BB962C8B-B14F-4D97-AF65-F5344CB8AC3E}">
        <p14:creationId xmlns:p14="http://schemas.microsoft.com/office/powerpoint/2010/main" val="3641412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0AA41B-DAAD-42C6-987B-3FA2C271206A}" type="datetimeFigureOut">
              <a:rPr lang="en-US" smtClean="0"/>
              <a:pPr/>
              <a:t>6/10/2024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96C62A-ABBF-4F2C-9267-8FFDD22E9326}" type="slidenum">
              <a:rPr lang="en-US" smtClean="0"/>
              <a:pPr/>
              <a:t>‹#›</a:t>
            </a:fld>
            <a:endParaRPr lang="en-US"/>
          </a:p>
        </p:txBody>
      </p:sp>
    </p:spTree>
    <p:extLst>
      <p:ext uri="{BB962C8B-B14F-4D97-AF65-F5344CB8AC3E}">
        <p14:creationId xmlns:p14="http://schemas.microsoft.com/office/powerpoint/2010/main" val="1587074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50AA41B-DAAD-42C6-987B-3FA2C271206A}" type="datetimeFigureOut">
              <a:rPr lang="en-US" smtClean="0"/>
              <a:pPr/>
              <a:t>6/10/2024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496C62A-ABBF-4F2C-9267-8FFDD22E9326}" type="slidenum">
              <a:rPr lang="en-US" smtClean="0"/>
              <a:pPr/>
              <a:t>‹#›</a:t>
            </a:fld>
            <a:endParaRPr lang="en-US"/>
          </a:p>
        </p:txBody>
      </p:sp>
    </p:spTree>
    <p:extLst>
      <p:ext uri="{BB962C8B-B14F-4D97-AF65-F5344CB8AC3E}">
        <p14:creationId xmlns:p14="http://schemas.microsoft.com/office/powerpoint/2010/main" val="4088638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650AA41B-DAAD-42C6-987B-3FA2C271206A}" type="datetimeFigureOut">
              <a:rPr lang="en-US" smtClean="0"/>
              <a:pPr/>
              <a:t>6/10/2024</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496C62A-ABBF-4F2C-9267-8FFDD22E9326}" type="slidenum">
              <a:rPr lang="en-US" smtClean="0"/>
              <a:pPr/>
              <a:t>‹#›</a:t>
            </a:fld>
            <a:endParaRPr lang="en-US"/>
          </a:p>
        </p:txBody>
      </p:sp>
    </p:spTree>
    <p:extLst>
      <p:ext uri="{BB962C8B-B14F-4D97-AF65-F5344CB8AC3E}">
        <p14:creationId xmlns:p14="http://schemas.microsoft.com/office/powerpoint/2010/main" val="894775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0AA41B-DAAD-42C6-987B-3FA2C271206A}" type="datetimeFigureOut">
              <a:rPr lang="en-US" smtClean="0"/>
              <a:pPr/>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96C62A-ABBF-4F2C-9267-8FFDD22E9326}" type="slidenum">
              <a:rPr lang="en-US" smtClean="0"/>
              <a:pPr/>
              <a:t>‹#›</a:t>
            </a:fld>
            <a:endParaRPr lang="en-US"/>
          </a:p>
        </p:txBody>
      </p:sp>
    </p:spTree>
    <p:extLst>
      <p:ext uri="{BB962C8B-B14F-4D97-AF65-F5344CB8AC3E}">
        <p14:creationId xmlns:p14="http://schemas.microsoft.com/office/powerpoint/2010/main" val="4129805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650AA41B-DAAD-42C6-987B-3FA2C271206A}" type="datetimeFigureOut">
              <a:rPr lang="en-US" smtClean="0"/>
              <a:pPr/>
              <a:t>6/10/2024</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496C62A-ABBF-4F2C-9267-8FFDD22E9326}"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9281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4572000"/>
            <a:ext cx="6858000" cy="2002028"/>
          </a:xfrm>
        </p:spPr>
        <p:txBody>
          <a:bodyPr anchor="ctr">
            <a:normAutofit/>
          </a:bodyPr>
          <a:lstStyle/>
          <a:p>
            <a:br>
              <a:rPr lang="en-US" sz="2000" dirty="0">
                <a:latin typeface="Arial Nova Cond" panose="020B0506020202020204" pitchFamily="34" charset="0"/>
              </a:rPr>
            </a:br>
            <a:r>
              <a:rPr lang="en-US" sz="2400" dirty="0">
                <a:latin typeface="Arial Nova Cond" panose="020B0506020202020204" pitchFamily="34" charset="0"/>
              </a:rPr>
              <a:t>Chapter 6, Chapter 7: </a:t>
            </a:r>
            <a:br>
              <a:rPr lang="en-US" sz="2400" dirty="0">
                <a:latin typeface="Arial Nova Cond" panose="020B0506020202020204" pitchFamily="34" charset="0"/>
              </a:rPr>
            </a:br>
            <a:r>
              <a:rPr lang="en-US" sz="2400" dirty="0">
                <a:latin typeface="Arial Nova Cond" panose="020B0506020202020204" pitchFamily="34" charset="0"/>
              </a:rPr>
              <a:t>Test Management, Test Tools</a:t>
            </a:r>
            <a:br>
              <a:rPr lang="en-US" sz="2400" dirty="0">
                <a:latin typeface="Arial Nova Cond" panose="020B0506020202020204" pitchFamily="34" charset="0"/>
              </a:rPr>
            </a:br>
            <a:endParaRPr lang="en-US" sz="2400" dirty="0">
              <a:latin typeface="Arial Nova Cond" panose="020B0506020202020204" pitchFamily="34" charset="0"/>
            </a:endParaRPr>
          </a:p>
        </p:txBody>
      </p:sp>
      <p:sp>
        <p:nvSpPr>
          <p:cNvPr id="3" name="TextBox 2">
            <a:extLst>
              <a:ext uri="{FF2B5EF4-FFF2-40B4-BE49-F238E27FC236}">
                <a16:creationId xmlns:a16="http://schemas.microsoft.com/office/drawing/2014/main" id="{203E52E6-1C25-4353-A1D1-94E39121CB7A}"/>
              </a:ext>
            </a:extLst>
          </p:cNvPr>
          <p:cNvSpPr txBox="1"/>
          <p:nvPr/>
        </p:nvSpPr>
        <p:spPr>
          <a:xfrm>
            <a:off x="1752600" y="1752600"/>
            <a:ext cx="7086600" cy="246221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5400" b="0" i="0" u="none" strike="noStrike" kern="1200" cap="none" spc="0" normalizeH="0" baseline="0" noProof="0" dirty="0">
                <a:ln>
                  <a:noFill/>
                </a:ln>
                <a:solidFill>
                  <a:srgbClr val="000000"/>
                </a:solidFill>
                <a:effectLst/>
                <a:uLnTx/>
                <a:uFillTx/>
                <a:latin typeface="Calibri" panose="020F0502020204030204"/>
                <a:ea typeface="+mn-ea"/>
                <a:cs typeface="+mn-cs"/>
              </a:rPr>
              <a:t> Software Testing</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4800" b="0" i="0" u="none" strike="noStrike" kern="1200" cap="none" spc="0" normalizeH="0" baseline="0" noProof="0" dirty="0">
                <a:ln>
                  <a:noFill/>
                </a:ln>
                <a:solidFill>
                  <a:srgbClr val="000000"/>
                </a:solidFill>
                <a:effectLst/>
                <a:uLnTx/>
                <a:uFillTx/>
                <a:latin typeface="Arial Nova Cond" panose="020B0506020202020204" pitchFamily="34" charset="0"/>
                <a:ea typeface="+mn-ea"/>
                <a:cs typeface="+mn-cs"/>
              </a:rPr>
              <a:t>        </a:t>
            </a:r>
            <a:r>
              <a:rPr kumimoji="0" lang="en-US" sz="3600" b="0" i="0" u="none" strike="noStrike" kern="1200" cap="none" spc="0" normalizeH="0" baseline="0" noProof="0" dirty="0">
                <a:ln>
                  <a:noFill/>
                </a:ln>
                <a:solidFill>
                  <a:srgbClr val="000000"/>
                </a:solidFill>
                <a:effectLst/>
                <a:uLnTx/>
                <a:uFillTx/>
                <a:latin typeface="Arial Nova Cond" panose="020B0506020202020204" pitchFamily="34" charset="0"/>
                <a:ea typeface="+mn-ea"/>
                <a:cs typeface="+mn-cs"/>
              </a:rPr>
              <a:t>Lecture </a:t>
            </a:r>
            <a:r>
              <a:rPr lang="en-US" sz="3200" dirty="0">
                <a:solidFill>
                  <a:srgbClr val="000000"/>
                </a:solidFill>
                <a:latin typeface="Arial Nova Cond" panose="020B0506020202020204" pitchFamily="34" charset="0"/>
              </a:rPr>
              <a:t>26</a:t>
            </a:r>
            <a:endParaRPr kumimoji="0" lang="en-US" sz="3200" b="0" i="0" u="none" strike="noStrike" kern="1200" cap="none" spc="0" normalizeH="0" baseline="0" noProof="0" dirty="0">
              <a:ln>
                <a:noFill/>
              </a:ln>
              <a:solidFill>
                <a:srgbClr val="000000"/>
              </a:solidFill>
              <a:effectLst/>
              <a:uLnTx/>
              <a:uFillTx/>
              <a:latin typeface="Arial Nova Cond" panose="020B0506020202020204" pitchFamily="34" charset="0"/>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Arial Nova Cond" panose="020B0506020202020204" pitchFamily="34" charset="0"/>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Nova Cond" panose="020B0506020202020204" pitchFamily="34" charset="0"/>
                <a:ea typeface="+mn-ea"/>
                <a:cs typeface="+mn-cs"/>
              </a:rPr>
              <a:t>    Incident Management, Test Tools</a:t>
            </a:r>
            <a:endParaRPr kumimoji="0" lang="en-GB" sz="36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0737489"/>
      </p:ext>
    </p:extLst>
  </p:cSld>
  <p:clrMapOvr>
    <a:masterClrMapping/>
  </p:clrMapOvr>
  <mc:AlternateContent xmlns:mc="http://schemas.openxmlformats.org/markup-compatibility/2006" xmlns:p14="http://schemas.microsoft.com/office/powerpoint/2010/main">
    <mc:Choice Requires="p14">
      <p:transition spd="slow" p14:dur="2000" advTm="23753"/>
    </mc:Choice>
    <mc:Fallback xmlns="">
      <p:transition spd="slow" advTm="23753"/>
    </mc:Fallback>
  </mc:AlternateContent>
  <p:extLst>
    <p:ext uri="{E180D4A7-C9FB-4DFB-919C-405C955672EB}">
      <p14:showEvtLst xmlns:p14="http://schemas.microsoft.com/office/powerpoint/2010/main">
        <p14:playEvt time="5801" objId="4"/>
        <p14:stopEvt time="23753"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48F12-0754-41C1-AD6A-38CB85041BCF}"/>
              </a:ext>
            </a:extLst>
          </p:cNvPr>
          <p:cNvSpPr>
            <a:spLocks noGrp="1"/>
          </p:cNvSpPr>
          <p:nvPr>
            <p:ph type="title"/>
          </p:nvPr>
        </p:nvSpPr>
        <p:spPr/>
        <p:txBody>
          <a:bodyPr>
            <a:normAutofit/>
          </a:bodyPr>
          <a:lstStyle/>
          <a:p>
            <a:r>
              <a:rPr lang="en-US" sz="3200" dirty="0">
                <a:latin typeface="Arial Nova Cond" panose="020B0506020202020204" pitchFamily="34" charset="0"/>
              </a:rPr>
              <a:t>Incident Status Model</a:t>
            </a:r>
            <a:endParaRPr lang="en-GB" sz="3200" dirty="0">
              <a:latin typeface="Arial Nova Cond" panose="020B0506020202020204" pitchFamily="34" charset="0"/>
            </a:endParaRPr>
          </a:p>
        </p:txBody>
      </p:sp>
      <p:pic>
        <p:nvPicPr>
          <p:cNvPr id="4" name="Picture 2">
            <a:extLst>
              <a:ext uri="{FF2B5EF4-FFF2-40B4-BE49-F238E27FC236}">
                <a16:creationId xmlns:a16="http://schemas.microsoft.com/office/drawing/2014/main" id="{BEF5AA8A-AF36-4A8C-8D1F-9FCDB651A5F4}"/>
              </a:ext>
            </a:extLst>
          </p:cNvPr>
          <p:cNvPicPr>
            <a:picLocks noGrp="1" noChangeAspect="1" noChangeArrowheads="1"/>
          </p:cNvPicPr>
          <p:nvPr>
            <p:ph idx="1"/>
          </p:nvPr>
        </p:nvPicPr>
        <p:blipFill>
          <a:blip r:embed="rId2"/>
          <a:srcRect/>
          <a:stretch>
            <a:fillRect/>
          </a:stretch>
        </p:blipFill>
        <p:spPr bwMode="auto">
          <a:xfrm>
            <a:off x="3048000" y="2200274"/>
            <a:ext cx="2961098" cy="3667125"/>
          </a:xfrm>
          <a:prstGeom prst="rect">
            <a:avLst/>
          </a:prstGeom>
          <a:noFill/>
          <a:ln w="9525">
            <a:noFill/>
            <a:miter lim="800000"/>
            <a:headEnd/>
            <a:tailEnd/>
          </a:ln>
          <a:effectLst/>
        </p:spPr>
      </p:pic>
    </p:spTree>
    <p:extLst>
      <p:ext uri="{BB962C8B-B14F-4D97-AF65-F5344CB8AC3E}">
        <p14:creationId xmlns:p14="http://schemas.microsoft.com/office/powerpoint/2010/main" val="814384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48F12-0754-41C1-AD6A-38CB85041BCF}"/>
              </a:ext>
            </a:extLst>
          </p:cNvPr>
          <p:cNvSpPr>
            <a:spLocks noGrp="1"/>
          </p:cNvSpPr>
          <p:nvPr>
            <p:ph type="title"/>
          </p:nvPr>
        </p:nvSpPr>
        <p:spPr/>
        <p:txBody>
          <a:bodyPr>
            <a:normAutofit/>
          </a:bodyPr>
          <a:lstStyle/>
          <a:p>
            <a:r>
              <a:rPr lang="en-GB" sz="3200" dirty="0">
                <a:latin typeface="Arial Nova Cond" panose="020B0506020202020204" pitchFamily="34" charset="0"/>
              </a:rPr>
              <a:t>Incident Status Scheme</a:t>
            </a:r>
          </a:p>
        </p:txBody>
      </p:sp>
      <p:pic>
        <p:nvPicPr>
          <p:cNvPr id="4" name="Content Placeholder 4">
            <a:extLst>
              <a:ext uri="{FF2B5EF4-FFF2-40B4-BE49-F238E27FC236}">
                <a16:creationId xmlns:a16="http://schemas.microsoft.com/office/drawing/2014/main" id="{792A0845-DBA8-4AC1-86DA-42762B3D388D}"/>
              </a:ext>
            </a:extLst>
          </p:cNvPr>
          <p:cNvPicPr>
            <a:picLocks noGrp="1" noChangeAspect="1"/>
          </p:cNvPicPr>
          <p:nvPr>
            <p:ph idx="1"/>
          </p:nvPr>
        </p:nvPicPr>
        <p:blipFill>
          <a:blip r:embed="rId2"/>
          <a:stretch>
            <a:fillRect/>
          </a:stretch>
        </p:blipFill>
        <p:spPr>
          <a:xfrm>
            <a:off x="3028583" y="1846263"/>
            <a:ext cx="3426617" cy="4402137"/>
          </a:xfrm>
          <a:prstGeom prst="rect">
            <a:avLst/>
          </a:prstGeom>
        </p:spPr>
      </p:pic>
    </p:spTree>
    <p:extLst>
      <p:ext uri="{BB962C8B-B14F-4D97-AF65-F5344CB8AC3E}">
        <p14:creationId xmlns:p14="http://schemas.microsoft.com/office/powerpoint/2010/main" val="2481692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48F12-0754-41C1-AD6A-38CB85041BCF}"/>
              </a:ext>
            </a:extLst>
          </p:cNvPr>
          <p:cNvSpPr>
            <a:spLocks noGrp="1"/>
          </p:cNvSpPr>
          <p:nvPr>
            <p:ph type="title"/>
          </p:nvPr>
        </p:nvSpPr>
        <p:spPr/>
        <p:txBody>
          <a:bodyPr>
            <a:normAutofit/>
          </a:bodyPr>
          <a:lstStyle/>
          <a:p>
            <a:r>
              <a:rPr lang="en-GB" sz="3200" dirty="0">
                <a:latin typeface="Arial Nova Cond" panose="020B0506020202020204" pitchFamily="34" charset="0"/>
              </a:rPr>
              <a:t>Test Management: Requirements to Configuration Management</a:t>
            </a:r>
          </a:p>
        </p:txBody>
      </p:sp>
      <p:sp>
        <p:nvSpPr>
          <p:cNvPr id="3" name="Content Placeholder 2">
            <a:extLst>
              <a:ext uri="{FF2B5EF4-FFF2-40B4-BE49-F238E27FC236}">
                <a16:creationId xmlns:a16="http://schemas.microsoft.com/office/drawing/2014/main" id="{B538D214-CFB9-4CB1-80EB-EDA1E57BB3D4}"/>
              </a:ext>
            </a:extLst>
          </p:cNvPr>
          <p:cNvSpPr>
            <a:spLocks noGrp="1"/>
          </p:cNvSpPr>
          <p:nvPr>
            <p:ph idx="1"/>
          </p:nvPr>
        </p:nvSpPr>
        <p:spPr/>
        <p:txBody>
          <a:bodyPr>
            <a:normAutofit fontScale="92500"/>
          </a:bodyPr>
          <a:lstStyle/>
          <a:p>
            <a:pPr>
              <a:buFont typeface="Wingdings" panose="05000000000000000000" pitchFamily="2" charset="2"/>
              <a:buChar char="v"/>
            </a:pPr>
            <a:r>
              <a:rPr lang="en-GB" dirty="0"/>
              <a:t> A software system consists of a multitude of individual components that must fit together to ensure the functionality of the system as a whole.</a:t>
            </a:r>
          </a:p>
          <a:p>
            <a:pPr>
              <a:buFont typeface="Wingdings" panose="05000000000000000000" pitchFamily="2" charset="2"/>
              <a:buChar char="v"/>
            </a:pPr>
            <a:r>
              <a:rPr lang="en-GB" dirty="0"/>
              <a:t> There are multiple people working on software which is continually updating</a:t>
            </a:r>
          </a:p>
          <a:p>
            <a:pPr>
              <a:buFont typeface="Wingdings" panose="05000000000000000000" pitchFamily="2" charset="2"/>
              <a:buChar char="v"/>
            </a:pPr>
            <a:r>
              <a:rPr lang="en-GB" dirty="0"/>
              <a:t> It may be a case where multiple version, branches, authors are involved in a software config project, and the team is geographically distributed and works concurrently</a:t>
            </a:r>
          </a:p>
          <a:p>
            <a:pPr>
              <a:buFont typeface="Wingdings" panose="05000000000000000000" pitchFamily="2" charset="2"/>
              <a:buChar char="v"/>
            </a:pPr>
            <a:r>
              <a:rPr lang="en-GB" dirty="0"/>
              <a:t> Changes in user requirement, policy, budget, schedule need to be accommodated.</a:t>
            </a:r>
          </a:p>
          <a:p>
            <a:pPr>
              <a:buFont typeface="Wingdings" panose="05000000000000000000" pitchFamily="2" charset="2"/>
              <a:buChar char="v"/>
            </a:pPr>
            <a:r>
              <a:rPr lang="en-GB" dirty="0"/>
              <a:t> Software should able to run on various machines and Operating Systems</a:t>
            </a:r>
          </a:p>
          <a:p>
            <a:pPr>
              <a:buFont typeface="Wingdings" panose="05000000000000000000" pitchFamily="2" charset="2"/>
              <a:buChar char="v"/>
            </a:pPr>
            <a:r>
              <a:rPr lang="en-GB" dirty="0"/>
              <a:t> Helps to develop coordination among stakeholders</a:t>
            </a:r>
          </a:p>
        </p:txBody>
      </p:sp>
    </p:spTree>
    <p:extLst>
      <p:ext uri="{BB962C8B-B14F-4D97-AF65-F5344CB8AC3E}">
        <p14:creationId xmlns:p14="http://schemas.microsoft.com/office/powerpoint/2010/main" val="837641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48F12-0754-41C1-AD6A-38CB85041BCF}"/>
              </a:ext>
            </a:extLst>
          </p:cNvPr>
          <p:cNvSpPr>
            <a:spLocks noGrp="1"/>
          </p:cNvSpPr>
          <p:nvPr>
            <p:ph type="title"/>
          </p:nvPr>
        </p:nvSpPr>
        <p:spPr/>
        <p:txBody>
          <a:bodyPr>
            <a:normAutofit/>
          </a:bodyPr>
          <a:lstStyle/>
          <a:p>
            <a:r>
              <a:rPr lang="en-GB" sz="3200" dirty="0">
                <a:latin typeface="Arial Nova Cond" panose="020B0506020202020204" pitchFamily="34" charset="0"/>
              </a:rPr>
              <a:t>Test Management: Requirements to Configuration Management</a:t>
            </a:r>
            <a:endParaRPr lang="en-GB" sz="3200" dirty="0"/>
          </a:p>
        </p:txBody>
      </p:sp>
      <p:sp>
        <p:nvSpPr>
          <p:cNvPr id="3" name="Content Placeholder 2">
            <a:extLst>
              <a:ext uri="{FF2B5EF4-FFF2-40B4-BE49-F238E27FC236}">
                <a16:creationId xmlns:a16="http://schemas.microsoft.com/office/drawing/2014/main" id="{B538D214-CFB9-4CB1-80EB-EDA1E57BB3D4}"/>
              </a:ext>
            </a:extLst>
          </p:cNvPr>
          <p:cNvSpPr>
            <a:spLocks noGrp="1"/>
          </p:cNvSpPr>
          <p:nvPr>
            <p:ph idx="1"/>
          </p:nvPr>
        </p:nvSpPr>
        <p:spPr/>
        <p:txBody>
          <a:bodyPr/>
          <a:lstStyle/>
          <a:p>
            <a:pPr>
              <a:buFont typeface="Wingdings" panose="05000000000000000000" pitchFamily="2" charset="2"/>
              <a:buChar char="v"/>
            </a:pPr>
            <a:r>
              <a:rPr lang="en-GB" dirty="0"/>
              <a:t> Insufficient configuration management thus leads to a number of possible problems disturbing the development and test process.</a:t>
            </a:r>
          </a:p>
          <a:p>
            <a:r>
              <a:rPr lang="en-GB" b="1" dirty="0"/>
              <a:t>Requirements to configuration management: </a:t>
            </a:r>
            <a:r>
              <a:rPr lang="en-GB" dirty="0"/>
              <a:t>From the perspective of the test, the following requirements should be met:</a:t>
            </a:r>
            <a:endParaRPr lang="en-GB" b="1" i="1" dirty="0"/>
          </a:p>
          <a:p>
            <a:pPr>
              <a:buFont typeface="Wingdings" panose="05000000000000000000" pitchFamily="2" charset="2"/>
              <a:buChar char="v"/>
            </a:pPr>
            <a:r>
              <a:rPr lang="en-GB" b="1" i="1" dirty="0"/>
              <a:t> </a:t>
            </a:r>
            <a:r>
              <a:rPr lang="en-GB" dirty="0"/>
              <a:t>Version management</a:t>
            </a:r>
          </a:p>
          <a:p>
            <a:pPr>
              <a:buFont typeface="Wingdings" panose="05000000000000000000" pitchFamily="2" charset="2"/>
              <a:buChar char="v"/>
            </a:pPr>
            <a:r>
              <a:rPr lang="en-GB" dirty="0"/>
              <a:t> Configuration identification</a:t>
            </a:r>
          </a:p>
          <a:p>
            <a:pPr>
              <a:buFont typeface="Wingdings" panose="05000000000000000000" pitchFamily="2" charset="2"/>
              <a:buChar char="v"/>
            </a:pPr>
            <a:r>
              <a:rPr lang="en-GB" dirty="0"/>
              <a:t> Incident and change status control</a:t>
            </a:r>
          </a:p>
          <a:p>
            <a:pPr>
              <a:buFont typeface="Wingdings" panose="05000000000000000000" pitchFamily="2" charset="2"/>
              <a:buChar char="v"/>
            </a:pPr>
            <a:r>
              <a:rPr lang="en-GB" dirty="0"/>
              <a:t> Configuration audits</a:t>
            </a:r>
          </a:p>
        </p:txBody>
      </p:sp>
    </p:spTree>
    <p:extLst>
      <p:ext uri="{BB962C8B-B14F-4D97-AF65-F5344CB8AC3E}">
        <p14:creationId xmlns:p14="http://schemas.microsoft.com/office/powerpoint/2010/main" val="3942686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48F12-0754-41C1-AD6A-38CB85041BCF}"/>
              </a:ext>
            </a:extLst>
          </p:cNvPr>
          <p:cNvSpPr>
            <a:spLocks noGrp="1"/>
          </p:cNvSpPr>
          <p:nvPr>
            <p:ph type="title"/>
          </p:nvPr>
        </p:nvSpPr>
        <p:spPr/>
        <p:txBody>
          <a:bodyPr>
            <a:normAutofit/>
          </a:bodyPr>
          <a:lstStyle/>
          <a:p>
            <a:r>
              <a:rPr lang="en-US" sz="3200" b="1" dirty="0"/>
              <a:t>Test Tools</a:t>
            </a:r>
            <a:endParaRPr lang="en-GB" sz="3200" b="1" dirty="0"/>
          </a:p>
        </p:txBody>
      </p:sp>
      <p:sp>
        <p:nvSpPr>
          <p:cNvPr id="3" name="Content Placeholder 2">
            <a:extLst>
              <a:ext uri="{FF2B5EF4-FFF2-40B4-BE49-F238E27FC236}">
                <a16:creationId xmlns:a16="http://schemas.microsoft.com/office/drawing/2014/main" id="{B538D214-CFB9-4CB1-80EB-EDA1E57BB3D4}"/>
              </a:ext>
            </a:extLst>
          </p:cNvPr>
          <p:cNvSpPr>
            <a:spLocks noGrp="1"/>
          </p:cNvSpPr>
          <p:nvPr>
            <p:ph idx="1"/>
          </p:nvPr>
        </p:nvSpPr>
        <p:spPr/>
        <p:txBody>
          <a:bodyPr/>
          <a:lstStyle/>
          <a:p>
            <a:pPr>
              <a:buNone/>
            </a:pPr>
            <a:r>
              <a:rPr lang="en-US" b="1" dirty="0"/>
              <a:t>Test tools purposes:</a:t>
            </a:r>
          </a:p>
          <a:p>
            <a:r>
              <a:rPr lang="en-US" b="1" dirty="0"/>
              <a:t>Improving test efficiency.</a:t>
            </a:r>
            <a:r>
              <a:rPr lang="en-US" dirty="0"/>
              <a:t> Manual work, such as repetitive and time consuming tasks, can be automated. Static analysis and test execution are examples of tasks that can be automated.</a:t>
            </a:r>
          </a:p>
          <a:p>
            <a:r>
              <a:rPr lang="en-US" b="1" dirty="0"/>
              <a:t>Enabling tests.</a:t>
            </a:r>
            <a:r>
              <a:rPr lang="en-US" dirty="0"/>
              <a:t> Tools may make it possible to execute tests that are impossible to do manually. This includes performance and load  tests and tests of real-time inputs for control systems.</a:t>
            </a:r>
          </a:p>
          <a:p>
            <a:r>
              <a:rPr lang="en-US" b="1" dirty="0"/>
              <a:t>Improving test reliability:</a:t>
            </a:r>
            <a:r>
              <a:rPr lang="en-US" dirty="0"/>
              <a:t> Reliability is improved by automating manual tasks like comparing large amounts of data or simulating program behavior.</a:t>
            </a:r>
          </a:p>
          <a:p>
            <a:endParaRPr lang="en-GB" dirty="0"/>
          </a:p>
        </p:txBody>
      </p:sp>
    </p:spTree>
    <p:extLst>
      <p:ext uri="{BB962C8B-B14F-4D97-AF65-F5344CB8AC3E}">
        <p14:creationId xmlns:p14="http://schemas.microsoft.com/office/powerpoint/2010/main" val="2145594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48F12-0754-41C1-AD6A-38CB85041BCF}"/>
              </a:ext>
            </a:extLst>
          </p:cNvPr>
          <p:cNvSpPr>
            <a:spLocks noGrp="1"/>
          </p:cNvSpPr>
          <p:nvPr>
            <p:ph type="title"/>
          </p:nvPr>
        </p:nvSpPr>
        <p:spPr/>
        <p:txBody>
          <a:bodyPr>
            <a:normAutofit/>
          </a:bodyPr>
          <a:lstStyle/>
          <a:p>
            <a:r>
              <a:rPr lang="en-US" sz="3200" b="1" dirty="0"/>
              <a:t>Types of Test Tools</a:t>
            </a:r>
            <a:endParaRPr lang="en-GB" sz="3200" dirty="0"/>
          </a:p>
        </p:txBody>
      </p:sp>
      <p:sp>
        <p:nvSpPr>
          <p:cNvPr id="3" name="Content Placeholder 2">
            <a:extLst>
              <a:ext uri="{FF2B5EF4-FFF2-40B4-BE49-F238E27FC236}">
                <a16:creationId xmlns:a16="http://schemas.microsoft.com/office/drawing/2014/main" id="{B538D214-CFB9-4CB1-80EB-EDA1E57BB3D4}"/>
              </a:ext>
            </a:extLst>
          </p:cNvPr>
          <p:cNvSpPr>
            <a:spLocks noGrp="1"/>
          </p:cNvSpPr>
          <p:nvPr>
            <p:ph idx="1"/>
          </p:nvPr>
        </p:nvSpPr>
        <p:spPr/>
        <p:txBody>
          <a:bodyPr/>
          <a:lstStyle/>
          <a:p>
            <a:pPr>
              <a:buFont typeface="Wingdings" panose="05000000000000000000" pitchFamily="2" charset="2"/>
              <a:buChar char="v"/>
            </a:pPr>
            <a:r>
              <a:rPr lang="en-US" dirty="0"/>
              <a:t> Tools for Management and Control of Testing and Tests</a:t>
            </a:r>
          </a:p>
          <a:p>
            <a:pPr>
              <a:buFont typeface="Wingdings" panose="05000000000000000000" pitchFamily="2" charset="2"/>
              <a:buChar char="v"/>
            </a:pPr>
            <a:r>
              <a:rPr lang="en-US" dirty="0"/>
              <a:t> Tools for Test Specification</a:t>
            </a:r>
          </a:p>
          <a:p>
            <a:pPr>
              <a:buFont typeface="Wingdings" panose="05000000000000000000" pitchFamily="2" charset="2"/>
              <a:buChar char="v"/>
            </a:pPr>
            <a:r>
              <a:rPr lang="en-US" dirty="0"/>
              <a:t> Tools for Static Testing</a:t>
            </a:r>
          </a:p>
          <a:p>
            <a:pPr>
              <a:buFont typeface="Wingdings" panose="05000000000000000000" pitchFamily="2" charset="2"/>
              <a:buChar char="v"/>
            </a:pPr>
            <a:r>
              <a:rPr lang="en-US" dirty="0"/>
              <a:t> Tools for Dynamic Testing</a:t>
            </a:r>
          </a:p>
          <a:p>
            <a:pPr>
              <a:buFont typeface="Wingdings" panose="05000000000000000000" pitchFamily="2" charset="2"/>
              <a:buChar char="v"/>
            </a:pPr>
            <a:r>
              <a:rPr lang="en-US" dirty="0"/>
              <a:t> Tools for Nonfunctional Test</a:t>
            </a:r>
          </a:p>
          <a:p>
            <a:endParaRPr lang="en-GB" dirty="0"/>
          </a:p>
        </p:txBody>
      </p:sp>
    </p:spTree>
    <p:extLst>
      <p:ext uri="{BB962C8B-B14F-4D97-AF65-F5344CB8AC3E}">
        <p14:creationId xmlns:p14="http://schemas.microsoft.com/office/powerpoint/2010/main" val="530279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01AEA-D2F6-44BC-9A7C-CABF8E72C293}"/>
              </a:ext>
            </a:extLst>
          </p:cNvPr>
          <p:cNvSpPr>
            <a:spLocks noGrp="1"/>
          </p:cNvSpPr>
          <p:nvPr>
            <p:ph type="title"/>
          </p:nvPr>
        </p:nvSpPr>
        <p:spPr>
          <a:xfrm>
            <a:off x="3124200" y="2819400"/>
            <a:ext cx="7543800" cy="1450757"/>
          </a:xfrm>
        </p:spPr>
        <p:txBody>
          <a:bodyPr/>
          <a:lstStyle/>
          <a:p>
            <a:r>
              <a:rPr lang="en-GB" b="1" i="1" dirty="0"/>
              <a:t>Thank you</a:t>
            </a:r>
            <a:br>
              <a:rPr lang="en-GB" dirty="0"/>
            </a:br>
            <a:endParaRPr lang="en-GB" dirty="0"/>
          </a:p>
        </p:txBody>
      </p:sp>
    </p:spTree>
    <p:extLst>
      <p:ext uri="{BB962C8B-B14F-4D97-AF65-F5344CB8AC3E}">
        <p14:creationId xmlns:p14="http://schemas.microsoft.com/office/powerpoint/2010/main" val="3152091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292CE-8D48-4923-A7B0-0AA973F4CBB3}"/>
              </a:ext>
            </a:extLst>
          </p:cNvPr>
          <p:cNvSpPr>
            <a:spLocks noGrp="1"/>
          </p:cNvSpPr>
          <p:nvPr>
            <p:ph type="title"/>
          </p:nvPr>
        </p:nvSpPr>
        <p:spPr/>
        <p:txBody>
          <a:bodyPr>
            <a:normAutofit/>
          </a:bodyPr>
          <a:lstStyle/>
          <a:p>
            <a:r>
              <a:rPr lang="en-US" sz="3200" dirty="0">
                <a:latin typeface="Arial Nova Cond" panose="020B0506020202020204" pitchFamily="34" charset="0"/>
              </a:rPr>
              <a:t>Risk Based Testing</a:t>
            </a:r>
            <a:endParaRPr lang="en-GB" sz="3200" dirty="0">
              <a:latin typeface="Arial Nova Cond" panose="020B0506020202020204" pitchFamily="34" charset="0"/>
            </a:endParaRPr>
          </a:p>
        </p:txBody>
      </p:sp>
      <p:sp>
        <p:nvSpPr>
          <p:cNvPr id="3" name="Content Placeholder 2">
            <a:extLst>
              <a:ext uri="{FF2B5EF4-FFF2-40B4-BE49-F238E27FC236}">
                <a16:creationId xmlns:a16="http://schemas.microsoft.com/office/drawing/2014/main" id="{8FEF2B4E-984A-41C6-AF9D-C0961ADD0598}"/>
              </a:ext>
            </a:extLst>
          </p:cNvPr>
          <p:cNvSpPr>
            <a:spLocks noGrp="1"/>
          </p:cNvSpPr>
          <p:nvPr>
            <p:ph idx="1"/>
          </p:nvPr>
        </p:nvSpPr>
        <p:spPr/>
        <p:txBody>
          <a:bodyPr>
            <a:normAutofit lnSpcReduction="10000"/>
          </a:bodyPr>
          <a:lstStyle/>
          <a:p>
            <a:pPr>
              <a:buFont typeface="Wingdings" panose="05000000000000000000" pitchFamily="2" charset="2"/>
              <a:buChar char="v"/>
            </a:pPr>
            <a:r>
              <a:rPr lang="en-US" dirty="0"/>
              <a:t> Risk is defined as the mathematical product of the loss or damage due to failure and the probability (or frequency) of failure resulting in such damage.</a:t>
            </a:r>
          </a:p>
          <a:p>
            <a:pPr>
              <a:buFont typeface="Wingdings" panose="05000000000000000000" pitchFamily="2" charset="2"/>
              <a:buChar char="v"/>
            </a:pPr>
            <a:r>
              <a:rPr lang="en-US" dirty="0"/>
              <a:t> Risk-based testing helps to minimize and fight product risks from the start of the project. </a:t>
            </a:r>
          </a:p>
          <a:p>
            <a:pPr>
              <a:buFont typeface="Wingdings" panose="05000000000000000000" pitchFamily="2" charset="2"/>
              <a:buChar char="v"/>
            </a:pPr>
            <a:r>
              <a:rPr lang="en-US" i="1" dirty="0"/>
              <a:t> </a:t>
            </a:r>
            <a:r>
              <a:rPr lang="en-US" dirty="0"/>
              <a:t>Risk-based testing uses information about identified risks for planning, specification, preparation, and execution of the tests.</a:t>
            </a:r>
          </a:p>
          <a:p>
            <a:pPr>
              <a:buFont typeface="Wingdings" panose="05000000000000000000" pitchFamily="2" charset="2"/>
              <a:buChar char="v"/>
            </a:pPr>
            <a:r>
              <a:rPr lang="en-US" dirty="0"/>
              <a:t> All major elements of the test approach are determined based on risk:</a:t>
            </a:r>
          </a:p>
          <a:p>
            <a:pPr>
              <a:buNone/>
            </a:pPr>
            <a:r>
              <a:rPr lang="en-US" dirty="0"/>
              <a:t>       - The test techniques to be used</a:t>
            </a:r>
          </a:p>
          <a:p>
            <a:pPr>
              <a:buNone/>
            </a:pPr>
            <a:r>
              <a:rPr lang="en-US" dirty="0"/>
              <a:t>       - The extent of testing</a:t>
            </a:r>
          </a:p>
          <a:p>
            <a:pPr>
              <a:buNone/>
            </a:pPr>
            <a:r>
              <a:rPr lang="en-US" dirty="0"/>
              <a:t>       - The priority of test cases</a:t>
            </a:r>
          </a:p>
          <a:p>
            <a:endParaRPr lang="en-US" dirty="0"/>
          </a:p>
          <a:p>
            <a:endParaRPr lang="en-GB" dirty="0"/>
          </a:p>
        </p:txBody>
      </p:sp>
    </p:spTree>
    <p:extLst>
      <p:ext uri="{BB962C8B-B14F-4D97-AF65-F5344CB8AC3E}">
        <p14:creationId xmlns:p14="http://schemas.microsoft.com/office/powerpoint/2010/main" val="3141555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0F72F-96FB-49A8-BB98-86D3FA89797A}"/>
              </a:ext>
            </a:extLst>
          </p:cNvPr>
          <p:cNvSpPr>
            <a:spLocks noGrp="1"/>
          </p:cNvSpPr>
          <p:nvPr>
            <p:ph type="title"/>
          </p:nvPr>
        </p:nvSpPr>
        <p:spPr>
          <a:xfrm>
            <a:off x="822959" y="1143000"/>
            <a:ext cx="7543800" cy="1008796"/>
          </a:xfrm>
        </p:spPr>
        <p:txBody>
          <a:bodyPr>
            <a:noAutofit/>
          </a:bodyPr>
          <a:lstStyle/>
          <a:p>
            <a:r>
              <a:rPr lang="en-GB" sz="3200" dirty="0">
                <a:latin typeface="Arial Nova Cond" panose="020B0506020202020204" pitchFamily="34" charset="0"/>
              </a:rPr>
              <a:t>When to implement Risk based Testing</a:t>
            </a:r>
            <a:br>
              <a:rPr lang="en-GB" sz="3200" dirty="0">
                <a:latin typeface="Arial Nova Cond" panose="020B0506020202020204" pitchFamily="34" charset="0"/>
              </a:rPr>
            </a:br>
            <a:endParaRPr lang="en-GB" sz="3200" dirty="0">
              <a:latin typeface="Arial Nova Cond" panose="020B0506020202020204" pitchFamily="34" charset="0"/>
            </a:endParaRPr>
          </a:p>
        </p:txBody>
      </p:sp>
      <p:sp>
        <p:nvSpPr>
          <p:cNvPr id="3" name="Content Placeholder 2">
            <a:extLst>
              <a:ext uri="{FF2B5EF4-FFF2-40B4-BE49-F238E27FC236}">
                <a16:creationId xmlns:a16="http://schemas.microsoft.com/office/drawing/2014/main" id="{F95C45D5-9D0A-469A-A4C3-46E413324408}"/>
              </a:ext>
            </a:extLst>
          </p:cNvPr>
          <p:cNvSpPr>
            <a:spLocks noGrp="1"/>
          </p:cNvSpPr>
          <p:nvPr>
            <p:ph idx="1"/>
          </p:nvPr>
        </p:nvSpPr>
        <p:spPr/>
        <p:txBody>
          <a:bodyPr/>
          <a:lstStyle/>
          <a:p>
            <a:pPr>
              <a:buFont typeface="Wingdings" panose="05000000000000000000" pitchFamily="2" charset="2"/>
              <a:buChar char="v"/>
            </a:pPr>
            <a:r>
              <a:rPr lang="en-GB" dirty="0"/>
              <a:t> Projects having time, resource, budge, constraints, etc.</a:t>
            </a:r>
          </a:p>
          <a:p>
            <a:pPr>
              <a:buFont typeface="Wingdings" panose="05000000000000000000" pitchFamily="2" charset="2"/>
              <a:buChar char="v"/>
            </a:pPr>
            <a:r>
              <a:rPr lang="en-GB" dirty="0"/>
              <a:t> Projects where risk based analysis can be used to detect vulnerabilities to SQL injection attacks.</a:t>
            </a:r>
          </a:p>
          <a:p>
            <a:pPr>
              <a:buFont typeface="Wingdings" panose="05000000000000000000" pitchFamily="2" charset="2"/>
              <a:buChar char="v"/>
            </a:pPr>
            <a:r>
              <a:rPr lang="en-GB" dirty="0"/>
              <a:t> Security Testing in Cloud Computing Environments.</a:t>
            </a:r>
          </a:p>
          <a:p>
            <a:pPr>
              <a:buFont typeface="Wingdings" panose="05000000000000000000" pitchFamily="2" charset="2"/>
              <a:buChar char="v"/>
            </a:pPr>
            <a:r>
              <a:rPr lang="en-GB" dirty="0"/>
              <a:t> New projects with high risk factors like Lack of experience with the technologies used, Lack of business domain knowledge.</a:t>
            </a:r>
          </a:p>
          <a:p>
            <a:pPr>
              <a:buFont typeface="Wingdings" panose="05000000000000000000" pitchFamily="2" charset="2"/>
              <a:buChar char="v"/>
            </a:pPr>
            <a:r>
              <a:rPr lang="en-GB" dirty="0"/>
              <a:t> Incremental and iterative models, etc.</a:t>
            </a:r>
          </a:p>
          <a:p>
            <a:endParaRPr lang="en-GB" dirty="0"/>
          </a:p>
          <a:p>
            <a:endParaRPr lang="en-GB" dirty="0"/>
          </a:p>
        </p:txBody>
      </p:sp>
    </p:spTree>
    <p:extLst>
      <p:ext uri="{BB962C8B-B14F-4D97-AF65-F5344CB8AC3E}">
        <p14:creationId xmlns:p14="http://schemas.microsoft.com/office/powerpoint/2010/main" val="4174078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D11-D538-41D9-8EFA-37706B1FA4F3}"/>
              </a:ext>
            </a:extLst>
          </p:cNvPr>
          <p:cNvSpPr>
            <a:spLocks noGrp="1"/>
          </p:cNvSpPr>
          <p:nvPr>
            <p:ph type="title"/>
          </p:nvPr>
        </p:nvSpPr>
        <p:spPr>
          <a:xfrm>
            <a:off x="788929" y="762000"/>
            <a:ext cx="7543800" cy="1450757"/>
          </a:xfrm>
        </p:spPr>
        <p:txBody>
          <a:bodyPr>
            <a:noAutofit/>
          </a:bodyPr>
          <a:lstStyle/>
          <a:p>
            <a:r>
              <a:rPr lang="en-GB" sz="3200" dirty="0">
                <a:latin typeface="Arial Nova Cond" panose="020B0506020202020204" pitchFamily="34" charset="0"/>
              </a:rPr>
              <a:t>How to do Risk Based Testing: Complete Process</a:t>
            </a:r>
            <a:br>
              <a:rPr lang="en-GB" sz="3200" dirty="0">
                <a:latin typeface="Arial Nova Cond" panose="020B0506020202020204" pitchFamily="34" charset="0"/>
              </a:rPr>
            </a:br>
            <a:endParaRPr lang="en-GB" sz="3200" dirty="0">
              <a:latin typeface="Arial Nova Cond" panose="020B0506020202020204" pitchFamily="34" charset="0"/>
            </a:endParaRPr>
          </a:p>
        </p:txBody>
      </p:sp>
      <p:pic>
        <p:nvPicPr>
          <p:cNvPr id="4" name="Picture 2" descr="https://www.guru99.com/images/3-2016/032316_1114_RiskBasedTe6.png">
            <a:extLst>
              <a:ext uri="{FF2B5EF4-FFF2-40B4-BE49-F238E27FC236}">
                <a16:creationId xmlns:a16="http://schemas.microsoft.com/office/drawing/2014/main" id="{156E18B9-1C79-4035-B2C4-F8A069B41F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26496" y="1846263"/>
            <a:ext cx="5735457"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9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B646E-5978-48F3-AA04-0FA8AD05AC98}"/>
              </a:ext>
            </a:extLst>
          </p:cNvPr>
          <p:cNvSpPr>
            <a:spLocks noGrp="1"/>
          </p:cNvSpPr>
          <p:nvPr>
            <p:ph type="title"/>
          </p:nvPr>
        </p:nvSpPr>
        <p:spPr/>
        <p:txBody>
          <a:bodyPr>
            <a:normAutofit/>
          </a:bodyPr>
          <a:lstStyle/>
          <a:p>
            <a:r>
              <a:rPr lang="en-US" sz="3200" dirty="0">
                <a:latin typeface="Arial Nova Cond" panose="020B0506020202020204" pitchFamily="34" charset="0"/>
              </a:rPr>
              <a:t>Managing The Test Work</a:t>
            </a:r>
            <a:endParaRPr lang="en-GB" sz="3200" dirty="0">
              <a:latin typeface="Arial Nova Cond" panose="020B0506020202020204" pitchFamily="34" charset="0"/>
            </a:endParaRPr>
          </a:p>
        </p:txBody>
      </p:sp>
      <p:sp>
        <p:nvSpPr>
          <p:cNvPr id="3" name="Content Placeholder 2">
            <a:extLst>
              <a:ext uri="{FF2B5EF4-FFF2-40B4-BE49-F238E27FC236}">
                <a16:creationId xmlns:a16="http://schemas.microsoft.com/office/drawing/2014/main" id="{A493FB7C-FFAF-4289-8F08-9B8F351121C9}"/>
              </a:ext>
            </a:extLst>
          </p:cNvPr>
          <p:cNvSpPr>
            <a:spLocks noGrp="1"/>
          </p:cNvSpPr>
          <p:nvPr>
            <p:ph idx="1"/>
          </p:nvPr>
        </p:nvSpPr>
        <p:spPr/>
        <p:txBody>
          <a:bodyPr/>
          <a:lstStyle/>
          <a:p>
            <a:pPr algn="just">
              <a:buFont typeface="Wingdings" panose="05000000000000000000" pitchFamily="2" charset="2"/>
              <a:buChar char="v"/>
            </a:pPr>
            <a:r>
              <a:rPr lang="en-US" dirty="0"/>
              <a:t> Every cycle through the testing usually results in tasks for correction or changes for the developers. </a:t>
            </a:r>
          </a:p>
          <a:p>
            <a:pPr algn="just">
              <a:buFont typeface="Wingdings" panose="05000000000000000000" pitchFamily="2" charset="2"/>
              <a:buChar char="v"/>
            </a:pPr>
            <a:r>
              <a:rPr lang="en-US" dirty="0"/>
              <a:t> When bugs are corrected or changes are implemented, a new version of the software comes into life, and it must be tested. In every test level, the test process is repeatedly executed.</a:t>
            </a:r>
          </a:p>
          <a:p>
            <a:pPr>
              <a:buFont typeface="Wingdings" panose="05000000000000000000" pitchFamily="2" charset="2"/>
              <a:buChar char="v"/>
            </a:pPr>
            <a:r>
              <a:rPr lang="en-US" dirty="0"/>
              <a:t>Test Cycle Planning</a:t>
            </a:r>
          </a:p>
          <a:p>
            <a:pPr>
              <a:buFont typeface="Wingdings" panose="05000000000000000000" pitchFamily="2" charset="2"/>
              <a:buChar char="v"/>
            </a:pPr>
            <a:r>
              <a:rPr lang="en-US" dirty="0"/>
              <a:t> Test Cycle Monitoring</a:t>
            </a:r>
          </a:p>
          <a:p>
            <a:pPr>
              <a:buFont typeface="Wingdings" panose="05000000000000000000" pitchFamily="2" charset="2"/>
              <a:buChar char="v"/>
            </a:pPr>
            <a:r>
              <a:rPr lang="en-US" dirty="0"/>
              <a:t> Test Cycle Control</a:t>
            </a:r>
          </a:p>
          <a:p>
            <a:endParaRPr lang="en-GB" dirty="0"/>
          </a:p>
        </p:txBody>
      </p:sp>
    </p:spTree>
    <p:extLst>
      <p:ext uri="{BB962C8B-B14F-4D97-AF65-F5344CB8AC3E}">
        <p14:creationId xmlns:p14="http://schemas.microsoft.com/office/powerpoint/2010/main" val="2446010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A2F61-5884-4E48-80C3-61924FF5FA18}"/>
              </a:ext>
            </a:extLst>
          </p:cNvPr>
          <p:cNvSpPr>
            <a:spLocks noGrp="1"/>
          </p:cNvSpPr>
          <p:nvPr>
            <p:ph type="title"/>
          </p:nvPr>
        </p:nvSpPr>
        <p:spPr/>
        <p:txBody>
          <a:bodyPr>
            <a:normAutofit/>
          </a:bodyPr>
          <a:lstStyle/>
          <a:p>
            <a:r>
              <a:rPr lang="en-US" sz="3200" dirty="0">
                <a:latin typeface="Arial Nova Cond" panose="020B0506020202020204" pitchFamily="34" charset="0"/>
              </a:rPr>
              <a:t>Managing The Test Work: </a:t>
            </a:r>
            <a:r>
              <a:rPr lang="en-GB" sz="3200" dirty="0">
                <a:latin typeface="Arial Nova Cond" panose="020B0506020202020204" pitchFamily="34" charset="0"/>
              </a:rPr>
              <a:t>Test Cycle Planning</a:t>
            </a:r>
          </a:p>
        </p:txBody>
      </p:sp>
      <p:sp>
        <p:nvSpPr>
          <p:cNvPr id="3" name="Content Placeholder 2">
            <a:extLst>
              <a:ext uri="{FF2B5EF4-FFF2-40B4-BE49-F238E27FC236}">
                <a16:creationId xmlns:a16="http://schemas.microsoft.com/office/drawing/2014/main" id="{DCFEFAD9-34FA-4704-A4D4-C3FC0A67ADD6}"/>
              </a:ext>
            </a:extLst>
          </p:cNvPr>
          <p:cNvSpPr>
            <a:spLocks noGrp="1"/>
          </p:cNvSpPr>
          <p:nvPr>
            <p:ph idx="1"/>
          </p:nvPr>
        </p:nvSpPr>
        <p:spPr>
          <a:xfrm>
            <a:off x="914400" y="1905000"/>
            <a:ext cx="7543801" cy="4023360"/>
          </a:xfrm>
        </p:spPr>
        <p:txBody>
          <a:bodyPr/>
          <a:lstStyle/>
          <a:p>
            <a:pPr marL="0" indent="0">
              <a:buNone/>
            </a:pPr>
            <a:r>
              <a:rPr lang="en-GB" dirty="0"/>
              <a:t>Detailed planning per test cycle is needed so the following points should be addressed:</a:t>
            </a:r>
            <a:endParaRPr lang="en-GB" b="1" dirty="0"/>
          </a:p>
          <a:p>
            <a:pPr>
              <a:buFont typeface="Arial" panose="020B0604020202020204" pitchFamily="34" charset="0"/>
              <a:buChar char="•"/>
            </a:pPr>
            <a:r>
              <a:rPr lang="en-GB" dirty="0"/>
              <a:t> State of development</a:t>
            </a:r>
          </a:p>
          <a:p>
            <a:pPr>
              <a:buFont typeface="Arial" panose="020B0604020202020204" pitchFamily="34" charset="0"/>
              <a:buChar char="•"/>
            </a:pPr>
            <a:r>
              <a:rPr lang="en-GB" dirty="0"/>
              <a:t> Test results</a:t>
            </a:r>
          </a:p>
          <a:p>
            <a:pPr>
              <a:buFont typeface="Arial" panose="020B0604020202020204" pitchFamily="34" charset="0"/>
              <a:buChar char="•"/>
            </a:pPr>
            <a:r>
              <a:rPr lang="en-GB" dirty="0"/>
              <a:t> Resources</a:t>
            </a:r>
          </a:p>
          <a:p>
            <a:endParaRPr lang="en-GB" dirty="0"/>
          </a:p>
        </p:txBody>
      </p:sp>
    </p:spTree>
    <p:extLst>
      <p:ext uri="{BB962C8B-B14F-4D97-AF65-F5344CB8AC3E}">
        <p14:creationId xmlns:p14="http://schemas.microsoft.com/office/powerpoint/2010/main" val="3405335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48F12-0754-41C1-AD6A-38CB85041BCF}"/>
              </a:ext>
            </a:extLst>
          </p:cNvPr>
          <p:cNvSpPr>
            <a:spLocks noGrp="1"/>
          </p:cNvSpPr>
          <p:nvPr>
            <p:ph type="title"/>
          </p:nvPr>
        </p:nvSpPr>
        <p:spPr/>
        <p:txBody>
          <a:bodyPr>
            <a:normAutofit/>
          </a:bodyPr>
          <a:lstStyle/>
          <a:p>
            <a:r>
              <a:rPr lang="en-US" sz="3200" dirty="0">
                <a:latin typeface="Arial Nova Cond" panose="020B0506020202020204" pitchFamily="34" charset="0"/>
              </a:rPr>
              <a:t>Managing The Test Work: </a:t>
            </a:r>
            <a:r>
              <a:rPr lang="en-GB" sz="3200" dirty="0">
                <a:latin typeface="Arial Nova Cond" panose="020B0506020202020204" pitchFamily="34" charset="0"/>
              </a:rPr>
              <a:t>Test Cycle Monitoring</a:t>
            </a:r>
          </a:p>
        </p:txBody>
      </p:sp>
      <p:sp>
        <p:nvSpPr>
          <p:cNvPr id="3" name="Content Placeholder 2">
            <a:extLst>
              <a:ext uri="{FF2B5EF4-FFF2-40B4-BE49-F238E27FC236}">
                <a16:creationId xmlns:a16="http://schemas.microsoft.com/office/drawing/2014/main" id="{B538D214-CFB9-4CB1-80EB-EDA1E57BB3D4}"/>
              </a:ext>
            </a:extLst>
          </p:cNvPr>
          <p:cNvSpPr>
            <a:spLocks noGrp="1"/>
          </p:cNvSpPr>
          <p:nvPr>
            <p:ph idx="1"/>
          </p:nvPr>
        </p:nvSpPr>
        <p:spPr/>
        <p:txBody>
          <a:bodyPr/>
          <a:lstStyle/>
          <a:p>
            <a:pPr>
              <a:buFont typeface="Wingdings" panose="05000000000000000000" pitchFamily="2" charset="2"/>
              <a:buChar char="v"/>
            </a:pPr>
            <a:r>
              <a:rPr lang="en-GB" dirty="0"/>
              <a:t> To measure and monitor the results of the ongoing tests, objective test metrics should be used. They are defined in the test plan.</a:t>
            </a:r>
          </a:p>
          <a:p>
            <a:pPr>
              <a:buFont typeface="Wingdings" panose="05000000000000000000" pitchFamily="2" charset="2"/>
              <a:buChar char="v"/>
            </a:pPr>
            <a:r>
              <a:rPr lang="en-GB" dirty="0"/>
              <a:t> Only metrics that are reliably, regularly, and simply measurable10 should be used. These approaches are possible:</a:t>
            </a:r>
          </a:p>
          <a:p>
            <a:pPr marL="0" indent="0">
              <a:buNone/>
            </a:pPr>
            <a:endParaRPr lang="en-GB" dirty="0"/>
          </a:p>
          <a:p>
            <a:pPr marL="578358" lvl="1" indent="-285750">
              <a:buFont typeface="Courier New" panose="02070309020205020404" pitchFamily="49" charset="0"/>
              <a:buChar char="o"/>
            </a:pPr>
            <a:r>
              <a:rPr lang="en-GB" dirty="0"/>
              <a:t>Fault- and failure-based metrics</a:t>
            </a:r>
          </a:p>
          <a:p>
            <a:pPr marL="578358" lvl="1" indent="-285750">
              <a:buFont typeface="Courier New" panose="02070309020205020404" pitchFamily="49" charset="0"/>
              <a:buChar char="o"/>
            </a:pPr>
            <a:r>
              <a:rPr lang="en-GB" dirty="0"/>
              <a:t>Test-case-based metrics</a:t>
            </a:r>
          </a:p>
          <a:p>
            <a:pPr marL="578358" lvl="1" indent="-285750">
              <a:buFont typeface="Courier New" panose="02070309020205020404" pitchFamily="49" charset="0"/>
              <a:buChar char="o"/>
            </a:pPr>
            <a:r>
              <a:rPr lang="en-GB" dirty="0"/>
              <a:t>Test-object-based metrics</a:t>
            </a:r>
          </a:p>
          <a:p>
            <a:pPr marL="578358" lvl="1" indent="-285750">
              <a:buFont typeface="Courier New" panose="02070309020205020404" pitchFamily="49" charset="0"/>
              <a:buChar char="o"/>
            </a:pPr>
            <a:r>
              <a:rPr lang="en-GB" dirty="0"/>
              <a:t>Cost-based metrics</a:t>
            </a:r>
          </a:p>
          <a:p>
            <a:endParaRPr lang="en-GB" dirty="0"/>
          </a:p>
        </p:txBody>
      </p:sp>
    </p:spTree>
    <p:extLst>
      <p:ext uri="{BB962C8B-B14F-4D97-AF65-F5344CB8AC3E}">
        <p14:creationId xmlns:p14="http://schemas.microsoft.com/office/powerpoint/2010/main" val="2844438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48F12-0754-41C1-AD6A-38CB85041BCF}"/>
              </a:ext>
            </a:extLst>
          </p:cNvPr>
          <p:cNvSpPr>
            <a:spLocks noGrp="1"/>
          </p:cNvSpPr>
          <p:nvPr>
            <p:ph type="title"/>
          </p:nvPr>
        </p:nvSpPr>
        <p:spPr/>
        <p:txBody>
          <a:bodyPr>
            <a:normAutofit/>
          </a:bodyPr>
          <a:lstStyle/>
          <a:p>
            <a:r>
              <a:rPr lang="en-US" sz="3200" dirty="0">
                <a:latin typeface="Arial Nova Cond" panose="020B0506020202020204" pitchFamily="34" charset="0"/>
              </a:rPr>
              <a:t>Managing The Test Work: </a:t>
            </a:r>
            <a:r>
              <a:rPr lang="en-GB" sz="3200" dirty="0">
                <a:latin typeface="Arial Nova Cond" panose="020B0506020202020204" pitchFamily="34" charset="0"/>
              </a:rPr>
              <a:t>Test Cycle Control</a:t>
            </a:r>
          </a:p>
        </p:txBody>
      </p:sp>
      <p:sp>
        <p:nvSpPr>
          <p:cNvPr id="3" name="Content Placeholder 2">
            <a:extLst>
              <a:ext uri="{FF2B5EF4-FFF2-40B4-BE49-F238E27FC236}">
                <a16:creationId xmlns:a16="http://schemas.microsoft.com/office/drawing/2014/main" id="{B538D214-CFB9-4CB1-80EB-EDA1E57BB3D4}"/>
              </a:ext>
            </a:extLst>
          </p:cNvPr>
          <p:cNvSpPr>
            <a:spLocks noGrp="1"/>
          </p:cNvSpPr>
          <p:nvPr>
            <p:ph idx="1"/>
          </p:nvPr>
        </p:nvSpPr>
        <p:spPr/>
        <p:txBody>
          <a:bodyPr/>
          <a:lstStyle/>
          <a:p>
            <a:pPr>
              <a:buFont typeface="Wingdings" panose="05000000000000000000" pitchFamily="2" charset="2"/>
              <a:buChar char="v"/>
            </a:pPr>
            <a:r>
              <a:rPr lang="en-GB" dirty="0"/>
              <a:t> If testing is delayed with respect to the project and test planning, the test manager must take suitable countermeasures. </a:t>
            </a:r>
          </a:p>
          <a:p>
            <a:pPr>
              <a:buFont typeface="Wingdings" panose="05000000000000000000" pitchFamily="2" charset="2"/>
              <a:buChar char="v"/>
            </a:pPr>
            <a:r>
              <a:rPr lang="en-GB" dirty="0"/>
              <a:t> This is called test (cycle) control. These actions may relate to the test or any other development activity.</a:t>
            </a:r>
          </a:p>
          <a:p>
            <a:pPr>
              <a:buFont typeface="Wingdings" panose="05000000000000000000" pitchFamily="2" charset="2"/>
              <a:buChar char="v"/>
            </a:pPr>
            <a:r>
              <a:rPr lang="en-GB" dirty="0"/>
              <a:t> It may be necessary to request and deploy additional test resources (personnel, workstations, and tools) in order to compensate for the delay and catch up on the schedule in the remaining cycles.</a:t>
            </a:r>
          </a:p>
          <a:p>
            <a:endParaRPr lang="en-GB" dirty="0"/>
          </a:p>
        </p:txBody>
      </p:sp>
    </p:spTree>
    <p:extLst>
      <p:ext uri="{BB962C8B-B14F-4D97-AF65-F5344CB8AC3E}">
        <p14:creationId xmlns:p14="http://schemas.microsoft.com/office/powerpoint/2010/main" val="281373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48F12-0754-41C1-AD6A-38CB85041BCF}"/>
              </a:ext>
            </a:extLst>
          </p:cNvPr>
          <p:cNvSpPr>
            <a:spLocks noGrp="1"/>
          </p:cNvSpPr>
          <p:nvPr>
            <p:ph type="title"/>
          </p:nvPr>
        </p:nvSpPr>
        <p:spPr/>
        <p:txBody>
          <a:bodyPr>
            <a:normAutofit/>
          </a:bodyPr>
          <a:lstStyle/>
          <a:p>
            <a:r>
              <a:rPr lang="en-US" sz="3200" dirty="0">
                <a:latin typeface="Arial Nova Cond" panose="020B0506020202020204" pitchFamily="34" charset="0"/>
              </a:rPr>
              <a:t>Incident Management</a:t>
            </a:r>
            <a:endParaRPr lang="en-GB" sz="3200" dirty="0">
              <a:latin typeface="Arial Nova Cond" panose="020B0506020202020204" pitchFamily="34" charset="0"/>
            </a:endParaRPr>
          </a:p>
        </p:txBody>
      </p:sp>
      <p:sp>
        <p:nvSpPr>
          <p:cNvPr id="3" name="Content Placeholder 2">
            <a:extLst>
              <a:ext uri="{FF2B5EF4-FFF2-40B4-BE49-F238E27FC236}">
                <a16:creationId xmlns:a16="http://schemas.microsoft.com/office/drawing/2014/main" id="{B538D214-CFB9-4CB1-80EB-EDA1E57BB3D4}"/>
              </a:ext>
            </a:extLst>
          </p:cNvPr>
          <p:cNvSpPr>
            <a:spLocks noGrp="1"/>
          </p:cNvSpPr>
          <p:nvPr>
            <p:ph idx="1"/>
          </p:nvPr>
        </p:nvSpPr>
        <p:spPr/>
        <p:txBody>
          <a:bodyPr/>
          <a:lstStyle/>
          <a:p>
            <a:pPr>
              <a:buFont typeface="Wingdings" panose="05000000000000000000" pitchFamily="2" charset="2"/>
              <a:buChar char="v"/>
            </a:pPr>
            <a:r>
              <a:rPr lang="en-US" dirty="0"/>
              <a:t> To ensure reliable and fast elimination of failures detected by the various test levels, a well-functioning procedure for communicating and managing those incident reports is needed. </a:t>
            </a:r>
          </a:p>
          <a:p>
            <a:pPr>
              <a:buFont typeface="Wingdings" panose="05000000000000000000" pitchFamily="2" charset="2"/>
              <a:buChar char="v"/>
            </a:pPr>
            <a:r>
              <a:rPr lang="en-US" dirty="0"/>
              <a:t> Incident management starts during test execution or upon test cycle completion by evaluating the test log.</a:t>
            </a:r>
          </a:p>
          <a:p>
            <a:pPr lvl="1"/>
            <a:r>
              <a:rPr lang="en-US" dirty="0"/>
              <a:t>Test Log</a:t>
            </a:r>
          </a:p>
          <a:p>
            <a:pPr lvl="1"/>
            <a:r>
              <a:rPr lang="en-US" dirty="0"/>
              <a:t>Incident Reporting</a:t>
            </a:r>
          </a:p>
          <a:p>
            <a:pPr lvl="1"/>
            <a:r>
              <a:rPr lang="en-US" dirty="0"/>
              <a:t>Defect Classification</a:t>
            </a:r>
          </a:p>
          <a:p>
            <a:pPr lvl="1"/>
            <a:r>
              <a:rPr lang="en-US" dirty="0"/>
              <a:t>Incident Status</a:t>
            </a:r>
          </a:p>
          <a:p>
            <a:endParaRPr lang="en-GB" dirty="0"/>
          </a:p>
        </p:txBody>
      </p:sp>
    </p:spTree>
    <p:extLst>
      <p:ext uri="{BB962C8B-B14F-4D97-AF65-F5344CB8AC3E}">
        <p14:creationId xmlns:p14="http://schemas.microsoft.com/office/powerpoint/2010/main" val="366081769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637C55981146D4D8BE7DF43ED48EF7C" ma:contentTypeVersion="4" ma:contentTypeDescription="Create a new document." ma:contentTypeScope="" ma:versionID="98f61ae8638102204f313c0c39e4bf10">
  <xsd:schema xmlns:xsd="http://www.w3.org/2001/XMLSchema" xmlns:xs="http://www.w3.org/2001/XMLSchema" xmlns:p="http://schemas.microsoft.com/office/2006/metadata/properties" xmlns:ns2="27a064ba-fdca-4edc-b0c6-399aa4a77695" targetNamespace="http://schemas.microsoft.com/office/2006/metadata/properties" ma:root="true" ma:fieldsID="3a2c834a0a8894a14f03ca9015043965" ns2:_="">
    <xsd:import namespace="27a064ba-fdca-4edc-b0c6-399aa4a7769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a064ba-fdca-4edc-b0c6-399aa4a776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E853590-6C30-4E45-B218-87384F9F8C96}"/>
</file>

<file path=customXml/itemProps2.xml><?xml version="1.0" encoding="utf-8"?>
<ds:datastoreItem xmlns:ds="http://schemas.openxmlformats.org/officeDocument/2006/customXml" ds:itemID="{65035140-A109-478D-9CEA-F2A7625F278F}"/>
</file>

<file path=customXml/itemProps3.xml><?xml version="1.0" encoding="utf-8"?>
<ds:datastoreItem xmlns:ds="http://schemas.openxmlformats.org/officeDocument/2006/customXml" ds:itemID="{4EF63A01-FFC0-4EE6-9295-BA25F1911C53}"/>
</file>

<file path=docProps/app.xml><?xml version="1.0" encoding="utf-8"?>
<Properties xmlns="http://schemas.openxmlformats.org/officeDocument/2006/extended-properties" xmlns:vt="http://schemas.openxmlformats.org/officeDocument/2006/docPropsVTypes">
  <Template>Retrospect</Template>
  <TotalTime>55182</TotalTime>
  <Words>841</Words>
  <Application>Microsoft Office PowerPoint</Application>
  <PresentationFormat>On-screen Show (4:3)</PresentationFormat>
  <Paragraphs>78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Nova Cond</vt:lpstr>
      <vt:lpstr>Calibri</vt:lpstr>
      <vt:lpstr>Calibri Light</vt:lpstr>
      <vt:lpstr>Courier New</vt:lpstr>
      <vt:lpstr>Wingdings</vt:lpstr>
      <vt:lpstr>Retrospect</vt:lpstr>
      <vt:lpstr> Chapter 6, Chapter 7:  Test Management, Test Tools </vt:lpstr>
      <vt:lpstr>Risk Based Testing</vt:lpstr>
      <vt:lpstr>When to implement Risk based Testing </vt:lpstr>
      <vt:lpstr>How to do Risk Based Testing: Complete Process </vt:lpstr>
      <vt:lpstr>Managing The Test Work</vt:lpstr>
      <vt:lpstr>Managing The Test Work: Test Cycle Planning</vt:lpstr>
      <vt:lpstr>Managing The Test Work: Test Cycle Monitoring</vt:lpstr>
      <vt:lpstr>Managing The Test Work: Test Cycle Control</vt:lpstr>
      <vt:lpstr>Incident Management</vt:lpstr>
      <vt:lpstr>Incident Status Model</vt:lpstr>
      <vt:lpstr>Incident Status Scheme</vt:lpstr>
      <vt:lpstr>Test Management: Requirements to Configuration Management</vt:lpstr>
      <vt:lpstr>Test Management: Requirements to Configuration Management</vt:lpstr>
      <vt:lpstr>Test Tools</vt:lpstr>
      <vt:lpstr>Types of Test Tools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Najmun Nisa</dc:creator>
  <cp:lastModifiedBy>Najmun Nisa</cp:lastModifiedBy>
  <cp:revision>366</cp:revision>
  <dcterms:created xsi:type="dcterms:W3CDTF">2018-04-16T11:59:30Z</dcterms:created>
  <dcterms:modified xsi:type="dcterms:W3CDTF">2024-06-11T12:07:20Z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0x010100C637C55981146D4D8BE7DF43ED48EF7C</vt:lpwstr>
  </property>
</Properties>
</file>