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339" r:id="rId2"/>
    <p:sldId id="267" r:id="rId3"/>
    <p:sldId id="290" r:id="rId4"/>
    <p:sldId id="333" r:id="rId5"/>
    <p:sldId id="334" r:id="rId6"/>
    <p:sldId id="335" r:id="rId7"/>
    <p:sldId id="336" r:id="rId8"/>
    <p:sldId id="337" r:id="rId9"/>
    <p:sldId id="274" r:id="rId10"/>
    <p:sldId id="273" r:id="rId11"/>
    <p:sldId id="272" r:id="rId12"/>
    <p:sldId id="276" r:id="rId13"/>
    <p:sldId id="275" r:id="rId14"/>
    <p:sldId id="271" r:id="rId15"/>
    <p:sldId id="277" r:id="rId16"/>
    <p:sldId id="278" r:id="rId17"/>
    <p:sldId id="289" r:id="rId18"/>
    <p:sldId id="279" r:id="rId19"/>
    <p:sldId id="280" r:id="rId20"/>
    <p:sldId id="287" r:id="rId21"/>
    <p:sldId id="288" r:id="rId22"/>
    <p:sldId id="285" r:id="rId23"/>
    <p:sldId id="286" r:id="rId24"/>
    <p:sldId id="340" r:id="rId25"/>
    <p:sldId id="341" r:id="rId26"/>
    <p:sldId id="342" r:id="rId27"/>
    <p:sldId id="31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6CA0-8247-46E1-A983-D2DA2570E66B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C89A3-5464-4831-B216-0CB9C277E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6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3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162120-2105-4B78-821C-D1447B2543BF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F8D928-83B2-49C0-B3E3-3CF14C06387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81200" y="1752600"/>
            <a:ext cx="685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</a:t>
            </a:r>
            <a:r>
              <a:rPr lang="en-US" sz="2800" dirty="0">
                <a:solidFill>
                  <a:srgbClr val="000000"/>
                </a:solidFill>
                <a:latin typeface="Arial Nova Cond" panose="020B0506020202020204" pitchFamily="34" charset="0"/>
              </a:rPr>
              <a:t>Cause Effect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Testing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/>
          <a:lstStyle/>
          <a:p>
            <a:r>
              <a:rPr lang="en-US" b="1" dirty="0"/>
              <a:t>The causes for this situation are:</a:t>
            </a:r>
            <a:br>
              <a:rPr lang="en-US" dirty="0"/>
            </a:br>
            <a:r>
              <a:rPr lang="en-US" dirty="0"/>
              <a:t>C1 – First character is A</a:t>
            </a:r>
            <a:br>
              <a:rPr lang="en-US" dirty="0"/>
            </a:br>
            <a:r>
              <a:rPr lang="en-US" dirty="0"/>
              <a:t>C2 – First character is B</a:t>
            </a:r>
            <a:br>
              <a:rPr lang="en-US" dirty="0"/>
            </a:br>
            <a:r>
              <a:rPr lang="en-US" dirty="0"/>
              <a:t>C3 – the Second character is a digit</a:t>
            </a:r>
          </a:p>
          <a:p>
            <a:r>
              <a:rPr lang="en-US" b="1" dirty="0"/>
              <a:t>The effects (results) for this situation are</a:t>
            </a:r>
            <a:br>
              <a:rPr lang="en-US" dirty="0"/>
            </a:br>
            <a:r>
              <a:rPr lang="en-US" dirty="0"/>
              <a:t>E1 – Update the file</a:t>
            </a:r>
            <a:br>
              <a:rPr lang="en-US" dirty="0"/>
            </a:br>
            <a:r>
              <a:rPr lang="en-US" dirty="0"/>
              <a:t>E2 – Print message “X”</a:t>
            </a:r>
            <a:br>
              <a:rPr lang="en-US" dirty="0"/>
            </a:br>
            <a:r>
              <a:rPr lang="en-US" dirty="0"/>
              <a:t>E3 – Print message “Y”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87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87" y="1831831"/>
            <a:ext cx="8081913" cy="4373563"/>
          </a:xfrm>
        </p:spPr>
        <p:txBody>
          <a:bodyPr/>
          <a:lstStyle/>
          <a:p>
            <a:r>
              <a:rPr lang="en-US" dirty="0"/>
              <a:t>First, draw the causes and effects as shown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Note</a:t>
            </a:r>
            <a:r>
              <a:rPr lang="en-US" i="1" dirty="0"/>
              <a:t> – Always go from effect to cause. That means, to get effect “E”, what causes should be true.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ause-and-effect-graph-testing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04478"/>
            <a:ext cx="3417831" cy="259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343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924800" cy="3124200"/>
          </a:xfrm>
        </p:spPr>
        <p:txBody>
          <a:bodyPr>
            <a:normAutofit/>
          </a:bodyPr>
          <a:lstStyle/>
          <a:p>
            <a:r>
              <a:rPr lang="en-US" dirty="0"/>
              <a:t>In this example, let’s start with Effect E1.</a:t>
            </a:r>
          </a:p>
          <a:p>
            <a:r>
              <a:rPr lang="en-US" dirty="0"/>
              <a:t>Effect E1 is to update the file. The file is updated when</a:t>
            </a:r>
            <a:br>
              <a:rPr lang="en-US" dirty="0"/>
            </a:br>
            <a:r>
              <a:rPr lang="en-US" dirty="0"/>
              <a:t>–  The first character is “A” and the second character is a digit</a:t>
            </a:r>
            <a:br>
              <a:rPr lang="en-US" dirty="0"/>
            </a:br>
            <a:r>
              <a:rPr lang="en-US" dirty="0"/>
              <a:t>–  The first character is “B” and the second character is a digit</a:t>
            </a:r>
            <a:br>
              <a:rPr lang="en-US" dirty="0"/>
            </a:br>
            <a:r>
              <a:rPr lang="en-US" dirty="0"/>
              <a:t>–  The first character can either be “A” or “B” and cannot be both.</a:t>
            </a:r>
          </a:p>
          <a:p>
            <a:r>
              <a:rPr lang="en-US" dirty="0"/>
              <a:t>Now let’s put these 3 points in symbolic form:</a:t>
            </a:r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57" y="62892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772400" cy="414496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2000" dirty="0"/>
              <a:t>For E1 to be true – following are the causes:</a:t>
            </a:r>
            <a:br>
              <a:rPr lang="en-US" sz="2000" dirty="0"/>
            </a:br>
            <a:r>
              <a:rPr lang="en-US" sz="2000" dirty="0"/>
              <a:t>–  C1 and C3 should be true</a:t>
            </a:r>
            <a:br>
              <a:rPr lang="en-US" sz="2000" dirty="0"/>
            </a:br>
            <a:r>
              <a:rPr lang="en-US" sz="2000" dirty="0"/>
              <a:t>–  C2 and C3 should be true</a:t>
            </a:r>
            <a:br>
              <a:rPr lang="en-US" sz="2000" dirty="0"/>
            </a:br>
            <a:r>
              <a:rPr lang="en-US" sz="2000" dirty="0"/>
              <a:t>–  C1 and C2 cannot be true together. This means C1 and C2 are mutually </a:t>
            </a:r>
          </a:p>
          <a:p>
            <a:pPr>
              <a:spcAft>
                <a:spcPts val="0"/>
              </a:spcAft>
            </a:pPr>
            <a:r>
              <a:rPr lang="en-US" dirty="0"/>
              <a:t>   </a:t>
            </a:r>
            <a:r>
              <a:rPr lang="en-US" sz="2000" dirty="0"/>
              <a:t> exclusive.</a:t>
            </a:r>
          </a:p>
          <a:p>
            <a:r>
              <a:rPr lang="en-US" sz="2000" dirty="0"/>
              <a:t>Now let’s draw this: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Cause-and-effect-graph-test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55" y="3581399"/>
            <a:ext cx="3296995" cy="24685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34808"/>
            <a:ext cx="8229600" cy="4144963"/>
          </a:xfrm>
        </p:spPr>
        <p:txBody>
          <a:bodyPr>
            <a:normAutofit/>
          </a:bodyPr>
          <a:lstStyle/>
          <a:p>
            <a:r>
              <a:rPr lang="en-US" dirty="0"/>
              <a:t>So as per the above diagram, for E1 to be true the condition is</a:t>
            </a:r>
            <a:br>
              <a:rPr lang="en-US" dirty="0"/>
            </a:br>
            <a:r>
              <a:rPr lang="en-US" dirty="0"/>
              <a:t>(C1  V C2) </a:t>
            </a:r>
            <a:r>
              <a:rPr lang="en-US" altLang="ii-CN" sz="1800" dirty="0"/>
              <a:t>ꓥ</a:t>
            </a:r>
            <a:r>
              <a:rPr lang="en-US" sz="1800" dirty="0"/>
              <a:t> </a:t>
            </a:r>
            <a:r>
              <a:rPr lang="en-US" dirty="0"/>
              <a:t>C3</a:t>
            </a:r>
          </a:p>
          <a:p>
            <a:r>
              <a:rPr lang="en-US" dirty="0"/>
              <a:t>The circle in the middle is just an interpretation of the middle point to make the graph less messy. </a:t>
            </a:r>
          </a:p>
          <a:p>
            <a:r>
              <a:rPr lang="en-US" dirty="0"/>
              <a:t>There is a third condition where C1 and C2 are mutually exclusive. So the final graph </a:t>
            </a:r>
            <a:r>
              <a:rPr lang="en-US" b="1" dirty="0"/>
              <a:t>for effect E1</a:t>
            </a:r>
            <a:r>
              <a:rPr lang="en-US" dirty="0"/>
              <a:t> to be true is shown below:</a:t>
            </a:r>
          </a:p>
          <a:p>
            <a:endParaRPr lang="en-US" sz="2400" dirty="0"/>
          </a:p>
        </p:txBody>
      </p:sp>
      <p:pic>
        <p:nvPicPr>
          <p:cNvPr id="4" name="Picture 3" descr="Cause-and-effect-graph-testing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14800"/>
            <a:ext cx="3276600" cy="21260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3382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4292272"/>
          </a:xfrm>
        </p:spPr>
        <p:txBody>
          <a:bodyPr>
            <a:normAutofit/>
          </a:bodyPr>
          <a:lstStyle/>
          <a:p>
            <a:r>
              <a:rPr lang="en-US" b="1" dirty="0"/>
              <a:t>For Effect E2:</a:t>
            </a:r>
            <a:br>
              <a:rPr lang="en-US" dirty="0"/>
            </a:br>
            <a:r>
              <a:rPr lang="en-US" dirty="0"/>
              <a:t>E2 states to print message “X”. Message X will be printed when the First character is neither A nor B.</a:t>
            </a:r>
            <a:br>
              <a:rPr lang="en-US" dirty="0"/>
            </a:br>
            <a:r>
              <a:rPr lang="en-US" dirty="0"/>
              <a:t>Which means Effect E2 will hold true when either C1 OR C2 is invalid. So the graph for Effect E2 is shown as (In blue line)</a:t>
            </a:r>
          </a:p>
          <a:p>
            <a:endParaRPr lang="en-US" sz="2400" dirty="0"/>
          </a:p>
        </p:txBody>
      </p:sp>
      <p:pic>
        <p:nvPicPr>
          <p:cNvPr id="4" name="Picture 3" descr="Cause-and-effect-graph-testing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657600"/>
            <a:ext cx="3886200" cy="261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b="1" dirty="0"/>
              <a:t>For Effect E3.</a:t>
            </a:r>
            <a:br>
              <a:rPr lang="en-US" dirty="0"/>
            </a:br>
            <a:r>
              <a:rPr lang="en-US" dirty="0"/>
              <a:t>E3 states to print message “Y”. Message Y will be printed when Second character is incorrect(not digit).</a:t>
            </a:r>
            <a:br>
              <a:rPr lang="en-US" dirty="0"/>
            </a:br>
            <a:r>
              <a:rPr lang="en-US" dirty="0"/>
              <a:t>Which means Effect E3 will hold true when C3 is invalid. So the graph for Effect E3 is shown as (In Green line)</a:t>
            </a:r>
          </a:p>
          <a:p>
            <a:endParaRPr lang="en-US" sz="2400" dirty="0"/>
          </a:p>
        </p:txBody>
      </p:sp>
      <p:pic>
        <p:nvPicPr>
          <p:cNvPr id="4" name="Picture 3" descr="Cause-and-effect-graph-testing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00400"/>
            <a:ext cx="4650845" cy="3046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2E027-9B65-415C-AC14-D2289A500900}"/>
              </a:ext>
            </a:extLst>
          </p:cNvPr>
          <p:cNvSpPr txBox="1"/>
          <p:nvPr/>
        </p:nvSpPr>
        <p:spPr>
          <a:xfrm>
            <a:off x="1905000" y="4038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Example-Decision table from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3992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The graph must be transformed into a ➞decision table from which the test cases can be derived. The steps to transform a graph into a table are as follows:</a:t>
            </a:r>
          </a:p>
          <a:p>
            <a:pPr marL="514350" indent="-514350">
              <a:buAutoNum type="arabicPeriod"/>
            </a:pPr>
            <a:r>
              <a:rPr lang="en-US" dirty="0"/>
              <a:t>Choose an effect.</a:t>
            </a:r>
          </a:p>
          <a:p>
            <a:pPr marL="514350" indent="-514350">
              <a:buAutoNum type="arabicPeriod"/>
            </a:pPr>
            <a:r>
              <a:rPr lang="en-US" dirty="0"/>
              <a:t>Looking in the graph, find combinations of causes that have this effect and combinations that do not have this effect.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one column into the table for every one of these cause-effect combinations. Include the caused states of the remaining effects.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to see if decision table entries occur several times, and if they do, delete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876" y="685800"/>
            <a:ext cx="7878923" cy="145075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table based on Cause Effect graph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23" y="1905000"/>
            <a:ext cx="8229600" cy="4297363"/>
          </a:xfrm>
        </p:spPr>
        <p:txBody>
          <a:bodyPr/>
          <a:lstStyle/>
          <a:p>
            <a:r>
              <a:rPr lang="en-US" dirty="0"/>
              <a:t>First, write down the Causes and Effects in a single column shown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Key is the same. Go from bottom to top which means traverse from effect to cause.</a:t>
            </a:r>
          </a:p>
          <a:p>
            <a:endParaRPr lang="en-US" dirty="0"/>
          </a:p>
        </p:txBody>
      </p:sp>
      <p:pic>
        <p:nvPicPr>
          <p:cNvPr id="4" name="Picture 3" descr="Cause-and-effect-graph-testing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67000"/>
            <a:ext cx="119443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4621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229600" cy="4144963"/>
          </a:xfrm>
        </p:spPr>
        <p:txBody>
          <a:bodyPr/>
          <a:lstStyle/>
          <a:p>
            <a:r>
              <a:rPr lang="en-US" dirty="0"/>
              <a:t>Start with Effect E1. For E1 to be true, the condition is (C1  V C2) </a:t>
            </a:r>
            <a:r>
              <a:rPr lang="en-US" altLang="ii-CN" dirty="0"/>
              <a:t>ꓥ</a:t>
            </a:r>
            <a:r>
              <a:rPr lang="en-US" dirty="0"/>
              <a:t> C3 </a:t>
            </a:r>
            <a:br>
              <a:rPr lang="en-US" dirty="0"/>
            </a:br>
            <a:r>
              <a:rPr lang="en-US" dirty="0"/>
              <a:t>Here we are representing True as </a:t>
            </a:r>
            <a:r>
              <a:rPr lang="en-US" b="1" dirty="0"/>
              <a:t>1</a:t>
            </a:r>
            <a:r>
              <a:rPr lang="en-US" dirty="0"/>
              <a:t> and False as </a:t>
            </a:r>
            <a:r>
              <a:rPr lang="en-US" b="1" dirty="0"/>
              <a:t>0</a:t>
            </a:r>
            <a:endParaRPr lang="en-US" dirty="0"/>
          </a:p>
          <a:p>
            <a:r>
              <a:rPr lang="en-US" dirty="0"/>
              <a:t>First, put Effect E1 as True in the next column as</a:t>
            </a:r>
          </a:p>
          <a:p>
            <a:endParaRPr lang="en-US" dirty="0"/>
          </a:p>
        </p:txBody>
      </p:sp>
      <p:pic>
        <p:nvPicPr>
          <p:cNvPr id="4" name="Picture 3" descr="Cause-and-effect-graph-testing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632200"/>
            <a:ext cx="1896428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175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Cause Effect Graph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8229600" cy="33829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</a:t>
            </a:r>
            <a:r>
              <a:rPr lang="en-US" sz="1600" dirty="0"/>
              <a:t>Black box testing technique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Testing technique logically relate causes to effects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Causes are the input conditions and effects are the results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Cause represents</a:t>
            </a:r>
          </a:p>
          <a:p>
            <a:pPr marL="0" indent="0">
              <a:buNone/>
            </a:pPr>
            <a:r>
              <a:rPr lang="en-US" sz="1600" dirty="0"/>
              <a:t>       - Distinct input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Effects represents</a:t>
            </a:r>
          </a:p>
          <a:p>
            <a:pPr marL="0" indent="0">
              <a:buNone/>
            </a:pPr>
            <a:r>
              <a:rPr lang="en-US" sz="1600" dirty="0"/>
              <a:t>       - output condition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CEG is useful for generating a reduced decision table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Goal is to reduce total number of test cases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ABC3D-C951-4951-AC16-98A6F0DBD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119438"/>
            <a:ext cx="2436788" cy="19097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3964094"/>
          </a:xfrm>
        </p:spPr>
        <p:txBody>
          <a:bodyPr/>
          <a:lstStyle/>
          <a:p>
            <a:r>
              <a:rPr lang="en-US" dirty="0"/>
              <a:t>Now for E1 to be “1” (true), we have the below two conditions –</a:t>
            </a:r>
            <a:br>
              <a:rPr lang="en-US" dirty="0"/>
            </a:br>
            <a:r>
              <a:rPr lang="en-US" dirty="0"/>
              <a:t>C1 AND C3 will be true</a:t>
            </a:r>
            <a:br>
              <a:rPr lang="en-US" dirty="0"/>
            </a:br>
            <a:r>
              <a:rPr lang="en-US" dirty="0"/>
              <a:t>C2 AND C3 will be true</a:t>
            </a:r>
          </a:p>
          <a:p>
            <a:endParaRPr lang="en-US" dirty="0"/>
          </a:p>
        </p:txBody>
      </p:sp>
      <p:pic>
        <p:nvPicPr>
          <p:cNvPr id="4" name="Picture 3" descr="Cause-and-effect-graph-testing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3124200" cy="26588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21" y="1905000"/>
            <a:ext cx="8229600" cy="4388802"/>
          </a:xfrm>
        </p:spPr>
        <p:txBody>
          <a:bodyPr>
            <a:normAutofit/>
          </a:bodyPr>
          <a:lstStyle/>
          <a:p>
            <a:r>
              <a:rPr lang="en-US" dirty="0"/>
              <a:t>For E2 to be True, either C1 or C2 has to be false shown 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E3 to be true, C3 should be false.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ause-and-effect-graph-testing-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94" y="2479114"/>
            <a:ext cx="3015006" cy="1559486"/>
          </a:xfrm>
          <a:prstGeom prst="rect">
            <a:avLst/>
          </a:prstGeom>
        </p:spPr>
      </p:pic>
      <p:pic>
        <p:nvPicPr>
          <p:cNvPr id="6" name="Picture 5" descr="Cause-and-effect-graph-testing-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46" y="4483490"/>
            <a:ext cx="3932254" cy="149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50716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0" y="5071646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it’s done. Let’s complete the graph by adding 0 in the blank column and including the test case identifier.</a:t>
            </a:r>
          </a:p>
          <a:p>
            <a:endParaRPr lang="en-US" dirty="0"/>
          </a:p>
        </p:txBody>
      </p:sp>
      <p:pic>
        <p:nvPicPr>
          <p:cNvPr id="4" name="Picture 3" descr="Cause-and-effect-graph-testing-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5288"/>
            <a:ext cx="5471160" cy="208425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57400"/>
            <a:ext cx="8001000" cy="4038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Writing Test cases from the decision table</a:t>
            </a:r>
          </a:p>
          <a:p>
            <a:r>
              <a:rPr lang="en-US" dirty="0"/>
              <a:t>I am writing a sample test case for test case 1 (TC1) and Test Case 2 (TC2).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 </a:t>
            </a:r>
            <a:r>
              <a:rPr lang="en-US" dirty="0"/>
              <a:t>Similarly, you can create other test cases.</a:t>
            </a:r>
          </a:p>
          <a:p>
            <a:endParaRPr lang="en-US" sz="1800" dirty="0"/>
          </a:p>
        </p:txBody>
      </p:sp>
      <p:pic>
        <p:nvPicPr>
          <p:cNvPr id="4" name="Picture 3" descr="Cause-and-effect-graph-testing-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57994"/>
            <a:ext cx="6096000" cy="24284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DBCC-CD34-4AB5-8435-FBE4CF69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Example 2: ATM CEG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6D31-3676-45B3-B10D-E621E976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2502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1700" dirty="0"/>
              <a:t>In the following example, we’ll use the act of withdrawing money at an automated teller machine (ATM) to illustrate how to prepare a cause-effect graph. In order to get money from the machine, the following conditions must be fulfilled:</a:t>
            </a:r>
          </a:p>
          <a:p>
            <a:pPr algn="l"/>
            <a:endParaRPr lang="en-GB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The bank card is valid.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The PIN is entered correctly.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The maximum number of PIN inputs is three.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There is money in the machine and in the account.</a:t>
            </a:r>
          </a:p>
          <a:p>
            <a:pPr algn="l"/>
            <a:r>
              <a:rPr lang="en-GB" sz="1900" dirty="0"/>
              <a:t>The following actions are possible at the machine:</a:t>
            </a:r>
          </a:p>
          <a:p>
            <a:pPr algn="l"/>
            <a:endParaRPr lang="en-GB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Reject card.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Ask for another PIN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“Eat” the card.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Ask for an other amount.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700" dirty="0"/>
              <a:t>Pay the requested amount of money.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28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C06-EC89-4DA9-BD04-92724A37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Example 2: ATM CEG 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9D0D7-8737-4F03-AB76-C11CC5653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18" y="1981200"/>
            <a:ext cx="4487682" cy="3605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E3E19-9419-4977-8AC3-199B6ED82456}"/>
              </a:ext>
            </a:extLst>
          </p:cNvPr>
          <p:cNvSpPr txBox="1"/>
          <p:nvPr/>
        </p:nvSpPr>
        <p:spPr>
          <a:xfrm>
            <a:off x="2895600" y="583025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Fig. Cause Effect Graph of ATM</a:t>
            </a:r>
          </a:p>
        </p:txBody>
      </p:sp>
    </p:spTree>
    <p:extLst>
      <p:ext uri="{BB962C8B-B14F-4D97-AF65-F5344CB8AC3E}">
        <p14:creationId xmlns:p14="http://schemas.microsoft.com/office/powerpoint/2010/main" val="101087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F90F-4F94-4BC9-A648-5A824D3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Example 2: ATM CEG 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7E2EA-C0BC-47D5-B3F0-B6ED3C6EA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209800"/>
            <a:ext cx="5327650" cy="27513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7C2E90-087F-426A-9876-DD6DA33F53A0}"/>
              </a:ext>
            </a:extLst>
          </p:cNvPr>
          <p:cNvSpPr txBox="1"/>
          <p:nvPr/>
        </p:nvSpPr>
        <p:spPr>
          <a:xfrm>
            <a:off x="3352800" y="524894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Table for ATM</a:t>
            </a:r>
          </a:p>
        </p:txBody>
      </p:sp>
    </p:spTree>
    <p:extLst>
      <p:ext uri="{BB962C8B-B14F-4D97-AF65-F5344CB8AC3E}">
        <p14:creationId xmlns:p14="http://schemas.microsoft.com/office/powerpoint/2010/main" val="4238237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313" y="663204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Steps for Cause-Effect Graph Testing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133600"/>
            <a:ext cx="7863840" cy="40386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Recognize and describe the input conditions (causes) and actions (effect)</a:t>
            </a:r>
          </a:p>
          <a:p>
            <a:pPr marL="514350" indent="-514350">
              <a:buAutoNum type="arabicPeriod"/>
            </a:pPr>
            <a:r>
              <a:rPr lang="en-US" dirty="0"/>
              <a:t>Build up a cause-effect graph</a:t>
            </a:r>
          </a:p>
          <a:p>
            <a:pPr marL="514350" indent="-514350">
              <a:buAutoNum type="arabicPeriod"/>
            </a:pPr>
            <a:r>
              <a:rPr lang="en-US" dirty="0"/>
              <a:t>Convert cause-effect graph into a decision table</a:t>
            </a:r>
          </a:p>
          <a:p>
            <a:pPr marL="514350" indent="-514350">
              <a:buAutoNum type="arabicPeriod"/>
            </a:pPr>
            <a:r>
              <a:rPr lang="en-US" dirty="0"/>
              <a:t>Convert decision table rules to test cases.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0D7-038A-479A-867E-F43945A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Basic Notations used in Cause-effect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8EC-39DC-45BB-9537-23790488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Here c= cause, e=effect,      0 = absent state,    1= present state </a:t>
            </a:r>
          </a:p>
          <a:p>
            <a:r>
              <a:rPr lang="en-GB" dirty="0"/>
              <a:t>Following </a:t>
            </a:r>
            <a:r>
              <a:rPr lang="en-GB" b="1" dirty="0"/>
              <a:t>notations</a:t>
            </a:r>
            <a:r>
              <a:rPr lang="en-GB" dirty="0"/>
              <a:t> can be used: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Identity Function:</a:t>
            </a:r>
            <a:r>
              <a:rPr lang="en-GB" dirty="0"/>
              <a:t> if c is 1, then e is 1. Else e is 0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NOT Function:</a:t>
            </a:r>
            <a:r>
              <a:rPr lang="en-GB" dirty="0"/>
              <a:t> if c is 1, then e is 0. Else e is 1.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7AB4F-BC5E-4D9F-932C-57EDBF69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99" y="3048000"/>
            <a:ext cx="3292279" cy="1066800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F7C2873-8FDC-40AF-8DAB-5019543ED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CB691-5632-40F0-A10E-ECC51A59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63" y="4830896"/>
            <a:ext cx="3140041" cy="960304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5FDC88D-B17F-4DDA-8B96-103152DE3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45843"/>
              </p:ext>
            </p:extLst>
          </p:nvPr>
        </p:nvGraphicFramePr>
        <p:xfrm>
          <a:off x="6153662" y="3125894"/>
          <a:ext cx="15582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09">
                  <a:extLst>
                    <a:ext uri="{9D8B030D-6E8A-4147-A177-3AD203B41FA5}">
                      <a16:colId xmlns:a16="http://schemas.microsoft.com/office/drawing/2014/main" val="4048672812"/>
                    </a:ext>
                  </a:extLst>
                </a:gridCol>
                <a:gridCol w="779109">
                  <a:extLst>
                    <a:ext uri="{9D8B030D-6E8A-4147-A177-3AD203B41FA5}">
                      <a16:colId xmlns:a16="http://schemas.microsoft.com/office/drawing/2014/main" val="3446642427"/>
                    </a:ext>
                  </a:extLst>
                </a:gridCol>
              </a:tblGrid>
              <a:tr h="26754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0445"/>
                  </a:ext>
                </a:extLst>
              </a:tr>
              <a:tr h="26754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762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DFCBB57-943D-4DA9-82C0-854FE3FC7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84435"/>
              </p:ext>
            </p:extLst>
          </p:nvPr>
        </p:nvGraphicFramePr>
        <p:xfrm>
          <a:off x="6138736" y="4977170"/>
          <a:ext cx="155821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109">
                  <a:extLst>
                    <a:ext uri="{9D8B030D-6E8A-4147-A177-3AD203B41FA5}">
                      <a16:colId xmlns:a16="http://schemas.microsoft.com/office/drawing/2014/main" val="1024600049"/>
                    </a:ext>
                  </a:extLst>
                </a:gridCol>
                <a:gridCol w="779109">
                  <a:extLst>
                    <a:ext uri="{9D8B030D-6E8A-4147-A177-3AD203B41FA5}">
                      <a16:colId xmlns:a16="http://schemas.microsoft.com/office/drawing/2014/main" val="26710569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1179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580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9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0D7-038A-479A-867E-F43945A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Basic Notations used in Cause-effect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8EC-39DC-45BB-9537-23790488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</a:t>
            </a:r>
            <a:r>
              <a:rPr lang="en-GB" sz="1600" b="1" dirty="0"/>
              <a:t>OR Function:</a:t>
            </a:r>
            <a:r>
              <a:rPr lang="en-GB" sz="1600" dirty="0"/>
              <a:t> if c1 or c2 or c3 is 1, then e is 1. Else e is 0</a:t>
            </a:r>
          </a:p>
          <a:p>
            <a:pPr marL="0" indent="0">
              <a:buNone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</a:t>
            </a:r>
            <a:r>
              <a:rPr lang="en-GB" sz="1600" b="1" dirty="0"/>
              <a:t>AND Function:</a:t>
            </a:r>
            <a:r>
              <a:rPr lang="en-GB" sz="1600" dirty="0"/>
              <a:t> if both c1 and c2 and c3 is 1, then e is 1. Else e is 0.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22C864-F181-4220-92FE-3DAFB13A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1" y="2209800"/>
            <a:ext cx="2362199" cy="1623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DE7E01-0825-4164-9B53-B9BB8E55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572000"/>
            <a:ext cx="2514600" cy="1654722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9BBEFB3-F0C7-454B-8FE3-2CF8835F1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81535"/>
              </p:ext>
            </p:extLst>
          </p:nvPr>
        </p:nvGraphicFramePr>
        <p:xfrm>
          <a:off x="5715000" y="2286000"/>
          <a:ext cx="1905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15158032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6992648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767508083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92583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281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5619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812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9D1425-97CC-42E3-ADD5-AD4C9749D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06310"/>
              </p:ext>
            </p:extLst>
          </p:nvPr>
        </p:nvGraphicFramePr>
        <p:xfrm>
          <a:off x="5715000" y="5029200"/>
          <a:ext cx="19050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82523887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5870425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91992333"/>
                    </a:ext>
                  </a:extLst>
                </a:gridCol>
              </a:tblGrid>
              <a:tr h="27050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723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4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0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0D7-038A-479A-867E-F43945A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Basic Notations used in Cause-effect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8EC-39DC-45BB-9537-23790488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Impossible combinations will use </a:t>
            </a:r>
            <a:r>
              <a:rPr lang="en-GB" sz="1800" b="1" dirty="0"/>
              <a:t>constraints </a:t>
            </a:r>
            <a:r>
              <a:rPr lang="en-GB" sz="1800" dirty="0"/>
              <a:t>which are:</a:t>
            </a:r>
            <a:endParaRPr lang="en-GB" sz="14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Exclusive constraint</a:t>
            </a:r>
            <a:r>
              <a:rPr lang="en-GB" sz="1600" dirty="0"/>
              <a:t> or </a:t>
            </a:r>
            <a:r>
              <a:rPr lang="en-GB" sz="1600" b="1" dirty="0"/>
              <a:t>E-constraint:</a:t>
            </a:r>
            <a:r>
              <a:rPr lang="en-GB" sz="1600" dirty="0"/>
              <a:t> This constraint exists between causes. It states that either c1 or c2 can be 1, i.e., c1 and c2 cannot be 1 simultaneously. (Only one of the causes can be true) </a:t>
            </a:r>
            <a:r>
              <a:rPr lang="en-GB" sz="1600" dirty="0" err="1"/>
              <a:t>e.g</a:t>
            </a:r>
            <a:r>
              <a:rPr lang="en-GB" sz="1600" dirty="0"/>
              <a:t> payment through cash or check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Inclusive constraint </a:t>
            </a:r>
            <a:r>
              <a:rPr lang="en-GB" sz="1600" dirty="0"/>
              <a:t>or </a:t>
            </a:r>
            <a:r>
              <a:rPr lang="en-GB" sz="1600" b="1" dirty="0"/>
              <a:t>I-constraint:</a:t>
            </a:r>
            <a:r>
              <a:rPr lang="en-GB" sz="1600" dirty="0"/>
              <a:t> This constraint exists between causes. It states that </a:t>
            </a:r>
            <a:r>
              <a:rPr lang="en-GB" sz="1600" dirty="0" err="1"/>
              <a:t>atleast</a:t>
            </a:r>
            <a:r>
              <a:rPr lang="en-GB" sz="1600" dirty="0"/>
              <a:t> one of c1, c2 and c3 must always be 1, i.e., c1, c2 and c3 cannot be 0 simultaneously. </a:t>
            </a:r>
            <a:r>
              <a:rPr lang="en-GB" sz="1600" dirty="0" err="1"/>
              <a:t>e.g</a:t>
            </a:r>
            <a:r>
              <a:rPr lang="en-GB" sz="1600" dirty="0"/>
              <a:t> multi authentication system in mobile like passcode, face login, or finger.   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5635A-BD6C-4448-9365-BDA8EA84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055" y="2952783"/>
            <a:ext cx="1857961" cy="1132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EA9738-A127-443B-A7D8-FBE008553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03" y="5006385"/>
            <a:ext cx="1683993" cy="124201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B8D1AD-6A16-4885-99FE-0F8233A44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4492"/>
              </p:ext>
            </p:extLst>
          </p:nvPr>
        </p:nvGraphicFramePr>
        <p:xfrm>
          <a:off x="5867400" y="2880360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52273506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24776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35291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28353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58933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2475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F8648A-FA91-4213-8D11-B33DCCAD0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15659"/>
              </p:ext>
            </p:extLst>
          </p:nvPr>
        </p:nvGraphicFramePr>
        <p:xfrm>
          <a:off x="5867400" y="5029200"/>
          <a:ext cx="1295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186486872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4311532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42147768"/>
                    </a:ext>
                  </a:extLst>
                </a:gridCol>
              </a:tblGrid>
              <a:tr h="248403">
                <a:tc>
                  <a:txBody>
                    <a:bodyPr/>
                    <a:lstStyle/>
                    <a:p>
                      <a:r>
                        <a:rPr lang="en-GB" sz="11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73950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610961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97934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20207"/>
                  </a:ext>
                </a:extLst>
              </a:tr>
              <a:tr h="248403"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2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0D7-038A-479A-867E-F43945A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Basic Notations used in Cause-effect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8EC-39DC-45BB-9537-23790488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4788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One and Only One constraint</a:t>
            </a:r>
            <a:r>
              <a:rPr lang="en-GB" sz="1600" dirty="0"/>
              <a:t> or </a:t>
            </a:r>
            <a:r>
              <a:rPr lang="en-GB" sz="1600" b="1" dirty="0"/>
              <a:t>O-constraint:</a:t>
            </a:r>
            <a:r>
              <a:rPr lang="en-GB" sz="1600" dirty="0"/>
              <a:t> This constraint exists between causes. It states that one and only one of c1 and c2 must be 1.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</a:t>
            </a:r>
            <a:r>
              <a:rPr lang="en-GB" sz="1600" b="1" dirty="0"/>
              <a:t>Requires constraint or R-constraint</a:t>
            </a:r>
            <a:r>
              <a:rPr lang="en-GB" sz="1600" dirty="0"/>
              <a:t>: This constraint exists between causes. It states that for c1 to be 1, c2 must be 1. It is impossible for c1 to be 1 and c2 to be 0.</a:t>
            </a:r>
          </a:p>
          <a:p>
            <a:pPr marL="0" indent="0">
              <a:buNone/>
            </a:pPr>
            <a:r>
              <a:rPr lang="en-GB" sz="1600" dirty="0"/>
              <a:t>                        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23A43-1B82-41CD-8F48-056DA74A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38400"/>
            <a:ext cx="1943933" cy="1185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DAFCA-C1F2-458C-A867-2D59C0482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278142"/>
            <a:ext cx="2057400" cy="1788207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A02BE111-EDC9-4C40-A76E-23E3810CB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57592"/>
              </p:ext>
            </p:extLst>
          </p:nvPr>
        </p:nvGraphicFramePr>
        <p:xfrm>
          <a:off x="5943600" y="2438400"/>
          <a:ext cx="1066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85246665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578179300"/>
                    </a:ext>
                  </a:extLst>
                </a:gridCol>
              </a:tblGrid>
              <a:tr h="25738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77794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15730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355084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4E3A43-8BE7-437C-9329-067984D37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19783"/>
              </p:ext>
            </p:extLst>
          </p:nvPr>
        </p:nvGraphicFramePr>
        <p:xfrm>
          <a:off x="5981700" y="4739640"/>
          <a:ext cx="11811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393532755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828101569"/>
                    </a:ext>
                  </a:extLst>
                </a:gridCol>
              </a:tblGrid>
              <a:tr h="20150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95336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88843"/>
                  </a:ext>
                </a:extLst>
              </a:tr>
              <a:tr h="201507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3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6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0D7-038A-479A-867E-F43945A0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Basic Notations used in Cause-effect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F8EC-39DC-45BB-9537-23790488B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863841" cy="4038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b="1" dirty="0"/>
              <a:t>Mask constraint</a:t>
            </a:r>
            <a:r>
              <a:rPr lang="en-GB" sz="1600" dirty="0"/>
              <a:t> or </a:t>
            </a:r>
            <a:r>
              <a:rPr lang="en-GB" sz="1600" b="1" dirty="0"/>
              <a:t>M-constraint:</a:t>
            </a:r>
            <a:r>
              <a:rPr lang="en-GB" sz="1600" dirty="0"/>
              <a:t> This constraint exists between effects. It states that if effect e1 is 1, the effect e2 is forced to be 0.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                        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97DF0-E83E-4D1E-8198-7AD74D55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14600"/>
            <a:ext cx="3031301" cy="26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2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665720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“Print message” is software that read two characters and, depending on their values, messages must be printed.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first character must be an “A” or a “B”.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second character must be a digit.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first character is an “A” or “B” and the second character is a digit, the file must be updated.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first character is incorrect (not an “A” or “B”), the message X must be printed.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If the second character is incorrect (not a digit), the message Y must be printed.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8DBC66-ADDF-4CE0-A7E7-7EC43AE4AD5C}"/>
</file>

<file path=customXml/itemProps2.xml><?xml version="1.0" encoding="utf-8"?>
<ds:datastoreItem xmlns:ds="http://schemas.openxmlformats.org/officeDocument/2006/customXml" ds:itemID="{44218756-CA4F-40D7-B860-D1E228B96E26}"/>
</file>

<file path=customXml/itemProps3.xml><?xml version="1.0" encoding="utf-8"?>
<ds:datastoreItem xmlns:ds="http://schemas.openxmlformats.org/officeDocument/2006/customXml" ds:itemID="{B75E4761-71B4-429A-A4A3-9BEF96F2BD6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19311</TotalTime>
  <Words>1540</Words>
  <Application>Microsoft Office PowerPoint</Application>
  <PresentationFormat>On-screen Show (4:3)</PresentationFormat>
  <Paragraphs>225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Nova Cond</vt:lpstr>
      <vt:lpstr>Calibri</vt:lpstr>
      <vt:lpstr>Calibri Light</vt:lpstr>
      <vt:lpstr>Wingdings</vt:lpstr>
      <vt:lpstr>Retrospect</vt:lpstr>
      <vt:lpstr> Chapter 5:  Dynamic Analysis-Test Design Techniques </vt:lpstr>
      <vt:lpstr>Cause Effect Graph Testing</vt:lpstr>
      <vt:lpstr>Steps for Cause-Effect Graph Testing </vt:lpstr>
      <vt:lpstr>Basic Notations used in Cause-effect graph</vt:lpstr>
      <vt:lpstr>Basic Notations used in Cause-effect graph</vt:lpstr>
      <vt:lpstr>Basic Notations used in Cause-effect graph</vt:lpstr>
      <vt:lpstr>Basic Notations used in Cause-effect graph</vt:lpstr>
      <vt:lpstr>Basic Notations used in Cause-effect graph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Example-Decision table from Graph</vt:lpstr>
      <vt:lpstr>Decision table based on Cause Effect graph </vt:lpstr>
      <vt:lpstr>Example</vt:lpstr>
      <vt:lpstr>Example</vt:lpstr>
      <vt:lpstr>Example</vt:lpstr>
      <vt:lpstr>Example</vt:lpstr>
      <vt:lpstr>Example</vt:lpstr>
      <vt:lpstr>Example 2: ATM CEG </vt:lpstr>
      <vt:lpstr>Example 2: ATM CEG </vt:lpstr>
      <vt:lpstr>Example 2: ATM CEG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169</cp:revision>
  <dcterms:created xsi:type="dcterms:W3CDTF">2018-04-13T05:07:01Z</dcterms:created>
  <dcterms:modified xsi:type="dcterms:W3CDTF">2023-10-19T08:16:54Z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