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9" r:id="rId2"/>
    <p:sldId id="359" r:id="rId3"/>
    <p:sldId id="358" r:id="rId4"/>
    <p:sldId id="360" r:id="rId5"/>
    <p:sldId id="361" r:id="rId6"/>
    <p:sldId id="362" r:id="rId7"/>
    <p:sldId id="363" r:id="rId8"/>
    <p:sldId id="364" r:id="rId9"/>
    <p:sldId id="365" r:id="rId10"/>
    <p:sldId id="366" r:id="rId11"/>
    <p:sldId id="3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6432" autoAdjust="0"/>
  </p:normalViewPr>
  <p:slideViewPr>
    <p:cSldViewPr>
      <p:cViewPr varScale="1">
        <p:scale>
          <a:sx n="74" d="100"/>
          <a:sy n="74" d="100"/>
        </p:scale>
        <p:origin x="163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B5287-A98D-49DE-BED9-BD2E023610CE}" type="datetimeFigureOut">
              <a:rPr lang="en-US" smtClean="0"/>
              <a:pPr/>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26E3C-28C4-4247-ADEB-AFFB7D3473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0D0D0D"/>
                </a:solidFill>
                <a:effectLst/>
                <a:highlight>
                  <a:srgbClr val="FFFFFF"/>
                </a:highlight>
                <a:latin typeface="Söhne"/>
              </a:rPr>
              <a:t>Models Used</a:t>
            </a:r>
            <a:r>
              <a:rPr lang="en-GB" b="0" i="0" dirty="0">
                <a:solidFill>
                  <a:srgbClr val="0D0D0D"/>
                </a:solidFill>
                <a:effectLst/>
                <a:highlight>
                  <a:srgbClr val="FFFFFF"/>
                </a:highlight>
                <a:latin typeface="Söhne"/>
              </a:rPr>
              <a:t>: This refers to the software development models adopted by the organization, such as Agile, Waterfall, or DevOps. Different testing techniques may align better with certain models. For example, exploratory testing might be more suitable for Agile projects due to its iterative nature, while structured testing might fit better with Waterfall projects.</a:t>
            </a:r>
          </a:p>
          <a:p>
            <a:pPr algn="l">
              <a:buFont typeface="+mj-lt"/>
              <a:buAutoNum type="arabicPeriod"/>
            </a:pPr>
            <a:r>
              <a:rPr lang="en-GB" b="1" i="0" dirty="0">
                <a:solidFill>
                  <a:srgbClr val="0D0D0D"/>
                </a:solidFill>
                <a:effectLst/>
                <a:highlight>
                  <a:srgbClr val="FFFFFF"/>
                </a:highlight>
                <a:latin typeface="Söhne"/>
              </a:rPr>
              <a:t>Tester Knowledge and Experience</a:t>
            </a:r>
            <a:r>
              <a:rPr lang="en-GB" b="0" i="0" dirty="0">
                <a:solidFill>
                  <a:srgbClr val="0D0D0D"/>
                </a:solidFill>
                <a:effectLst/>
                <a:highlight>
                  <a:srgbClr val="FFFFFF"/>
                </a:highlight>
                <a:latin typeface="Söhne"/>
              </a:rPr>
              <a:t>: The proficiency of the testing team plays a crucial role in selecting the appropriate technique. Complex techniques like boundary value analysis or pairwise testing require skilled testers who understand the intricacies of software behavior and potential vulnerabilities. For less experienced testers, simpler techniques like equivalence partitioning might be more suitable.</a:t>
            </a:r>
          </a:p>
          <a:p>
            <a:pPr algn="l">
              <a:buFont typeface="+mj-lt"/>
              <a:buAutoNum type="arabicPeriod"/>
            </a:pPr>
            <a:r>
              <a:rPr lang="en-GB" b="1" i="0" dirty="0">
                <a:solidFill>
                  <a:srgbClr val="0D0D0D"/>
                </a:solidFill>
                <a:effectLst/>
                <a:highlight>
                  <a:srgbClr val="FFFFFF"/>
                </a:highlight>
                <a:latin typeface="Söhne"/>
              </a:rPr>
              <a:t>Likely Defects</a:t>
            </a:r>
            <a:r>
              <a:rPr lang="en-GB" b="0" i="0" dirty="0">
                <a:solidFill>
                  <a:srgbClr val="0D0D0D"/>
                </a:solidFill>
                <a:effectLst/>
                <a:highlight>
                  <a:srgbClr val="FFFFFF"/>
                </a:highlight>
                <a:latin typeface="Söhne"/>
              </a:rPr>
              <a:t>: Understanding the common types of defects expected in the software can guide the choice of testing technique. For instance, if the application is prone to boundary-related issues, techniques focusing on boundary conditions would be prioritized.</a:t>
            </a:r>
          </a:p>
          <a:p>
            <a:pPr algn="l">
              <a:buFont typeface="+mj-lt"/>
              <a:buAutoNum type="arabicPeriod"/>
            </a:pPr>
            <a:r>
              <a:rPr lang="en-GB" b="1" i="0" dirty="0">
                <a:solidFill>
                  <a:srgbClr val="0D0D0D"/>
                </a:solidFill>
                <a:effectLst/>
                <a:highlight>
                  <a:srgbClr val="FFFFFF"/>
                </a:highlight>
                <a:latin typeface="Söhne"/>
              </a:rPr>
              <a:t>Test Objective</a:t>
            </a:r>
            <a:r>
              <a:rPr lang="en-GB" b="0" i="0" dirty="0">
                <a:solidFill>
                  <a:srgbClr val="0D0D0D"/>
                </a:solidFill>
                <a:effectLst/>
                <a:highlight>
                  <a:srgbClr val="FFFFFF"/>
                </a:highlight>
                <a:latin typeface="Söhne"/>
              </a:rPr>
              <a:t>: The specific goals of the testing phase influence the technique selection. If the primary aim is to identify as many defects as possible in a short time, techniques like exploratory testing or error guessing might be </a:t>
            </a:r>
            <a:r>
              <a:rPr lang="en-GB" b="0" i="0" dirty="0" err="1">
                <a:solidFill>
                  <a:srgbClr val="0D0D0D"/>
                </a:solidFill>
                <a:effectLst/>
                <a:highlight>
                  <a:srgbClr val="FFFFFF"/>
                </a:highlight>
                <a:latin typeface="Söhne"/>
              </a:rPr>
              <a:t>favored</a:t>
            </a:r>
            <a:r>
              <a:rPr lang="en-GB" b="0" i="0" dirty="0">
                <a:solidFill>
                  <a:srgbClr val="0D0D0D"/>
                </a:solidFill>
                <a:effectLst/>
                <a:highlight>
                  <a:srgbClr val="FFFFFF"/>
                </a:highlight>
                <a:latin typeface="Söhne"/>
              </a:rPr>
              <a:t>. Conversely, if the focus is on verifying compliance with specific requirements, techniques like requirements-based testing or decision tables could be more appropriate.</a:t>
            </a:r>
          </a:p>
          <a:p>
            <a:pPr algn="l">
              <a:buFont typeface="+mj-lt"/>
              <a:buAutoNum type="arabicPeriod"/>
            </a:pPr>
            <a:r>
              <a:rPr lang="en-GB" b="1" i="0" dirty="0">
                <a:solidFill>
                  <a:srgbClr val="0D0D0D"/>
                </a:solidFill>
                <a:effectLst/>
                <a:highlight>
                  <a:srgbClr val="FFFFFF"/>
                </a:highlight>
                <a:latin typeface="Söhne"/>
              </a:rPr>
              <a:t>Documentation</a:t>
            </a:r>
            <a:r>
              <a:rPr lang="en-GB" b="0" i="0" dirty="0">
                <a:solidFill>
                  <a:srgbClr val="0D0D0D"/>
                </a:solidFill>
                <a:effectLst/>
                <a:highlight>
                  <a:srgbClr val="FFFFFF"/>
                </a:highlight>
                <a:latin typeface="Söhne"/>
              </a:rPr>
              <a:t>: The availability and comprehensiveness of project documentation impact the testing process. Techniques such as requirements-based testing rely heavily on detailed documentation to derive test cases and expected results. In contrast, exploratory testing may be more flexible in scenarios where documentation is scarce or evolving.</a:t>
            </a:r>
          </a:p>
          <a:p>
            <a:pPr algn="l">
              <a:buFont typeface="+mj-lt"/>
              <a:buAutoNum type="arabicPeriod"/>
            </a:pPr>
            <a:r>
              <a:rPr lang="en-GB" b="1" i="0" dirty="0">
                <a:solidFill>
                  <a:srgbClr val="0D0D0D"/>
                </a:solidFill>
                <a:effectLst/>
                <a:highlight>
                  <a:srgbClr val="FFFFFF"/>
                </a:highlight>
                <a:latin typeface="Söhne"/>
              </a:rPr>
              <a:t>Life Cycle Model</a:t>
            </a:r>
            <a:r>
              <a:rPr lang="en-GB" b="0" i="0" dirty="0">
                <a:solidFill>
                  <a:srgbClr val="0D0D0D"/>
                </a:solidFill>
                <a:effectLst/>
                <a:highlight>
                  <a:srgbClr val="FFFFFF"/>
                </a:highlight>
                <a:latin typeface="Söhne"/>
              </a:rPr>
              <a:t>: The stage of the software development life cycle (SDLC) also influence technique selection. </a:t>
            </a:r>
            <a:r>
              <a:rPr lang="en-GB" b="0" i="0">
                <a:solidFill>
                  <a:srgbClr val="0D0D0D"/>
                </a:solidFill>
                <a:effectLst/>
                <a:highlight>
                  <a:srgbClr val="FFFFFF"/>
                </a:highlight>
                <a:latin typeface="Söhne"/>
              </a:rPr>
              <a:t>Early stages might prioritize techniques like static testing, where code and documents are reviewed for defects before execution, while later stages may focus more on dynamic testing techniques like system testing or acceptance testing to validate the software against user requirements.</a:t>
            </a:r>
          </a:p>
          <a:p>
            <a:endParaRPr lang="en-GB"/>
          </a:p>
        </p:txBody>
      </p:sp>
      <p:sp>
        <p:nvSpPr>
          <p:cNvPr id="4" name="Slide Number Placeholder 3"/>
          <p:cNvSpPr>
            <a:spLocks noGrp="1"/>
          </p:cNvSpPr>
          <p:nvPr>
            <p:ph type="sldNum" sz="quarter" idx="5"/>
          </p:nvPr>
        </p:nvSpPr>
        <p:spPr/>
        <p:txBody>
          <a:bodyPr/>
          <a:lstStyle/>
          <a:p>
            <a:fld id="{5D826E3C-28C4-4247-ADEB-AFFB7D3473BA}" type="slidenum">
              <a:rPr lang="en-US" smtClean="0"/>
              <a:pPr/>
              <a:t>10</a:t>
            </a:fld>
            <a:endParaRPr lang="en-US"/>
          </a:p>
        </p:txBody>
      </p:sp>
    </p:spTree>
    <p:extLst>
      <p:ext uri="{BB962C8B-B14F-4D97-AF65-F5344CB8AC3E}">
        <p14:creationId xmlns:p14="http://schemas.microsoft.com/office/powerpoint/2010/main" val="236048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GB" dirty="0"/>
          </a:p>
        </p:txBody>
      </p:sp>
      <p:sp>
        <p:nvSpPr>
          <p:cNvPr id="4" name="Slide Number Placeholder 3"/>
          <p:cNvSpPr>
            <a:spLocks noGrp="1"/>
          </p:cNvSpPr>
          <p:nvPr>
            <p:ph type="sldNum" sz="quarter" idx="5"/>
          </p:nvPr>
        </p:nvSpPr>
        <p:spPr/>
        <p:txBody>
          <a:bodyPr/>
          <a:lstStyle/>
          <a:p>
            <a:fld id="{5D826E3C-28C4-4247-ADEB-AFFB7D3473BA}" type="slidenum">
              <a:rPr lang="en-US" smtClean="0"/>
              <a:pPr/>
              <a:t>11</a:t>
            </a:fld>
            <a:endParaRPr lang="en-US"/>
          </a:p>
        </p:txBody>
      </p:sp>
    </p:spTree>
    <p:extLst>
      <p:ext uri="{BB962C8B-B14F-4D97-AF65-F5344CB8AC3E}">
        <p14:creationId xmlns:p14="http://schemas.microsoft.com/office/powerpoint/2010/main" val="41041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5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77136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2334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7459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AA41B-DAAD-42C6-987B-3FA2C271206A}"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3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AA41B-DAAD-42C6-987B-3FA2C271206A}"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06296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AA41B-DAAD-42C6-987B-3FA2C271206A}"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364141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AA41B-DAAD-42C6-987B-3FA2C271206A}"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5870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0AA41B-DAAD-42C6-987B-3FA2C271206A}" type="datetimeFigureOut">
              <a:rPr lang="en-US" smtClean="0"/>
              <a:pPr/>
              <a:t>5/8/2024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08863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0AA41B-DAAD-42C6-987B-3FA2C271206A}" type="datetimeFigureOut">
              <a:rPr lang="en-US" smtClean="0"/>
              <a:pPr/>
              <a:t>5/8/2024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96C62A-ABBF-4F2C-9267-8FFDD22E9326}" type="slidenum">
              <a:rPr lang="en-US" smtClean="0"/>
              <a:pPr/>
              <a:t>‹#›</a:t>
            </a:fld>
            <a:endParaRPr lang="en-US"/>
          </a:p>
        </p:txBody>
      </p:sp>
    </p:spTree>
    <p:extLst>
      <p:ext uri="{BB962C8B-B14F-4D97-AF65-F5344CB8AC3E}">
        <p14:creationId xmlns:p14="http://schemas.microsoft.com/office/powerpoint/2010/main" val="89477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AA41B-DAAD-42C6-987B-3FA2C271206A}"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12980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50AA41B-DAAD-42C6-987B-3FA2C271206A}" type="datetimeFigureOut">
              <a:rPr lang="en-US" smtClean="0"/>
              <a:pPr/>
              <a:t>5/8/2024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496C62A-ABBF-4F2C-9267-8FFDD22E932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2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5: </a:t>
            </a:r>
            <a:br>
              <a:rPr lang="en-US" sz="2400" dirty="0">
                <a:latin typeface="Arial Nova Cond" panose="020B0506020202020204" pitchFamily="34" charset="0"/>
              </a:rPr>
            </a:br>
            <a:r>
              <a:rPr lang="en-US" sz="2400" dirty="0">
                <a:latin typeface="Arial Nova Cond" panose="020B0506020202020204" pitchFamily="34" charset="0"/>
              </a:rPr>
              <a:t>Dynamic Analysis-Test Design Techniques</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05000" y="1752600"/>
            <a:ext cx="6934200" cy="252376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srgbClr val="000000"/>
                </a:solidFill>
                <a:effectLst/>
                <a:uLnTx/>
                <a:uFillTx/>
                <a:latin typeface="Calibri" panose="020F0502020204030204"/>
                <a:ea typeface="+mn-ea"/>
                <a:cs typeface="+mn-cs"/>
              </a:rPr>
              <a:t> Software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a:t>
            </a:r>
            <a:endParaRPr kumimoji="0" lang="en-US" sz="32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Experience Based Testing &amp; It’s Techniques</a:t>
            </a:r>
            <a:endParaRPr kumimoji="0" lang="en-GB" sz="3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737489"/>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F0B2-82C0-4063-9733-24EA4435C04C}"/>
              </a:ext>
            </a:extLst>
          </p:cNvPr>
          <p:cNvSpPr>
            <a:spLocks noGrp="1"/>
          </p:cNvSpPr>
          <p:nvPr>
            <p:ph type="title"/>
          </p:nvPr>
        </p:nvSpPr>
        <p:spPr/>
        <p:txBody>
          <a:bodyPr>
            <a:normAutofit/>
          </a:bodyPr>
          <a:lstStyle/>
          <a:p>
            <a:r>
              <a:rPr lang="en-GB" sz="3200" dirty="0">
                <a:latin typeface="Arial Nova Cond" panose="020B0506020202020204" pitchFamily="34" charset="0"/>
              </a:rPr>
              <a:t>Choosing a Test Technique </a:t>
            </a:r>
          </a:p>
        </p:txBody>
      </p:sp>
      <p:sp>
        <p:nvSpPr>
          <p:cNvPr id="3" name="Content Placeholder 2">
            <a:extLst>
              <a:ext uri="{FF2B5EF4-FFF2-40B4-BE49-F238E27FC236}">
                <a16:creationId xmlns:a16="http://schemas.microsoft.com/office/drawing/2014/main" id="{8ACBCBF1-F882-485C-A3CF-64B5598F2746}"/>
              </a:ext>
            </a:extLst>
          </p:cNvPr>
          <p:cNvSpPr>
            <a:spLocks noGrp="1"/>
          </p:cNvSpPr>
          <p:nvPr>
            <p:ph idx="1"/>
          </p:nvPr>
        </p:nvSpPr>
        <p:spPr>
          <a:xfrm>
            <a:off x="842195" y="2057400"/>
            <a:ext cx="7543801" cy="3657600"/>
          </a:xfrm>
        </p:spPr>
        <p:txBody>
          <a:bodyPr>
            <a:normAutofit fontScale="25000" lnSpcReduction="20000"/>
          </a:bodyPr>
          <a:lstStyle/>
          <a:p>
            <a:pPr>
              <a:buFont typeface="Wingdings" panose="05000000000000000000" pitchFamily="2" charset="2"/>
              <a:buChar char="v"/>
            </a:pPr>
            <a:r>
              <a:rPr lang="en-GB" sz="6400" dirty="0"/>
              <a:t> Which technique is best? </a:t>
            </a:r>
          </a:p>
          <a:p>
            <a:pPr>
              <a:buFont typeface="Wingdings" panose="05000000000000000000" pitchFamily="2" charset="2"/>
              <a:buChar char="v"/>
            </a:pPr>
            <a:r>
              <a:rPr lang="en-GB" sz="6400" dirty="0"/>
              <a:t> Choice test techniques to use depends on a number of internal and external factors  </a:t>
            </a:r>
          </a:p>
          <a:p>
            <a:pPr>
              <a:buFont typeface="Wingdings" panose="05000000000000000000" pitchFamily="2" charset="2"/>
              <a:buChar char="v"/>
            </a:pPr>
            <a:r>
              <a:rPr lang="en-GB" sz="6400" dirty="0"/>
              <a:t> Internal Factors:</a:t>
            </a:r>
          </a:p>
          <a:p>
            <a:pPr marL="578358" lvl="1" indent="-285750">
              <a:lnSpc>
                <a:spcPct val="170000"/>
              </a:lnSpc>
              <a:buFont typeface="Arial" panose="020B0604020202020204" pitchFamily="34" charset="0"/>
              <a:buChar char="•"/>
            </a:pPr>
            <a:r>
              <a:rPr lang="en-GB" sz="6400" dirty="0"/>
              <a:t>Models used </a:t>
            </a:r>
          </a:p>
          <a:p>
            <a:pPr marL="578358" lvl="1" indent="-285750">
              <a:lnSpc>
                <a:spcPct val="170000"/>
              </a:lnSpc>
              <a:buFont typeface="Arial" panose="020B0604020202020204" pitchFamily="34" charset="0"/>
              <a:buChar char="•"/>
            </a:pPr>
            <a:r>
              <a:rPr lang="en-GB" sz="6400" dirty="0"/>
              <a:t>Tester knowledge and experience </a:t>
            </a:r>
          </a:p>
          <a:p>
            <a:pPr marL="578358" lvl="1" indent="-285750">
              <a:lnSpc>
                <a:spcPct val="170000"/>
              </a:lnSpc>
              <a:buFont typeface="Arial" panose="020B0604020202020204" pitchFamily="34" charset="0"/>
              <a:buChar char="•"/>
            </a:pPr>
            <a:r>
              <a:rPr lang="en-GB" sz="6400" dirty="0"/>
              <a:t>Likely defects </a:t>
            </a:r>
          </a:p>
          <a:p>
            <a:pPr marL="578358" lvl="1" indent="-285750">
              <a:lnSpc>
                <a:spcPct val="170000"/>
              </a:lnSpc>
              <a:buFont typeface="Arial" panose="020B0604020202020204" pitchFamily="34" charset="0"/>
              <a:buChar char="•"/>
            </a:pPr>
            <a:r>
              <a:rPr lang="en-GB" sz="6400" dirty="0"/>
              <a:t>Test objective </a:t>
            </a:r>
          </a:p>
          <a:p>
            <a:pPr marL="578358" lvl="1" indent="-285750">
              <a:lnSpc>
                <a:spcPct val="170000"/>
              </a:lnSpc>
              <a:buFont typeface="Arial" panose="020B0604020202020204" pitchFamily="34" charset="0"/>
              <a:buChar char="•"/>
            </a:pPr>
            <a:r>
              <a:rPr lang="en-GB" sz="6400" dirty="0"/>
              <a:t>Documentation </a:t>
            </a:r>
          </a:p>
          <a:p>
            <a:pPr marL="578358" lvl="1" indent="-285750">
              <a:lnSpc>
                <a:spcPct val="170000"/>
              </a:lnSpc>
              <a:buFont typeface="Arial" panose="020B0604020202020204" pitchFamily="34" charset="0"/>
              <a:buChar char="•"/>
            </a:pPr>
            <a:r>
              <a:rPr lang="en-GB" sz="6400" dirty="0"/>
              <a:t>Life cycle model </a:t>
            </a:r>
          </a:p>
          <a:p>
            <a:pPr marL="0" indent="0">
              <a:buNone/>
            </a:pPr>
            <a:endParaRPr lang="en-GB" sz="6400" dirty="0"/>
          </a:p>
          <a:p>
            <a:pPr marL="0" indent="0">
              <a:buNone/>
            </a:pPr>
            <a:endParaRPr lang="en-GB" sz="800" dirty="0"/>
          </a:p>
          <a:p>
            <a:pPr marL="0" indent="0">
              <a:buNone/>
            </a:pPr>
            <a:endParaRPr lang="en-GB" sz="800" dirty="0"/>
          </a:p>
          <a:p>
            <a:pPr marL="0" indent="0">
              <a:buNone/>
            </a:pPr>
            <a:endParaRPr lang="en-GB" sz="800" dirty="0"/>
          </a:p>
          <a:p>
            <a:pPr marL="0" indent="0">
              <a:buNone/>
            </a:pPr>
            <a:r>
              <a:rPr lang="en-GB" sz="800" dirty="0"/>
              <a:t> </a:t>
            </a:r>
          </a:p>
          <a:p>
            <a:pPr marL="0" indent="0">
              <a:buNone/>
            </a:pPr>
            <a:endParaRPr lang="en-GB" sz="800" dirty="0"/>
          </a:p>
        </p:txBody>
      </p:sp>
    </p:spTree>
    <p:extLst>
      <p:ext uri="{BB962C8B-B14F-4D97-AF65-F5344CB8AC3E}">
        <p14:creationId xmlns:p14="http://schemas.microsoft.com/office/powerpoint/2010/main" val="309351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F0B2-82C0-4063-9733-24EA4435C04C}"/>
              </a:ext>
            </a:extLst>
          </p:cNvPr>
          <p:cNvSpPr>
            <a:spLocks noGrp="1"/>
          </p:cNvSpPr>
          <p:nvPr>
            <p:ph type="title"/>
          </p:nvPr>
        </p:nvSpPr>
        <p:spPr/>
        <p:txBody>
          <a:bodyPr>
            <a:normAutofit/>
          </a:bodyPr>
          <a:lstStyle/>
          <a:p>
            <a:r>
              <a:rPr lang="en-GB" sz="3200" dirty="0">
                <a:latin typeface="Arial Nova Cond" panose="020B0506020202020204" pitchFamily="34" charset="0"/>
              </a:rPr>
              <a:t>Choosing a Test Technique </a:t>
            </a:r>
          </a:p>
        </p:txBody>
      </p:sp>
      <p:sp>
        <p:nvSpPr>
          <p:cNvPr id="3" name="Content Placeholder 2">
            <a:extLst>
              <a:ext uri="{FF2B5EF4-FFF2-40B4-BE49-F238E27FC236}">
                <a16:creationId xmlns:a16="http://schemas.microsoft.com/office/drawing/2014/main" id="{8ACBCBF1-F882-485C-A3CF-64B5598F2746}"/>
              </a:ext>
            </a:extLst>
          </p:cNvPr>
          <p:cNvSpPr>
            <a:spLocks noGrp="1"/>
          </p:cNvSpPr>
          <p:nvPr>
            <p:ph idx="1"/>
          </p:nvPr>
        </p:nvSpPr>
        <p:spPr>
          <a:xfrm>
            <a:off x="822959" y="2057400"/>
            <a:ext cx="7543801" cy="4038600"/>
          </a:xfrm>
        </p:spPr>
        <p:txBody>
          <a:bodyPr>
            <a:normAutofit fontScale="40000" lnSpcReduction="20000"/>
          </a:bodyPr>
          <a:lstStyle/>
          <a:p>
            <a:pPr>
              <a:buFont typeface="Wingdings" panose="05000000000000000000" pitchFamily="2" charset="2"/>
              <a:buChar char="v"/>
            </a:pPr>
            <a:r>
              <a:rPr lang="en-GB" sz="3600" dirty="0"/>
              <a:t> </a:t>
            </a:r>
            <a:r>
              <a:rPr lang="en-GB" sz="4900" dirty="0"/>
              <a:t>External Factors:</a:t>
            </a:r>
          </a:p>
          <a:p>
            <a:pPr marL="635508" lvl="1" indent="-342900">
              <a:lnSpc>
                <a:spcPct val="150000"/>
              </a:lnSpc>
              <a:buFont typeface="Arial" panose="020B0604020202020204" pitchFamily="34" charset="0"/>
              <a:buChar char="•"/>
            </a:pPr>
            <a:r>
              <a:rPr lang="en-GB" sz="4900" dirty="0"/>
              <a:t>Risk </a:t>
            </a:r>
          </a:p>
          <a:p>
            <a:pPr marL="635508" lvl="1" indent="-342900">
              <a:lnSpc>
                <a:spcPct val="150000"/>
              </a:lnSpc>
              <a:buFont typeface="Arial" panose="020B0604020202020204" pitchFamily="34" charset="0"/>
              <a:buChar char="•"/>
            </a:pPr>
            <a:r>
              <a:rPr lang="en-GB" sz="4900" dirty="0"/>
              <a:t>Customer I contractual requirements </a:t>
            </a:r>
          </a:p>
          <a:p>
            <a:pPr marL="635508" lvl="1" indent="-342900">
              <a:lnSpc>
                <a:spcPct val="150000"/>
              </a:lnSpc>
              <a:buFont typeface="Arial" panose="020B0604020202020204" pitchFamily="34" charset="0"/>
              <a:buChar char="•"/>
            </a:pPr>
            <a:r>
              <a:rPr lang="en-GB" sz="4900" dirty="0"/>
              <a:t>Type of system </a:t>
            </a:r>
          </a:p>
          <a:p>
            <a:pPr marL="635508" lvl="1" indent="-342900">
              <a:lnSpc>
                <a:spcPct val="150000"/>
              </a:lnSpc>
              <a:buFont typeface="Arial" panose="020B0604020202020204" pitchFamily="34" charset="0"/>
              <a:buChar char="•"/>
            </a:pPr>
            <a:r>
              <a:rPr lang="en-GB" sz="4900" dirty="0"/>
              <a:t>Regulatory requirements </a:t>
            </a:r>
          </a:p>
          <a:p>
            <a:pPr marL="635508" lvl="1" indent="-342900">
              <a:lnSpc>
                <a:spcPct val="150000"/>
              </a:lnSpc>
              <a:buFont typeface="Arial" panose="020B0604020202020204" pitchFamily="34" charset="0"/>
              <a:buChar char="•"/>
            </a:pPr>
            <a:r>
              <a:rPr lang="en-GB" sz="4900" dirty="0"/>
              <a:t>Time and budget </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r>
              <a:rPr lang="en-GB" sz="1600" dirty="0"/>
              <a:t> </a:t>
            </a:r>
          </a:p>
          <a:p>
            <a:pPr marL="0" indent="0">
              <a:buNone/>
            </a:pPr>
            <a:endParaRPr lang="en-GB" sz="1600" dirty="0"/>
          </a:p>
        </p:txBody>
      </p:sp>
    </p:spTree>
    <p:extLst>
      <p:ext uri="{BB962C8B-B14F-4D97-AF65-F5344CB8AC3E}">
        <p14:creationId xmlns:p14="http://schemas.microsoft.com/office/powerpoint/2010/main" val="326149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Experience Based Testing</a:t>
            </a:r>
            <a:endParaRPr lang="en-GB" sz="3200" dirty="0">
              <a:latin typeface="Arial Nova Cond" panose="020B0506020202020204" pitchFamily="34" charset="0"/>
            </a:endParaRPr>
          </a:p>
        </p:txBody>
      </p:sp>
      <p:pic>
        <p:nvPicPr>
          <p:cNvPr id="4" name="Content Placeholder 3" descr="ebt-2.png">
            <a:extLst>
              <a:ext uri="{FF2B5EF4-FFF2-40B4-BE49-F238E27FC236}">
                <a16:creationId xmlns:a16="http://schemas.microsoft.com/office/drawing/2014/main" id="{BEE82382-876C-48D7-9373-C5D14B7771F7}"/>
              </a:ext>
            </a:extLst>
          </p:cNvPr>
          <p:cNvPicPr>
            <a:picLocks noGrp="1" noChangeAspect="1"/>
          </p:cNvPicPr>
          <p:nvPr>
            <p:ph idx="1"/>
          </p:nvPr>
        </p:nvPicPr>
        <p:blipFill>
          <a:blip r:embed="rId2"/>
          <a:stretch>
            <a:fillRect/>
          </a:stretch>
        </p:blipFill>
        <p:spPr>
          <a:xfrm>
            <a:off x="1942242" y="2025109"/>
            <a:ext cx="5068158" cy="3843879"/>
          </a:xfrm>
        </p:spPr>
      </p:pic>
    </p:spTree>
    <p:extLst>
      <p:ext uri="{BB962C8B-B14F-4D97-AF65-F5344CB8AC3E}">
        <p14:creationId xmlns:p14="http://schemas.microsoft.com/office/powerpoint/2010/main" val="217433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Experience Based Testing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a:xfrm>
            <a:off x="762000" y="1920240"/>
            <a:ext cx="8092441" cy="4023360"/>
          </a:xfrm>
        </p:spPr>
        <p:txBody>
          <a:bodyPr/>
          <a:lstStyle/>
          <a:p>
            <a:pPr>
              <a:buFont typeface="Wingdings" panose="05000000000000000000" pitchFamily="2" charset="2"/>
              <a:buChar char="v"/>
            </a:pPr>
            <a:r>
              <a:rPr lang="en-GB" dirty="0"/>
              <a:t> Besides the systematic approaches, intuitive determination of test cases</a:t>
            </a:r>
          </a:p>
          <a:p>
            <a:r>
              <a:rPr lang="en-GB" dirty="0"/>
              <a:t>    should be performed. </a:t>
            </a:r>
          </a:p>
          <a:p>
            <a:pPr>
              <a:buFont typeface="Wingdings" panose="05000000000000000000" pitchFamily="2" charset="2"/>
              <a:buChar char="v"/>
            </a:pPr>
            <a:r>
              <a:rPr lang="en-GB" dirty="0"/>
              <a:t> People’s knowledge, skills and background are of prime importance to the </a:t>
            </a:r>
          </a:p>
          <a:p>
            <a:pPr marL="0" indent="0">
              <a:buNone/>
            </a:pPr>
            <a:r>
              <a:rPr lang="en-GB" dirty="0"/>
              <a:t>     test conditions and test cases.</a:t>
            </a:r>
            <a:r>
              <a:rPr lang="en-US" dirty="0"/>
              <a:t> </a:t>
            </a:r>
          </a:p>
          <a:p>
            <a:pPr>
              <a:buFont typeface="Wingdings" panose="05000000000000000000" pitchFamily="2" charset="2"/>
              <a:buChar char="v"/>
            </a:pPr>
            <a:r>
              <a:rPr lang="en-US" dirty="0"/>
              <a:t> Tester verifies and validates the software product quality</a:t>
            </a:r>
          </a:p>
          <a:p>
            <a:pPr>
              <a:buFont typeface="Wingdings" panose="05000000000000000000" pitchFamily="2" charset="2"/>
              <a:buChar char="v"/>
            </a:pPr>
            <a:r>
              <a:rPr lang="en-US" dirty="0"/>
              <a:t> Proper strategy and documentation plan along with the gained experience</a:t>
            </a:r>
          </a:p>
          <a:p>
            <a:pPr>
              <a:buFont typeface="Wingdings" panose="05000000000000000000" pitchFamily="2" charset="2"/>
              <a:buChar char="v"/>
            </a:pPr>
            <a:r>
              <a:rPr lang="en-US" dirty="0"/>
              <a:t> If used wisely may yield large success to the testers</a:t>
            </a:r>
          </a:p>
          <a:p>
            <a:pPr marL="0" indent="0">
              <a:buNone/>
            </a:pPr>
            <a:endParaRPr lang="en-GB" dirty="0"/>
          </a:p>
        </p:txBody>
      </p:sp>
    </p:spTree>
    <p:extLst>
      <p:ext uri="{BB962C8B-B14F-4D97-AF65-F5344CB8AC3E}">
        <p14:creationId xmlns:p14="http://schemas.microsoft.com/office/powerpoint/2010/main" val="109110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When experience based testing is required?</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a:xfrm>
            <a:off x="822960" y="2072640"/>
            <a:ext cx="7543801" cy="4023360"/>
          </a:xfrm>
        </p:spPr>
        <p:txBody>
          <a:bodyPr/>
          <a:lstStyle/>
          <a:p>
            <a:pPr>
              <a:buFont typeface="Wingdings" panose="05000000000000000000" pitchFamily="2" charset="2"/>
              <a:buChar char="v"/>
            </a:pPr>
            <a:r>
              <a:rPr lang="en-US" dirty="0"/>
              <a:t> Non-availability of requirements and specifications.</a:t>
            </a:r>
          </a:p>
          <a:p>
            <a:pPr>
              <a:buFont typeface="Wingdings" panose="05000000000000000000" pitchFamily="2" charset="2"/>
              <a:buChar char="v"/>
            </a:pPr>
            <a:r>
              <a:rPr lang="en-US" dirty="0"/>
              <a:t> Limited Knowledge of the Software product.</a:t>
            </a:r>
          </a:p>
          <a:p>
            <a:pPr>
              <a:buFont typeface="Wingdings" panose="05000000000000000000" pitchFamily="2" charset="2"/>
              <a:buChar char="v"/>
            </a:pPr>
            <a:r>
              <a:rPr lang="en-US" dirty="0"/>
              <a:t> Inadequate specification</a:t>
            </a:r>
          </a:p>
          <a:p>
            <a:pPr>
              <a:buFont typeface="Wingdings" panose="05000000000000000000" pitchFamily="2" charset="2"/>
              <a:buChar char="v"/>
            </a:pPr>
            <a:r>
              <a:rPr lang="en-US" dirty="0"/>
              <a:t> Restricted amount of time, to perform testing.</a:t>
            </a:r>
          </a:p>
          <a:p>
            <a:endParaRPr lang="en-GB" dirty="0"/>
          </a:p>
        </p:txBody>
      </p:sp>
    </p:spTree>
    <p:extLst>
      <p:ext uri="{BB962C8B-B14F-4D97-AF65-F5344CB8AC3E}">
        <p14:creationId xmlns:p14="http://schemas.microsoft.com/office/powerpoint/2010/main" val="56413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Experience Based Testing Techniques</a:t>
            </a:r>
            <a:endParaRPr lang="en-GB" sz="3200" dirty="0">
              <a:latin typeface="Arial Nova Cond" panose="020B0506020202020204" pitchFamily="34" charset="0"/>
            </a:endParaRPr>
          </a:p>
        </p:txBody>
      </p:sp>
      <p:pic>
        <p:nvPicPr>
          <p:cNvPr id="4" name="Content Placeholder 3" descr="ebt-3.png">
            <a:extLst>
              <a:ext uri="{FF2B5EF4-FFF2-40B4-BE49-F238E27FC236}">
                <a16:creationId xmlns:a16="http://schemas.microsoft.com/office/drawing/2014/main" id="{84C3EB1C-893D-4091-A52A-85A1C61910C0}"/>
              </a:ext>
            </a:extLst>
          </p:cNvPr>
          <p:cNvPicPr>
            <a:picLocks noGrp="1" noChangeAspect="1"/>
          </p:cNvPicPr>
          <p:nvPr>
            <p:ph idx="1"/>
          </p:nvPr>
        </p:nvPicPr>
        <p:blipFill>
          <a:blip r:embed="rId2"/>
          <a:stretch>
            <a:fillRect/>
          </a:stretch>
        </p:blipFill>
        <p:spPr>
          <a:xfrm>
            <a:off x="2712277" y="1989188"/>
            <a:ext cx="3763896" cy="3802012"/>
          </a:xfrm>
        </p:spPr>
      </p:pic>
    </p:spTree>
    <p:extLst>
      <p:ext uri="{BB962C8B-B14F-4D97-AF65-F5344CB8AC3E}">
        <p14:creationId xmlns:p14="http://schemas.microsoft.com/office/powerpoint/2010/main" val="45988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Error Guessing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a:xfrm>
            <a:off x="822960" y="2057400"/>
            <a:ext cx="7543801" cy="3869266"/>
          </a:xfrm>
        </p:spPr>
        <p:txBody>
          <a:bodyPr/>
          <a:lstStyle/>
          <a:p>
            <a:pPr>
              <a:buFont typeface="Wingdings" panose="05000000000000000000" pitchFamily="2" charset="2"/>
              <a:buChar char="v"/>
            </a:pPr>
            <a:r>
              <a:rPr lang="en-GB" dirty="0"/>
              <a:t> </a:t>
            </a:r>
            <a:r>
              <a:rPr lang="en-US" dirty="0"/>
              <a:t>Technique of guessing and detecting the potential defects</a:t>
            </a:r>
          </a:p>
          <a:p>
            <a:pPr>
              <a:buFont typeface="Wingdings" panose="05000000000000000000" pitchFamily="2" charset="2"/>
              <a:buChar char="v"/>
            </a:pPr>
            <a:r>
              <a:rPr lang="en-US" dirty="0"/>
              <a:t> Tester identify the vulnerable areas of the software product</a:t>
            </a:r>
          </a:p>
          <a:p>
            <a:pPr>
              <a:buFont typeface="Wingdings" panose="05000000000000000000" pitchFamily="2" charset="2"/>
              <a:buChar char="v"/>
            </a:pPr>
            <a:r>
              <a:rPr lang="en-US" dirty="0"/>
              <a:t> This technique may be considered as a risk analysis method.</a:t>
            </a:r>
          </a:p>
          <a:p>
            <a:pPr>
              <a:buFont typeface="Wingdings" panose="05000000000000000000" pitchFamily="2" charset="2"/>
              <a:buChar char="v"/>
            </a:pPr>
            <a:r>
              <a:rPr lang="en-US" dirty="0"/>
              <a:t> Tester assigns each area with low-risk, medium-risk and high-risk</a:t>
            </a:r>
          </a:p>
          <a:p>
            <a:pPr marL="0" indent="0">
              <a:buNone/>
            </a:pPr>
            <a:r>
              <a:rPr lang="en-US" dirty="0"/>
              <a:t>     defect areas</a:t>
            </a:r>
            <a:endParaRPr lang="en-GB" dirty="0"/>
          </a:p>
        </p:txBody>
      </p:sp>
    </p:spTree>
    <p:extLst>
      <p:ext uri="{BB962C8B-B14F-4D97-AF65-F5344CB8AC3E}">
        <p14:creationId xmlns:p14="http://schemas.microsoft.com/office/powerpoint/2010/main" val="320712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Checklist Based Testing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a:xfrm>
            <a:off x="822959" y="1845734"/>
            <a:ext cx="7711441" cy="4023360"/>
          </a:xfrm>
        </p:spPr>
        <p:txBody>
          <a:bodyPr/>
          <a:lstStyle/>
          <a:p>
            <a:pPr>
              <a:buFont typeface="Wingdings" panose="05000000000000000000" pitchFamily="2" charset="2"/>
              <a:buChar char="v"/>
            </a:pPr>
            <a:r>
              <a:rPr lang="en-GB" dirty="0"/>
              <a:t> </a:t>
            </a:r>
            <a:r>
              <a:rPr lang="en-GB" sz="1600" dirty="0"/>
              <a:t>Based on the pre-planned “to-do” list of tasks called a checklist</a:t>
            </a:r>
          </a:p>
          <a:p>
            <a:pPr>
              <a:buFont typeface="Wingdings" panose="05000000000000000000" pitchFamily="2" charset="2"/>
              <a:buChar char="v"/>
            </a:pPr>
            <a:r>
              <a:rPr lang="en-GB" sz="1600" dirty="0"/>
              <a:t> </a:t>
            </a:r>
            <a:r>
              <a:rPr lang="en-US" sz="1600" dirty="0"/>
              <a:t>Experienced tester based on his past experience prepares the checklist</a:t>
            </a:r>
          </a:p>
          <a:p>
            <a:pPr>
              <a:buFont typeface="Wingdings" panose="05000000000000000000" pitchFamily="2" charset="2"/>
              <a:buChar char="v"/>
            </a:pPr>
            <a:r>
              <a:rPr lang="en-US" sz="1600" dirty="0"/>
              <a:t> Checklist reminds the tester of what to be tested</a:t>
            </a:r>
          </a:p>
          <a:p>
            <a:pPr>
              <a:buFont typeface="Wingdings" panose="05000000000000000000" pitchFamily="2" charset="2"/>
              <a:buChar char="v"/>
            </a:pPr>
            <a:r>
              <a:rPr lang="en-US" sz="1600" dirty="0"/>
              <a:t> Checklist prepared by a tester is not the static and the final list</a:t>
            </a:r>
          </a:p>
          <a:p>
            <a:pPr>
              <a:buFont typeface="Wingdings" panose="05000000000000000000" pitchFamily="2" charset="2"/>
              <a:buChar char="v"/>
            </a:pPr>
            <a:r>
              <a:rPr lang="en-US" sz="1600" dirty="0"/>
              <a:t> Ensures the complete test coverage in this testing.</a:t>
            </a:r>
          </a:p>
          <a:p>
            <a:pPr>
              <a:buFont typeface="Wingdings" panose="05000000000000000000" pitchFamily="2" charset="2"/>
              <a:buChar char="v"/>
            </a:pPr>
            <a:r>
              <a:rPr lang="en-US" sz="1600" dirty="0"/>
              <a:t> Commonly used testing checklists are: </a:t>
            </a:r>
            <a:endParaRPr lang="en-GB" sz="1600" dirty="0"/>
          </a:p>
        </p:txBody>
      </p:sp>
      <p:pic>
        <p:nvPicPr>
          <p:cNvPr id="4" name="Picture 3">
            <a:extLst>
              <a:ext uri="{FF2B5EF4-FFF2-40B4-BE49-F238E27FC236}">
                <a16:creationId xmlns:a16="http://schemas.microsoft.com/office/drawing/2014/main" id="{009588B0-D433-411A-BB41-C11C85A82D70}"/>
              </a:ext>
            </a:extLst>
          </p:cNvPr>
          <p:cNvPicPr>
            <a:picLocks noChangeAspect="1"/>
          </p:cNvPicPr>
          <p:nvPr/>
        </p:nvPicPr>
        <p:blipFill>
          <a:blip r:embed="rId2"/>
          <a:stretch>
            <a:fillRect/>
          </a:stretch>
        </p:blipFill>
        <p:spPr>
          <a:xfrm>
            <a:off x="2286000" y="4191000"/>
            <a:ext cx="3491816" cy="1687711"/>
          </a:xfrm>
          <a:prstGeom prst="rect">
            <a:avLst/>
          </a:prstGeom>
        </p:spPr>
      </p:pic>
    </p:spTree>
    <p:extLst>
      <p:ext uri="{BB962C8B-B14F-4D97-AF65-F5344CB8AC3E}">
        <p14:creationId xmlns:p14="http://schemas.microsoft.com/office/powerpoint/2010/main" val="165042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US" sz="3200" dirty="0">
                <a:latin typeface="Arial Nova Cond" panose="020B0506020202020204" pitchFamily="34" charset="0"/>
              </a:rPr>
              <a:t>Exploratory Testing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a:xfrm>
            <a:off x="822960" y="1905000"/>
            <a:ext cx="7543801" cy="4250266"/>
          </a:xfrm>
        </p:spPr>
        <p:txBody>
          <a:bodyPr>
            <a:normAutofit fontScale="70000" lnSpcReduction="20000"/>
          </a:bodyPr>
          <a:lstStyle/>
          <a:p>
            <a:pPr>
              <a:buFont typeface="Wingdings" panose="05000000000000000000" pitchFamily="2" charset="2"/>
              <a:buChar char="v"/>
            </a:pPr>
            <a:r>
              <a:rPr lang="en-GB" sz="1400" dirty="0"/>
              <a:t> It is used when basis for test design, are of low quality, are obsolete, or do not exist  at all. </a:t>
            </a:r>
          </a:p>
          <a:p>
            <a:pPr>
              <a:buFont typeface="Wingdings" panose="05000000000000000000" pitchFamily="2" charset="2"/>
              <a:buChar char="v"/>
            </a:pPr>
            <a:r>
              <a:rPr lang="en-GB" sz="1400" dirty="0"/>
              <a:t> Approach is the test activities in exploratory testing are executed nearly in parallel.</a:t>
            </a:r>
          </a:p>
          <a:p>
            <a:pPr>
              <a:buFont typeface="Wingdings" panose="05000000000000000000" pitchFamily="2" charset="2"/>
              <a:buChar char="v"/>
            </a:pPr>
            <a:r>
              <a:rPr lang="en-GB" sz="1400" dirty="0"/>
              <a:t> Tester plans and designs what to be tested next while execution of the software.</a:t>
            </a:r>
          </a:p>
          <a:p>
            <a:pPr>
              <a:buFont typeface="Wingdings" panose="05000000000000000000" pitchFamily="2" charset="2"/>
              <a:buChar char="v"/>
            </a:pPr>
            <a:r>
              <a:rPr lang="en-GB" sz="1400" dirty="0"/>
              <a:t> It is hands on approach in which testers are involved in minimum planning and maximum test executio</a:t>
            </a:r>
            <a:r>
              <a:rPr lang="en-GB" sz="1800" dirty="0">
                <a:solidFill>
                  <a:srgbClr val="FF0000"/>
                </a:solidFill>
                <a:effectLst/>
                <a:latin typeface="MinionPro-Regular"/>
                <a:ea typeface="Calibri" panose="020F0502020204030204" pitchFamily="34" charset="0"/>
                <a:cs typeface="MinionPro-Regular"/>
              </a:rPr>
              <a:t>n</a:t>
            </a:r>
            <a:endParaRPr lang="en-GB" dirty="0"/>
          </a:p>
          <a:p>
            <a:pPr>
              <a:buFont typeface="Wingdings" panose="05000000000000000000" pitchFamily="2" charset="2"/>
              <a:buChar char="v"/>
            </a:pPr>
            <a:r>
              <a:rPr lang="en-GB" sz="1400" dirty="0"/>
              <a:t> Test charter for certain elements of program is created. (tasks or functions). While executing test charter these questions arise</a:t>
            </a:r>
          </a:p>
          <a:p>
            <a:r>
              <a:rPr lang="en-GB" sz="1400" dirty="0"/>
              <a:t>       - Why? (What is the goal of the test run?)</a:t>
            </a:r>
          </a:p>
          <a:p>
            <a:r>
              <a:rPr lang="en-GB" sz="1400" dirty="0"/>
              <a:t>       - What? (What is to be tested?)</a:t>
            </a:r>
          </a:p>
          <a:p>
            <a:r>
              <a:rPr lang="en-GB" sz="1400" dirty="0"/>
              <a:t>       - How? (Which testing method should be used?)</a:t>
            </a:r>
          </a:p>
          <a:p>
            <a:r>
              <a:rPr lang="en-GB" sz="1400" dirty="0"/>
              <a:t>       - What?( What kind of problems should be found?)</a:t>
            </a:r>
          </a:p>
          <a:p>
            <a:pPr>
              <a:buFont typeface="Wingdings" panose="05000000000000000000" pitchFamily="2" charset="2"/>
              <a:buChar char="v"/>
            </a:pPr>
            <a:r>
              <a:rPr lang="en-GB" sz="1400" dirty="0"/>
              <a:t> Key aspect of exploratory testing is learning.</a:t>
            </a:r>
          </a:p>
          <a:p>
            <a:pPr marL="0" indent="0">
              <a:buNone/>
            </a:pPr>
            <a:r>
              <a:rPr lang="en-GB" sz="1400" dirty="0"/>
              <a:t>          - Software</a:t>
            </a:r>
          </a:p>
          <a:p>
            <a:pPr marL="0" indent="0">
              <a:buNone/>
            </a:pPr>
            <a:r>
              <a:rPr lang="en-GB" sz="1400" dirty="0"/>
              <a:t>          - Uses</a:t>
            </a:r>
          </a:p>
          <a:p>
            <a:pPr marL="0" indent="0">
              <a:buNone/>
            </a:pPr>
            <a:r>
              <a:rPr lang="en-GB" sz="1400" dirty="0"/>
              <a:t>          - Strengths</a:t>
            </a:r>
          </a:p>
          <a:p>
            <a:pPr marL="0" indent="0">
              <a:buNone/>
            </a:pPr>
            <a:r>
              <a:rPr lang="en-GB" sz="1400" dirty="0"/>
              <a:t>         - Weaknesses </a:t>
            </a:r>
          </a:p>
          <a:p>
            <a:pPr>
              <a:buFont typeface="Wingdings" panose="05000000000000000000" pitchFamily="2" charset="2"/>
              <a:buChar char="v"/>
            </a:pPr>
            <a:r>
              <a:rPr lang="en-GB" sz="1400" dirty="0"/>
              <a:t> Example : shopping website</a:t>
            </a:r>
          </a:p>
          <a:p>
            <a:endParaRPr lang="en-GB" dirty="0"/>
          </a:p>
        </p:txBody>
      </p:sp>
    </p:spTree>
    <p:extLst>
      <p:ext uri="{BB962C8B-B14F-4D97-AF65-F5344CB8AC3E}">
        <p14:creationId xmlns:p14="http://schemas.microsoft.com/office/powerpoint/2010/main" val="339487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0B6-DB8B-404F-AA54-06DD0DEFA9EC}"/>
              </a:ext>
            </a:extLst>
          </p:cNvPr>
          <p:cNvSpPr>
            <a:spLocks noGrp="1"/>
          </p:cNvSpPr>
          <p:nvPr>
            <p:ph type="title"/>
          </p:nvPr>
        </p:nvSpPr>
        <p:spPr/>
        <p:txBody>
          <a:bodyPr>
            <a:normAutofit/>
          </a:bodyPr>
          <a:lstStyle/>
          <a:p>
            <a:r>
              <a:rPr lang="en-GB" sz="3200" dirty="0">
                <a:latin typeface="Arial Nova Cond" panose="020B0506020202020204" pitchFamily="34" charset="0"/>
              </a:rPr>
              <a:t>Attack Testing</a:t>
            </a:r>
          </a:p>
        </p:txBody>
      </p:sp>
      <p:sp>
        <p:nvSpPr>
          <p:cNvPr id="3" name="Content Placeholder 2">
            <a:extLst>
              <a:ext uri="{FF2B5EF4-FFF2-40B4-BE49-F238E27FC236}">
                <a16:creationId xmlns:a16="http://schemas.microsoft.com/office/drawing/2014/main" id="{C449E45D-308C-414C-87A9-4628E9EC232E}"/>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GB" sz="1600" dirty="0"/>
              <a:t> Fault attack</a:t>
            </a:r>
          </a:p>
          <a:p>
            <a:pPr>
              <a:buFont typeface="Wingdings" panose="05000000000000000000" pitchFamily="2" charset="2"/>
              <a:buChar char="v"/>
            </a:pPr>
            <a:r>
              <a:rPr lang="en-GB" sz="1600" dirty="0"/>
              <a:t> Direct focused evaluation by attempt to force specific failures to occur</a:t>
            </a:r>
          </a:p>
          <a:p>
            <a:pPr>
              <a:buFont typeface="Wingdings" panose="05000000000000000000" pitchFamily="2" charset="2"/>
              <a:buChar char="v"/>
            </a:pPr>
            <a:r>
              <a:rPr lang="en-GB" sz="1600" dirty="0"/>
              <a:t> Principle of attack is based on interaction between software and its environment, including UI, OS with kernel, APIs and file systems.</a:t>
            </a:r>
          </a:p>
          <a:p>
            <a:pPr>
              <a:buFont typeface="Wingdings" panose="05000000000000000000" pitchFamily="2" charset="2"/>
              <a:buChar char="v"/>
            </a:pPr>
            <a:r>
              <a:rPr lang="en-GB" sz="1600" dirty="0"/>
              <a:t> Interactions are based on data exchanges, and misalignment in those can be the cause of a failure.</a:t>
            </a:r>
          </a:p>
          <a:p>
            <a:pPr>
              <a:buFont typeface="Wingdings" panose="05000000000000000000" pitchFamily="2" charset="2"/>
              <a:buChar char="v"/>
            </a:pPr>
            <a:r>
              <a:rPr lang="en-GB" sz="1600" dirty="0"/>
              <a:t> </a:t>
            </a:r>
            <a:r>
              <a:rPr lang="en-US" sz="1600" dirty="0"/>
              <a:t>Software attacks (sometimes called fault attacks) are focused on trying to induce a specific type of failure.</a:t>
            </a:r>
          </a:p>
          <a:p>
            <a:pPr>
              <a:buFont typeface="Wingdings" panose="05000000000000000000" pitchFamily="2" charset="2"/>
              <a:buChar char="v"/>
            </a:pPr>
            <a:r>
              <a:rPr lang="en-US" sz="1600" dirty="0"/>
              <a:t> </a:t>
            </a:r>
            <a:r>
              <a:rPr lang="en-GB" sz="1600" dirty="0"/>
              <a:t>The faults are injected into the software. Two types of injections:</a:t>
            </a:r>
          </a:p>
          <a:p>
            <a:pPr>
              <a:buFont typeface="Wingdings" panose="05000000000000000000" pitchFamily="2" charset="2"/>
              <a:buChar char="v"/>
            </a:pPr>
            <a:r>
              <a:rPr lang="en-GB" sz="1600" dirty="0"/>
              <a:t> </a:t>
            </a:r>
            <a:r>
              <a:rPr lang="en-GB" sz="1500" b="1" dirty="0"/>
              <a:t>Compile time injection</a:t>
            </a:r>
          </a:p>
          <a:p>
            <a:pPr marL="0" indent="0">
              <a:buNone/>
            </a:pPr>
            <a:r>
              <a:rPr lang="en-GB" sz="1600" b="1" dirty="0"/>
              <a:t>      - </a:t>
            </a:r>
            <a:r>
              <a:rPr lang="en-GB" sz="1600" dirty="0"/>
              <a:t>source code is altered to inject simulated faults </a:t>
            </a:r>
            <a:r>
              <a:rPr lang="en-GB" sz="1600" dirty="0" err="1"/>
              <a:t>e.g</a:t>
            </a:r>
            <a:r>
              <a:rPr lang="en-GB" sz="1600" dirty="0"/>
              <a:t> </a:t>
            </a:r>
            <a:r>
              <a:rPr lang="en-GB" sz="1700" dirty="0"/>
              <a:t>changing</a:t>
            </a:r>
            <a:r>
              <a:rPr lang="en-GB" dirty="0"/>
              <a:t> </a:t>
            </a:r>
            <a:r>
              <a:rPr lang="en-GB" sz="1600" dirty="0"/>
              <a:t> b = b + 1 to b = b – 1</a:t>
            </a:r>
          </a:p>
          <a:p>
            <a:pPr>
              <a:buFont typeface="Wingdings" panose="05000000000000000000" pitchFamily="2" charset="2"/>
              <a:buChar char="v"/>
            </a:pPr>
            <a:r>
              <a:rPr lang="en-GB" sz="1500" b="1" dirty="0"/>
              <a:t>Runtime time injection </a:t>
            </a:r>
          </a:p>
          <a:p>
            <a:pPr marL="0" indent="0">
              <a:buNone/>
            </a:pPr>
            <a:r>
              <a:rPr lang="en-GB" sz="1600" b="1" dirty="0"/>
              <a:t>      - </a:t>
            </a:r>
            <a:r>
              <a:rPr lang="en-GB" sz="1500" dirty="0"/>
              <a:t>software is triggered to inject the fault into the running software.</a:t>
            </a:r>
            <a:endParaRPr lang="en-GB" b="1" dirty="0"/>
          </a:p>
        </p:txBody>
      </p:sp>
    </p:spTree>
    <p:extLst>
      <p:ext uri="{BB962C8B-B14F-4D97-AF65-F5344CB8AC3E}">
        <p14:creationId xmlns:p14="http://schemas.microsoft.com/office/powerpoint/2010/main" val="15189761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91EBA0-CA4D-43CF-BAD1-36E957D86212}"/>
</file>

<file path=customXml/itemProps2.xml><?xml version="1.0" encoding="utf-8"?>
<ds:datastoreItem xmlns:ds="http://schemas.openxmlformats.org/officeDocument/2006/customXml" ds:itemID="{D3F8C4EA-8D81-43CE-82D7-D654D2AE1B7F}"/>
</file>

<file path=customXml/itemProps3.xml><?xml version="1.0" encoding="utf-8"?>
<ds:datastoreItem xmlns:ds="http://schemas.openxmlformats.org/officeDocument/2006/customXml" ds:itemID="{1B7D8C2B-BA3A-4636-9053-6823A6276E80}"/>
</file>

<file path=docProps/app.xml><?xml version="1.0" encoding="utf-8"?>
<Properties xmlns="http://schemas.openxmlformats.org/officeDocument/2006/extended-properties" xmlns:vt="http://schemas.openxmlformats.org/officeDocument/2006/docPropsVTypes">
  <Template>Retrospect</Template>
  <TotalTime>38755</TotalTime>
  <Words>980</Words>
  <Application>Microsoft Office PowerPoint</Application>
  <PresentationFormat>On-screen Show (4:3)</PresentationFormat>
  <Paragraphs>95</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 Cond</vt:lpstr>
      <vt:lpstr>Calibri</vt:lpstr>
      <vt:lpstr>Calibri Light</vt:lpstr>
      <vt:lpstr>MinionPro-Regular</vt:lpstr>
      <vt:lpstr>Söhne</vt:lpstr>
      <vt:lpstr>Wingdings</vt:lpstr>
      <vt:lpstr>Retrospect</vt:lpstr>
      <vt:lpstr> Chapter 5:  Dynamic Analysis-Test Design Techniques </vt:lpstr>
      <vt:lpstr>Experience Based Testing</vt:lpstr>
      <vt:lpstr>Experience Based Testing</vt:lpstr>
      <vt:lpstr>When experience based testing is required?</vt:lpstr>
      <vt:lpstr>Experience Based Testing Techniques</vt:lpstr>
      <vt:lpstr>Error Guessing</vt:lpstr>
      <vt:lpstr>Checklist Based Testing</vt:lpstr>
      <vt:lpstr>Exploratory Testing</vt:lpstr>
      <vt:lpstr>Attack Testing</vt:lpstr>
      <vt:lpstr>Choosing a Test Technique </vt:lpstr>
      <vt:lpstr>Choosing a Test Technique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333</cp:revision>
  <dcterms:created xsi:type="dcterms:W3CDTF">2018-04-16T11:59:30Z</dcterms:created>
  <dcterms:modified xsi:type="dcterms:W3CDTF">2024-05-08T08:07:53Z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