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39" r:id="rId2"/>
    <p:sldId id="370" r:id="rId3"/>
    <p:sldId id="372" r:id="rId4"/>
    <p:sldId id="371" r:id="rId5"/>
    <p:sldId id="358" r:id="rId6"/>
    <p:sldId id="354" r:id="rId7"/>
    <p:sldId id="306" r:id="rId8"/>
    <p:sldId id="369" r:id="rId9"/>
    <p:sldId id="315" r:id="rId10"/>
    <p:sldId id="373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5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>
      <p:cViewPr varScale="1">
        <p:scale>
          <a:sx n="86" d="100"/>
          <a:sy n="86" d="100"/>
        </p:scale>
        <p:origin x="127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B5287-A98D-49DE-BED9-BD2E023610CE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26E3C-28C4-4247-ADEB-AFFB7D3473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5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6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3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1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7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3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50AA41B-DAAD-42C6-987B-3FA2C271206A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7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0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0AA41B-DAAD-42C6-987B-3FA2C271206A}" type="datetimeFigureOut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92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4572000"/>
            <a:ext cx="6858000" cy="2002028"/>
          </a:xfrm>
        </p:spPr>
        <p:txBody>
          <a:bodyPr anchor="ctr">
            <a:normAutofit/>
          </a:bodyPr>
          <a:lstStyle/>
          <a:p>
            <a:br>
              <a:rPr lang="en-US" sz="2000" dirty="0">
                <a:latin typeface="Arial Nova Cond" panose="020B0506020202020204" pitchFamily="34" charset="0"/>
              </a:rPr>
            </a:br>
            <a:r>
              <a:rPr lang="en-US" sz="2400" dirty="0">
                <a:latin typeface="Arial Nova Cond" panose="020B0506020202020204" pitchFamily="34" charset="0"/>
              </a:rPr>
              <a:t>Chapter 5: </a:t>
            </a:r>
            <a:br>
              <a:rPr lang="en-US" sz="2400" dirty="0">
                <a:latin typeface="Arial Nova Cond" panose="020B0506020202020204" pitchFamily="34" charset="0"/>
              </a:rPr>
            </a:br>
            <a:r>
              <a:rPr lang="en-US" sz="2400" dirty="0">
                <a:latin typeface="Arial Nova Cond" panose="020B0506020202020204" pitchFamily="34" charset="0"/>
              </a:rPr>
              <a:t>Dynamic Analysis-Test Design Techniques</a:t>
            </a:r>
            <a:br>
              <a:rPr lang="en-US" sz="2400" dirty="0">
                <a:latin typeface="Arial Nova Cond" panose="020B0506020202020204" pitchFamily="34" charset="0"/>
              </a:rPr>
            </a:br>
            <a:endParaRPr lang="en-US" sz="2400" dirty="0">
              <a:latin typeface="Arial Nova Cond" panose="020B0506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E52E6-1C25-4353-A1D1-94E39121CB7A}"/>
              </a:ext>
            </a:extLst>
          </p:cNvPr>
          <p:cNvSpPr txBox="1"/>
          <p:nvPr/>
        </p:nvSpPr>
        <p:spPr>
          <a:xfrm>
            <a:off x="1905000" y="1752600"/>
            <a:ext cx="6934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Software Testing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Cond" panose="020B0506020202020204" pitchFamily="34" charset="0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Cond" panose="020B0506020202020204" pitchFamily="34" charset="0"/>
                <a:ea typeface="+mn-ea"/>
                <a:cs typeface="+mn-cs"/>
              </a:rPr>
              <a:t>Path Coverage and Condition Coverage Testing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53"/>
    </mc:Choice>
    <mc:Fallback xmlns="">
      <p:transition spd="slow" advTm="23753"/>
    </mc:Fallback>
  </mc:AlternateContent>
  <p:extLst>
    <p:ext uri="{E180D4A7-C9FB-4DFB-919C-405C955672EB}">
      <p14:showEvtLst xmlns:p14="http://schemas.microsoft.com/office/powerpoint/2010/main">
        <p14:playEvt time="5801" objId="4"/>
        <p14:stopEvt time="23753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Path coverage Example</a:t>
            </a:r>
            <a:r>
              <a:rPr lang="en-US" sz="2800" dirty="0">
                <a:latin typeface="Arial Nova Cond" panose="020B0506020202020204" pitchFamily="34" charset="0"/>
              </a:rPr>
              <a:t>(With Loop)</a:t>
            </a:r>
            <a:endParaRPr lang="en-US" sz="3200" dirty="0">
              <a:latin typeface="Arial Nova Cond" panose="020B0506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828800"/>
            <a:ext cx="7924800" cy="4419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 </a:t>
            </a:r>
            <a:r>
              <a:rPr lang="en-US" sz="1100" dirty="0"/>
              <a:t>For</a:t>
            </a:r>
            <a:r>
              <a:rPr lang="en-US" sz="1400" dirty="0"/>
              <a:t> </a:t>
            </a:r>
            <a:r>
              <a:rPr lang="en-GB" sz="1100" dirty="0"/>
              <a:t>100% statement coverage, a test case executing the following order of edges was sufficient:</a:t>
            </a:r>
          </a:p>
          <a:p>
            <a:r>
              <a:rPr lang="pt-BR" sz="1100" dirty="0"/>
              <a:t>              a, b, f, g, h, d, e</a:t>
            </a:r>
            <a:endParaRPr lang="en-US" sz="11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/>
              <a:t> </a:t>
            </a:r>
            <a:r>
              <a:rPr lang="en-US" sz="1100" dirty="0"/>
              <a:t>In the WHILE  condition at the end of the loop, it is decided whether the loop must  be repeated, that is,                                                           if  a jump back to the start of  the loop is necessary.  When using branch coverage for test design, the loop                                                                                              has been considered in two test cases: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00" dirty="0"/>
              <a:t> Loop without repetition:</a:t>
            </a:r>
          </a:p>
          <a:p>
            <a:pPr>
              <a:buNone/>
            </a:pPr>
            <a:r>
              <a:rPr lang="pt-BR" sz="1100" dirty="0"/>
              <a:t>               a, b, f, g, h, d, 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00" dirty="0"/>
              <a:t> Loop with single return (</a:t>
            </a:r>
            <a:r>
              <a:rPr lang="en-US" sz="1100" dirty="0" err="1"/>
              <a:t>i</a:t>
            </a:r>
            <a:r>
              <a:rPr lang="en-US" sz="1100" dirty="0"/>
              <a:t>) and a single repetition:</a:t>
            </a:r>
          </a:p>
          <a:p>
            <a:pPr>
              <a:buNone/>
            </a:pPr>
            <a:r>
              <a:rPr lang="en-US" sz="1100" dirty="0"/>
              <a:t>              </a:t>
            </a:r>
            <a:r>
              <a:rPr lang="pt-BR" sz="1100" dirty="0"/>
              <a:t>a, b, f, g, i, g, h, d, 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00" dirty="0"/>
              <a:t> Usually a loop is repeated more than once. Further possible sequences of branches through the graph of the program are as follows:</a:t>
            </a:r>
          </a:p>
          <a:p>
            <a:pPr lvl="1"/>
            <a:r>
              <a:rPr lang="pt-BR" sz="1050" dirty="0"/>
              <a:t>a, b, f, g, i, g, i, g, h, d, e</a:t>
            </a:r>
          </a:p>
          <a:p>
            <a:pPr lvl="1"/>
            <a:r>
              <a:rPr lang="pt-BR" sz="1050" dirty="0"/>
              <a:t>a, b, f, g, i, g, i, g, i, g, h, d, e</a:t>
            </a:r>
          </a:p>
          <a:p>
            <a:pPr lvl="1"/>
            <a:r>
              <a:rPr lang="en-US" sz="1050" dirty="0"/>
              <a:t>a, b, f, g, </a:t>
            </a:r>
            <a:r>
              <a:rPr lang="en-US" sz="1050" dirty="0" err="1"/>
              <a:t>i</a:t>
            </a:r>
            <a:r>
              <a:rPr lang="en-US" sz="1050" dirty="0"/>
              <a:t>, g, </a:t>
            </a:r>
            <a:r>
              <a:rPr lang="en-US" sz="1050" dirty="0" err="1"/>
              <a:t>i</a:t>
            </a:r>
            <a:r>
              <a:rPr lang="en-US" sz="1050" dirty="0"/>
              <a:t>, g, </a:t>
            </a:r>
            <a:r>
              <a:rPr lang="en-US" sz="1050" dirty="0" err="1"/>
              <a:t>i</a:t>
            </a:r>
            <a:r>
              <a:rPr lang="en-US" sz="1050" dirty="0"/>
              <a:t>, g, </a:t>
            </a:r>
            <a:r>
              <a:rPr lang="en-US" sz="1050" dirty="0" err="1"/>
              <a:t>i</a:t>
            </a:r>
            <a:r>
              <a:rPr lang="en-US" sz="1050" dirty="0"/>
              <a:t>, g, h, d, e      </a:t>
            </a:r>
          </a:p>
          <a:p>
            <a:pPr lvl="1"/>
            <a:r>
              <a:rPr lang="en-US" sz="1050" dirty="0"/>
              <a:t> 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00" dirty="0"/>
              <a:t> This shows that there are an indefinite number of paths in the control flow graph. Even with restrictions on the number of loop repetitions, the number of paths increases indefinitely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400" dirty="0"/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011" y="1371600"/>
            <a:ext cx="2020589" cy="309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57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DAAAF-B320-41B5-9A27-E4322ADF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Conditional  Testing and Coverage</a:t>
            </a:r>
            <a:endParaRPr lang="en-GB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78856-FC05-4A30-89E8-A1F196C3E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20240"/>
            <a:ext cx="7711441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Branch coverage exclusively considers the logical value of the result of a condition (“true” or “false”).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Using this value, it is decided which branch in the control flow graph to choose and, accordingly, which statement is executed next in the program.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If a decision is based on several (partial) conditions connected by logical operators, then the  complexity of the condition should be considered in the test.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goal of condition testing is to cause each atomic (partial) condition in the test to adopt both a </a:t>
            </a:r>
            <a:r>
              <a:rPr lang="en-US" i="1" dirty="0"/>
              <a:t>true and a false value.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An atomic partial condition is a condition that has no logical operators such as AND, OR, and NOT but at the most includes relation symbols such as            &gt; and =. A condition in the source code of the test object can consist of multiple atomic partial conditions.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377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33AE-4859-41F1-BECD-8D568AB5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Conditional Testing and Coverage Example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FA38-A3C3-41EE-B819-3AD244257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 example for a combined condition is (x &gt; 3 OR y &lt; 5). The condition consists of two conditions (x &gt; 3; y &lt; 5) connected by the logical operator OR.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The goal of condition testing is that each partial condition (i.e., each individual part of a combined condition) is evaluated once, resulting in each of the logical values.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test data x = 6 and y = 8 result in the logical value </a:t>
            </a:r>
            <a:r>
              <a:rPr lang="en-US" i="1" dirty="0"/>
              <a:t>true for the first </a:t>
            </a:r>
            <a:r>
              <a:rPr lang="en-US" dirty="0"/>
              <a:t>condition (x &gt; 3) and the logical value </a:t>
            </a:r>
            <a:r>
              <a:rPr lang="en-US" i="1" dirty="0"/>
              <a:t>false for the second condition (y &lt; 5). The </a:t>
            </a:r>
            <a:r>
              <a:rPr lang="en-US" dirty="0"/>
              <a:t>logical value of the complete condition is </a:t>
            </a:r>
            <a:r>
              <a:rPr lang="en-US" i="1" dirty="0"/>
              <a:t>true (true OR false = true).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second pair of test data with the values x = 2 and y = 3 results in false for the first condition and true for the second condition.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72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A23B-F388-4A29-ACDC-417D84C2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Conditional Testing and Coverage Example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DCFF4-26E5-402B-8337-69E16FAD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05000"/>
            <a:ext cx="7543801" cy="402336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The value of the complete condition results in true again (false OR true = true). Both parts of the combined condition have each resulted in both logical values.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The result of the complete condition, however, is equal for both combinations.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i="1" dirty="0"/>
              <a:t> </a:t>
            </a:r>
            <a:r>
              <a:rPr lang="en-US" dirty="0"/>
              <a:t>Condition coverage is therefore a weaker criterion than statement or branch coverage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776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F7E8-8013-4C48-ADD8-3BD20C39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Multiple Condition Testing</a:t>
            </a:r>
            <a:endParaRPr lang="en-GB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3AC78-4CC0-4555-B31B-14F6C244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is a more comprehensive criterion that also takes into account the complexity of combined conditions.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But this is a very expensive technique due to the growing number of atomic partial conditions that make the number of possible combinations grow exponentially (to 2n, with n being the number of atomic partial conditions).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Multiple condition testing requires that all </a:t>
            </a:r>
            <a:r>
              <a:rPr lang="en-US" i="1" dirty="0"/>
              <a:t>true-false combinations of the </a:t>
            </a:r>
            <a:r>
              <a:rPr lang="en-US" dirty="0"/>
              <a:t>atomic partial conditions be exercised at least once. All  variations should be built, if possible.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54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3B08-62AC-42D7-8A79-C8D7DCA4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Multiple Condition Testing</a:t>
            </a:r>
            <a:endParaRPr lang="en-GB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EF36-921D-4E0C-B661-10326D9B2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57400"/>
            <a:ext cx="7543801" cy="3564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Four combinations of test cases are possible with the test data from the previous </a:t>
            </a:r>
            <a:r>
              <a:rPr lang="en-US" b="1" dirty="0"/>
              <a:t>example</a:t>
            </a:r>
            <a:r>
              <a:rPr lang="en-US" dirty="0"/>
              <a:t> for the two conditions (x &gt; 3 OR y &lt; 5):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x = 6 (T), y = 3 (T), x &gt; 3 OR y &lt; 5 (T)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x = 6 (T), y = 8 (F), x &gt; 3 OR y &lt; 5 (T)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x = 2 (F), y = 3 (T), x &gt; 3 OR y &lt; 5 (T)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s-ES" dirty="0"/>
              <a:t> x = 2 (F), y = 8 (F), x &gt; 3 OR y &lt; 5 (F)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11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8FAA-6C75-4F6E-8519-4D1491D3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Not all combinations are always possible</a:t>
            </a:r>
            <a:endParaRPr lang="en-GB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776B2-E323-4739-A55E-DD96FE4F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 problem results from the fact that test data cannot always generate all combinations.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An example should clarify this. For the combined condition of 3 ≤ x AND x&lt;5 not all combinations with the according values for the variable x can be produced because the parts of the combined condition depend on each other: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x = 4: 3 ≤ x (T), x &lt; 5 (T), 3 ≤ x AND x &lt; 5 (T)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x = 8: 3 ≤ x (T), x &lt; 5 (F), 3 ≤ x AND x &lt; 5 (F)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x = 1: 3 ≤ x (F), x &lt; 5 (T), 3 ≤ x AND x &lt; 5 (F)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x = ?: 3 ≤ x (F), x &lt; 5 (F), combination not possible because the value x shall be smaller than 3 and greater than or equal to 5 at the same time.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053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5B67-2B02-4923-86FC-34E451C7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Example of Complete Condition Testing</a:t>
            </a:r>
            <a:endParaRPr lang="en-GB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7803-CE7D-4913-9073-4AF6888D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20240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Create a test case for all 2n T/F combinations of the simple sub expressions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If (!done &amp;&amp; (value &lt; 100 || c == 'X')) …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Simple sub-expressions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!done, value &lt; 100, c == 'X’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 = 3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Need 8 test cases to test all possibilities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1561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BFE6-1A7A-4BE0-81A8-40B125CA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Complete Condition testing</a:t>
            </a:r>
            <a:endParaRPr lang="en-GB" sz="3200" dirty="0">
              <a:latin typeface="Arial Nova Cond" panose="020B0506020202020204" pitchFamily="34" charset="0"/>
            </a:endParaRPr>
          </a:p>
        </p:txBody>
      </p:sp>
      <p:pic>
        <p:nvPicPr>
          <p:cNvPr id="4" name="Content Placeholder 3" descr="Untitled.png">
            <a:extLst>
              <a:ext uri="{FF2B5EF4-FFF2-40B4-BE49-F238E27FC236}">
                <a16:creationId xmlns:a16="http://schemas.microsoft.com/office/drawing/2014/main" id="{4F4462E2-BFC8-49B8-BFF3-D05776545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089951"/>
            <a:ext cx="7543800" cy="3535349"/>
          </a:xfrm>
        </p:spPr>
      </p:pic>
    </p:spTree>
    <p:extLst>
      <p:ext uri="{BB962C8B-B14F-4D97-AF65-F5344CB8AC3E}">
        <p14:creationId xmlns:p14="http://schemas.microsoft.com/office/powerpoint/2010/main" val="3440969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7A94-F3E3-4A8C-82C1-67A7853A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Disadvantage of Condition testing</a:t>
            </a:r>
            <a:endParaRPr lang="en-GB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60AA-34F3-4D94-A518-7DA95B36B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 disadvantage of condition testing is that it checks Boolean expressions only inside a statement (for example, IF statement). In the following example of a program fragment, the following fact remains undetected: the IF condition actually consists of multiple parts and condition determination testing needs to be applied.</a:t>
            </a:r>
          </a:p>
          <a:p>
            <a:pPr>
              <a:buNone/>
            </a:pPr>
            <a:r>
              <a:rPr lang="en-US" i="1" dirty="0"/>
              <a:t>        </a:t>
            </a:r>
            <a:r>
              <a:rPr lang="en-US" dirty="0"/>
              <a:t>Flag = (A || (B &amp;&amp; C));</a:t>
            </a:r>
          </a:p>
          <a:p>
            <a:pPr>
              <a:buNone/>
            </a:pPr>
            <a:r>
              <a:rPr lang="en-US" dirty="0"/>
              <a:t>                  If (Flag)</a:t>
            </a:r>
          </a:p>
          <a:p>
            <a:pPr>
              <a:buNone/>
            </a:pPr>
            <a:r>
              <a:rPr lang="en-US" dirty="0"/>
              <a:t>                          ...;</a:t>
            </a:r>
          </a:p>
          <a:p>
            <a:pPr>
              <a:buNone/>
            </a:pPr>
            <a:r>
              <a:rPr lang="en-US" dirty="0"/>
              <a:t>                  else ...;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Condition coverage is therefore a weaker criterion than statement or branch coverage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91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DFE3-5D55-4412-9636-3DD66C22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Flow Graph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FF63-03B3-46D2-AA33-6083E8D1F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81200"/>
            <a:ext cx="778764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1600" dirty="0"/>
              <a:t> A circle in a graph represents a node </a:t>
            </a:r>
          </a:p>
          <a:p>
            <a:pPr marL="0" indent="0">
              <a:buNone/>
            </a:pPr>
            <a:r>
              <a:rPr lang="en-GB" sz="1600" dirty="0"/>
              <a:t>      - Sequence of one or more 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600" dirty="0"/>
              <a:t>A node containing a simple conditional expression is referred to as a </a:t>
            </a:r>
            <a:r>
              <a:rPr lang="en-GB" sz="1600" b="1" dirty="0"/>
              <a:t>predicate node</a:t>
            </a:r>
          </a:p>
          <a:p>
            <a:pPr marL="0" indent="0">
              <a:buNone/>
            </a:pPr>
            <a:r>
              <a:rPr lang="en-GB" sz="1600" dirty="0"/>
              <a:t>      - A predicate node has two edges leading out from it (True and False)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600" dirty="0"/>
              <a:t> An edge, or a link, is an arrow representing flow of control in a specific direction</a:t>
            </a:r>
          </a:p>
          <a:p>
            <a:pPr marL="0" indent="0">
              <a:buNone/>
            </a:pPr>
            <a:r>
              <a:rPr lang="en-GB" sz="1600" dirty="0"/>
              <a:t>      - An edge must start and terminate at a node</a:t>
            </a:r>
          </a:p>
          <a:p>
            <a:pPr marL="0" indent="0">
              <a:buNone/>
            </a:pPr>
            <a:r>
              <a:rPr lang="en-GB" sz="1600" dirty="0"/>
              <a:t>      - An edge does not intersect or cross over another edge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600" dirty="0"/>
              <a:t> Areas bounded by a set of edges and nodes are called </a:t>
            </a:r>
            <a:r>
              <a:rPr lang="en-GB" sz="1600" b="1" dirty="0"/>
              <a:t>regions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246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1AEA-D2F6-44BC-9A7C-CABF8E72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2819400"/>
            <a:ext cx="7543800" cy="1450757"/>
          </a:xfrm>
        </p:spPr>
        <p:txBody>
          <a:bodyPr/>
          <a:lstStyle/>
          <a:p>
            <a:r>
              <a:rPr lang="en-GB" b="1" i="1" dirty="0"/>
              <a:t>Thank you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09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0CD8-2D8B-4105-A7D1-0B3668EA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59043"/>
            <a:ext cx="7543800" cy="1450757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Cyclomatic Complexity</a:t>
            </a:r>
            <a:br>
              <a:rPr lang="en-GB" sz="3200" dirty="0">
                <a:latin typeface="Arial Nova Cond" panose="020B0506020202020204" pitchFamily="34" charset="0"/>
              </a:rPr>
            </a:br>
            <a:endParaRPr lang="en-GB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06F5D-E35D-4C7F-9523-D277B2E1A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66719"/>
            <a:ext cx="778764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Cyclomatic Complexity for a flow graph is computed in one of three ways: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 Cyclomatic complexity, V(G), for a flow graph G is defined as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           V(G) = E – N + 2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 Cyclomatic complexity, V(G), for a graph flow G is also defined as</a:t>
            </a:r>
            <a:br>
              <a:rPr lang="en-GB" sz="1800" dirty="0"/>
            </a:br>
            <a:br>
              <a:rPr lang="en-GB" sz="1800" dirty="0"/>
            </a:br>
            <a:r>
              <a:rPr lang="en-GB" sz="1800" dirty="0"/>
              <a:t>            V(G) = P + 1      (</a:t>
            </a:r>
            <a:r>
              <a:rPr lang="en-GB" sz="1400" dirty="0"/>
              <a:t>P is the number of predicate nodes).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600" dirty="0"/>
              <a:t> </a:t>
            </a:r>
            <a:r>
              <a:rPr lang="en-GB" sz="1800" dirty="0"/>
              <a:t>The number of regions of the flow graph correspond to the cyclomatic complexity.</a:t>
            </a:r>
          </a:p>
          <a:p>
            <a:pPr marL="0" indent="0">
              <a:buNone/>
            </a:pPr>
            <a:r>
              <a:rPr lang="en-GB" sz="1800" dirty="0"/>
              <a:t>              V(G) = Number of regions of flow graph</a:t>
            </a:r>
          </a:p>
        </p:txBody>
      </p:sp>
    </p:spTree>
    <p:extLst>
      <p:ext uri="{BB962C8B-B14F-4D97-AF65-F5344CB8AC3E}">
        <p14:creationId xmlns:p14="http://schemas.microsoft.com/office/powerpoint/2010/main" val="12544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7096-74EA-4274-84BA-11511B744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Flow Graph Notation</a:t>
            </a:r>
            <a:endParaRPr lang="en-GB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B5976-6C41-488B-B261-5383CF7E6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1600" dirty="0"/>
              <a:t> Here R1,R2, R3 and R4 are the regions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600" dirty="0"/>
              <a:t> Nodes 1, 3 and 6 are the predicate nodes</a:t>
            </a:r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B61CFE-0322-454F-AF3E-0DCE61EC0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14600"/>
            <a:ext cx="5943600" cy="375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3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8CF3-5F2E-4B7E-9DB3-F78F028D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Path Coverage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9889-7630-44D5-9EB7-7D858D2AC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96440"/>
            <a:ext cx="786384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White box testing technique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Ensures covering of all the paths of a program are traversed </a:t>
            </a:r>
            <a:r>
              <a:rPr lang="en-US" dirty="0" err="1"/>
              <a:t>atleast</a:t>
            </a:r>
            <a:r>
              <a:rPr lang="en-US" dirty="0"/>
              <a:t> once.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It’s more powerful than branch coverage.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All possible control paths taken, including all loop paths taken zero, once, and multiple (ideally, maximum) items in path coverage technique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The test cases are prepared based on the logical complexity measure of a procedural design.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829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Path Coverage Testing Example </a:t>
            </a:r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CE21AD-7521-427C-9F49-D33D0608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81200"/>
            <a:ext cx="7376160" cy="4114800"/>
          </a:xfrm>
        </p:spPr>
        <p:txBody>
          <a:bodyPr/>
          <a:lstStyle/>
          <a:p>
            <a:r>
              <a:rPr lang="en-US" dirty="0"/>
              <a:t>Read P </a:t>
            </a:r>
          </a:p>
          <a:p>
            <a:r>
              <a:rPr lang="en-US" dirty="0"/>
              <a:t>Read Q </a:t>
            </a:r>
          </a:p>
          <a:p>
            <a:r>
              <a:rPr lang="en-US" dirty="0"/>
              <a:t>IF P+Q &gt; 100 THEN </a:t>
            </a:r>
          </a:p>
          <a:p>
            <a:r>
              <a:rPr lang="en-US" dirty="0"/>
              <a:t>Print “Large”</a:t>
            </a:r>
          </a:p>
          <a:p>
            <a:r>
              <a:rPr lang="en-US" dirty="0"/>
              <a:t>ENDIF</a:t>
            </a:r>
          </a:p>
          <a:p>
            <a:r>
              <a:rPr lang="en-US" dirty="0"/>
              <a:t>If P &gt; 50 THEN </a:t>
            </a:r>
          </a:p>
          <a:p>
            <a:r>
              <a:rPr lang="en-US" dirty="0"/>
              <a:t>Print “P Large” </a:t>
            </a:r>
          </a:p>
          <a:p>
            <a:r>
              <a:rPr lang="en-US" dirty="0"/>
              <a:t>ENDIF</a:t>
            </a:r>
          </a:p>
          <a:p>
            <a:endParaRPr lang="en-GB" dirty="0"/>
          </a:p>
        </p:txBody>
      </p:sp>
      <p:pic>
        <p:nvPicPr>
          <p:cNvPr id="8" name="Picture 7" descr="jQO2j.png">
            <a:extLst>
              <a:ext uri="{FF2B5EF4-FFF2-40B4-BE49-F238E27FC236}">
                <a16:creationId xmlns:a16="http://schemas.microsoft.com/office/drawing/2014/main" id="{2EDC4117-AEAF-4B55-8DF7-6740F934C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1" y="1981200"/>
            <a:ext cx="259471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0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Path Coverage Testing Example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Statement Coverage</a:t>
            </a:r>
            <a:r>
              <a:rPr lang="en-US" dirty="0"/>
              <a:t>: 1 </a:t>
            </a:r>
          </a:p>
          <a:p>
            <a:pPr>
              <a:buNone/>
            </a:pPr>
            <a:r>
              <a:rPr lang="en-US" dirty="0"/>
              <a:t>                                      1A-2C-3D-E-4G-5H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b="1" dirty="0"/>
              <a:t> Decision Coverage:</a:t>
            </a:r>
            <a:r>
              <a:rPr lang="pt-BR" dirty="0"/>
              <a:t> 2</a:t>
            </a:r>
          </a:p>
          <a:p>
            <a:pPr>
              <a:buNone/>
            </a:pPr>
            <a:r>
              <a:rPr lang="pt-BR" dirty="0"/>
              <a:t>                                     1A-2C-3D-E-4G-5H , </a:t>
            </a:r>
          </a:p>
          <a:p>
            <a:pPr>
              <a:buNone/>
            </a:pPr>
            <a:r>
              <a:rPr lang="pt-BR" dirty="0"/>
              <a:t>                                     1A-2B-E-4F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b="1" dirty="0"/>
              <a:t> Path Coverage: </a:t>
            </a:r>
            <a:r>
              <a:rPr lang="pt-BR" dirty="0"/>
              <a:t>4 </a:t>
            </a:r>
          </a:p>
          <a:p>
            <a:pPr lvl="7">
              <a:buNone/>
            </a:pPr>
            <a:r>
              <a:rPr lang="pt-BR" dirty="0"/>
              <a:t>                    </a:t>
            </a:r>
            <a:r>
              <a:rPr lang="pt-BR" sz="2000" dirty="0"/>
              <a:t>1A-2B-E-4F </a:t>
            </a:r>
          </a:p>
          <a:p>
            <a:pPr lvl="7">
              <a:buNone/>
            </a:pPr>
            <a:r>
              <a:rPr lang="pt-BR" sz="2000" dirty="0"/>
              <a:t>              1A-2B-E-4G-5H </a:t>
            </a:r>
          </a:p>
          <a:p>
            <a:pPr lvl="7">
              <a:buNone/>
            </a:pPr>
            <a:r>
              <a:rPr lang="pt-BR" sz="2000" dirty="0"/>
              <a:t>              1A-2C-3D-E-4G-5H </a:t>
            </a:r>
          </a:p>
          <a:p>
            <a:pPr lvl="7">
              <a:buNone/>
            </a:pPr>
            <a:r>
              <a:rPr lang="pt-BR" sz="2000" dirty="0"/>
              <a:t>              1A-2C-3D-E-4F</a:t>
            </a:r>
            <a:endParaRPr lang="en-US" sz="2000" dirty="0"/>
          </a:p>
        </p:txBody>
      </p:sp>
      <p:pic>
        <p:nvPicPr>
          <p:cNvPr id="5" name="Picture 4" descr="jQO2j.png">
            <a:extLst>
              <a:ext uri="{FF2B5EF4-FFF2-40B4-BE49-F238E27FC236}">
                <a16:creationId xmlns:a16="http://schemas.microsoft.com/office/drawing/2014/main" id="{E1663ADD-E1D9-4DCC-8E87-EA119297D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791" y="1981200"/>
            <a:ext cx="2300969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347D-05D1-4DFD-A5CE-262EC08B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Path Coverage Testing Example 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DAE99-8F4D-4D25-9A8D-DD8A19987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8" y="1981200"/>
            <a:ext cx="7787642" cy="3962400"/>
          </a:xfrm>
        </p:spPr>
        <p:txBody>
          <a:bodyPr/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dirty="0"/>
              <a:t>Let us say your test case covers the </a:t>
            </a:r>
          </a:p>
          <a:p>
            <a:pPr fontAlgn="base"/>
            <a:r>
              <a:rPr lang="en-US" dirty="0"/>
              <a:t>  following route - 1A -&gt; 2B -&gt; E -&gt; 4F</a:t>
            </a:r>
          </a:p>
          <a:p>
            <a:pPr fontAlgn="base"/>
            <a:endParaRPr lang="en-US" dirty="0"/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dirty="0"/>
              <a:t> There are </a:t>
            </a:r>
            <a:r>
              <a:rPr lang="en-US" b="1" dirty="0"/>
              <a:t>total of 4 Paths</a:t>
            </a:r>
            <a:r>
              <a:rPr lang="en-US" dirty="0"/>
              <a:t> in your flowchart</a:t>
            </a:r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dirty="0"/>
              <a:t> You </a:t>
            </a:r>
            <a:r>
              <a:rPr lang="en-US" b="1" dirty="0"/>
              <a:t>cover only 1 Path</a:t>
            </a:r>
            <a:endParaRPr lang="en-US" dirty="0"/>
          </a:p>
          <a:p>
            <a:pPr lvl="1" fontAlgn="base">
              <a:buFont typeface="Wingdings" panose="05000000000000000000" pitchFamily="2" charset="2"/>
              <a:buChar char="q"/>
            </a:pPr>
            <a:r>
              <a:rPr lang="en-US" dirty="0"/>
              <a:t> Calculate the Path Coverage - </a:t>
            </a:r>
            <a:r>
              <a:rPr lang="en-US" b="1" dirty="0"/>
              <a:t>(1/4)*100</a:t>
            </a:r>
            <a:endParaRPr lang="en-US" dirty="0"/>
          </a:p>
          <a:p>
            <a:pPr fontAlgn="base"/>
            <a:endParaRPr lang="en-US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/>
              <a:t> Your Test Case, therefore, has </a:t>
            </a:r>
            <a:r>
              <a:rPr lang="en-US" b="1" dirty="0"/>
              <a:t>25% of Path Coverage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Picture 3" descr="jQO2j.png">
            <a:extLst>
              <a:ext uri="{FF2B5EF4-FFF2-40B4-BE49-F238E27FC236}">
                <a16:creationId xmlns:a16="http://schemas.microsoft.com/office/drawing/2014/main" id="{EACB6D96-95DD-480D-9200-66196C58E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828799"/>
            <a:ext cx="1903785" cy="296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3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3179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Statement and Decision Example </a:t>
            </a:r>
            <a:r>
              <a:rPr lang="en-US" sz="2800" dirty="0">
                <a:latin typeface="Arial Nova Cond" panose="020B0506020202020204" pitchFamily="34" charset="0"/>
              </a:rPr>
              <a:t>(With Loop)</a:t>
            </a:r>
            <a:endParaRPr lang="en-US" sz="3200" dirty="0">
              <a:latin typeface="Arial Nova Cond" panose="020B0506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828800"/>
            <a:ext cx="7924800" cy="44196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200" dirty="0"/>
              <a:t>For </a:t>
            </a:r>
            <a:r>
              <a:rPr lang="en-US" sz="1200" b="1" dirty="0"/>
              <a:t>100% statement coverage</a:t>
            </a:r>
            <a:r>
              <a:rPr lang="en-US" sz="1200" dirty="0"/>
              <a:t>, a test case executing the following order of edges was sufficient:</a:t>
            </a:r>
          </a:p>
          <a:p>
            <a:pPr>
              <a:buNone/>
            </a:pPr>
            <a:r>
              <a:rPr lang="pt-BR" sz="1200" dirty="0"/>
              <a:t>                    a, b, f, g, h, d, 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/>
              <a:t> The edges c, </a:t>
            </a:r>
            <a:r>
              <a:rPr lang="en-US" sz="1200" dirty="0" err="1"/>
              <a:t>i</a:t>
            </a:r>
            <a:r>
              <a:rPr lang="en-US" sz="1200" dirty="0"/>
              <a:t>, and k have not been executed in this test case. The edges c and k are empty </a:t>
            </a:r>
          </a:p>
          <a:p>
            <a:pPr marL="0" indent="0">
              <a:buNone/>
            </a:pPr>
            <a:r>
              <a:rPr lang="en-US" sz="1200" dirty="0"/>
              <a:t>     branches of a condition, while the edge </a:t>
            </a:r>
            <a:r>
              <a:rPr lang="en-US" sz="1200" dirty="0" err="1"/>
              <a:t>i</a:t>
            </a:r>
            <a:r>
              <a:rPr lang="en-US" sz="1200" dirty="0"/>
              <a:t> is the return to the beginning of the loop.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/>
              <a:t> Three test cases are necessary for complete coverage of edges: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1200" b="1" dirty="0"/>
              <a:t>      TC#1:  </a:t>
            </a:r>
            <a:r>
              <a:rPr lang="pt-BR" sz="1200" dirty="0"/>
              <a:t>a, b, c, d, 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1200" b="1" dirty="0"/>
              <a:t>      TC#2: </a:t>
            </a:r>
            <a:r>
              <a:rPr lang="pt-BR" sz="1200" dirty="0"/>
              <a:t>a, b, f, g, i, g, h, d, 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1200" b="1" dirty="0"/>
              <a:t>      TC#3: </a:t>
            </a:r>
            <a:r>
              <a:rPr lang="en-US" sz="1200" dirty="0"/>
              <a:t>a, k, 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dirty="0"/>
              <a:t> All three test cases result in complete coverage of the edges of the control  flow graph. With that, all possible branches of </a:t>
            </a:r>
          </a:p>
          <a:p>
            <a:r>
              <a:rPr lang="en-US" sz="1200" dirty="0"/>
              <a:t> the control flow in the source code of the test object have been tested.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400" dirty="0"/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012" y="1828800"/>
            <a:ext cx="1838326" cy="2819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37C55981146D4D8BE7DF43ED48EF7C" ma:contentTypeVersion="4" ma:contentTypeDescription="Create a new document." ma:contentTypeScope="" ma:versionID="98f61ae8638102204f313c0c39e4bf10">
  <xsd:schema xmlns:xsd="http://www.w3.org/2001/XMLSchema" xmlns:xs="http://www.w3.org/2001/XMLSchema" xmlns:p="http://schemas.microsoft.com/office/2006/metadata/properties" xmlns:ns2="27a064ba-fdca-4edc-b0c6-399aa4a77695" targetNamespace="http://schemas.microsoft.com/office/2006/metadata/properties" ma:root="true" ma:fieldsID="3a2c834a0a8894a14f03ca9015043965" ns2:_="">
    <xsd:import namespace="27a064ba-fdca-4edc-b0c6-399aa4a77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064ba-fdca-4edc-b0c6-399aa4a776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6B903E-3EAD-4123-89CB-E63E456AE9D6}"/>
</file>

<file path=customXml/itemProps2.xml><?xml version="1.0" encoding="utf-8"?>
<ds:datastoreItem xmlns:ds="http://schemas.openxmlformats.org/officeDocument/2006/customXml" ds:itemID="{73412374-EAF8-454E-9747-65F18919E3E3}"/>
</file>

<file path=customXml/itemProps3.xml><?xml version="1.0" encoding="utf-8"?>
<ds:datastoreItem xmlns:ds="http://schemas.openxmlformats.org/officeDocument/2006/customXml" ds:itemID="{A27F100D-DE57-428E-BDC1-DDD8438AA11F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45738</TotalTime>
  <Words>1886</Words>
  <Application>Microsoft Office PowerPoint</Application>
  <PresentationFormat>On-screen Show (4:3)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Nova Cond</vt:lpstr>
      <vt:lpstr>Calibri</vt:lpstr>
      <vt:lpstr>Calibri Light</vt:lpstr>
      <vt:lpstr>Wingdings</vt:lpstr>
      <vt:lpstr>Retrospect</vt:lpstr>
      <vt:lpstr> Chapter 5:  Dynamic Analysis-Test Design Techniques </vt:lpstr>
      <vt:lpstr>Flow Graph Notation</vt:lpstr>
      <vt:lpstr>Cyclomatic Complexity </vt:lpstr>
      <vt:lpstr>Flow Graph Notation</vt:lpstr>
      <vt:lpstr>Path Coverage Testing</vt:lpstr>
      <vt:lpstr>Path Coverage Testing Example </vt:lpstr>
      <vt:lpstr>Path Coverage Testing Example </vt:lpstr>
      <vt:lpstr>Path Coverage Testing Example </vt:lpstr>
      <vt:lpstr>Statement and Decision Example (With Loop)</vt:lpstr>
      <vt:lpstr>Path coverage Example(With Loop)</vt:lpstr>
      <vt:lpstr>Conditional  Testing and Coverage</vt:lpstr>
      <vt:lpstr>Conditional Testing and Coverage Example</vt:lpstr>
      <vt:lpstr>Conditional Testing and Coverage Example</vt:lpstr>
      <vt:lpstr>Multiple Condition Testing</vt:lpstr>
      <vt:lpstr>Multiple Condition Testing</vt:lpstr>
      <vt:lpstr>Not all combinations are always possible</vt:lpstr>
      <vt:lpstr>Example of Complete Condition Testing</vt:lpstr>
      <vt:lpstr>Complete Condition testing</vt:lpstr>
      <vt:lpstr>Disadvantage of Condition testing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Najmun Nisa</dc:creator>
  <cp:lastModifiedBy>Najmun Nisa</cp:lastModifiedBy>
  <cp:revision>290</cp:revision>
  <dcterms:created xsi:type="dcterms:W3CDTF">2018-04-16T11:59:30Z</dcterms:created>
  <dcterms:modified xsi:type="dcterms:W3CDTF">2023-05-25T07:08:33Z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0x010100C637C55981146D4D8BE7DF43ED48EF7C</vt:lpwstr>
  </property>
</Properties>
</file>