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312" r:id="rId2"/>
    <p:sldId id="264" r:id="rId3"/>
    <p:sldId id="266" r:id="rId4"/>
    <p:sldId id="314" r:id="rId5"/>
    <p:sldId id="315" r:id="rId6"/>
    <p:sldId id="318" r:id="rId7"/>
    <p:sldId id="319" r:id="rId8"/>
    <p:sldId id="317" r:id="rId9"/>
    <p:sldId id="290" r:id="rId10"/>
    <p:sldId id="291" r:id="rId11"/>
    <p:sldId id="316" r:id="rId12"/>
    <p:sldId id="326" r:id="rId13"/>
    <p:sldId id="274" r:id="rId14"/>
    <p:sldId id="284" r:id="rId15"/>
    <p:sldId id="320" r:id="rId16"/>
    <p:sldId id="275" r:id="rId17"/>
    <p:sldId id="321" r:id="rId18"/>
    <p:sldId id="322" r:id="rId19"/>
    <p:sldId id="323" r:id="rId20"/>
    <p:sldId id="324" r:id="rId21"/>
    <p:sldId id="325" r:id="rId22"/>
    <p:sldId id="32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3467" autoAdjust="0"/>
  </p:normalViewPr>
  <p:slideViewPr>
    <p:cSldViewPr>
      <p:cViewPr varScale="1">
        <p:scale>
          <a:sx n="80" d="100"/>
          <a:sy n="80" d="100"/>
        </p:scale>
        <p:origin x="153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504FC8-358A-45BC-80B5-10EB84301A4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37EE3A5-7D47-42C7-9A59-3D4E5CE75D7B}">
      <dgm:prSet phldrT="[Text]" custT="1"/>
      <dgm:spPr/>
      <dgm:t>
        <a:bodyPr/>
        <a:lstStyle/>
        <a:p>
          <a:r>
            <a:rPr lang="en-GB" sz="2400" dirty="0">
              <a:latin typeface="Arial Nova Cond" panose="020B0506020202020204" pitchFamily="34" charset="0"/>
            </a:rPr>
            <a:t>Verify</a:t>
          </a:r>
        </a:p>
      </dgm:t>
    </dgm:pt>
    <dgm:pt modelId="{E5C55594-C977-4804-8325-C7E914FCD1C1}" type="parTrans" cxnId="{108A91A1-90D7-4E7C-81F3-74047CA3A190}">
      <dgm:prSet/>
      <dgm:spPr/>
      <dgm:t>
        <a:bodyPr/>
        <a:lstStyle/>
        <a:p>
          <a:endParaRPr lang="en-GB"/>
        </a:p>
      </dgm:t>
    </dgm:pt>
    <dgm:pt modelId="{858B0599-B77C-4612-A1D9-14F41F6C8676}" type="sibTrans" cxnId="{108A91A1-90D7-4E7C-81F3-74047CA3A190}">
      <dgm:prSet/>
      <dgm:spPr/>
      <dgm:t>
        <a:bodyPr/>
        <a:lstStyle/>
        <a:p>
          <a:endParaRPr lang="en-GB"/>
        </a:p>
      </dgm:t>
    </dgm:pt>
    <dgm:pt modelId="{662F1A24-1232-4EB1-98AD-D4689F3A6F69}">
      <dgm:prSet phldrT="[Text]" custT="1"/>
      <dgm:spPr/>
      <dgm:t>
        <a:bodyPr/>
        <a:lstStyle/>
        <a:p>
          <a:r>
            <a:rPr lang="en-GB" sz="1800" dirty="0">
              <a:latin typeface="Arial Nova Cond" panose="020B0506020202020204" pitchFamily="34" charset="0"/>
            </a:rPr>
            <a:t>Different States</a:t>
          </a:r>
        </a:p>
      </dgm:t>
    </dgm:pt>
    <dgm:pt modelId="{C8B40EE5-B8D3-4071-88D2-9B3AB787AAAB}" type="parTrans" cxnId="{CC87F0FC-BFFF-4205-9509-47E6106C65B8}">
      <dgm:prSet/>
      <dgm:spPr/>
      <dgm:t>
        <a:bodyPr/>
        <a:lstStyle/>
        <a:p>
          <a:endParaRPr lang="en-GB"/>
        </a:p>
      </dgm:t>
    </dgm:pt>
    <dgm:pt modelId="{EB9C2C2D-BD9B-426F-8480-03754FDEB4DF}" type="sibTrans" cxnId="{CC87F0FC-BFFF-4205-9509-47E6106C65B8}">
      <dgm:prSet/>
      <dgm:spPr/>
      <dgm:t>
        <a:bodyPr/>
        <a:lstStyle/>
        <a:p>
          <a:endParaRPr lang="en-GB"/>
        </a:p>
      </dgm:t>
    </dgm:pt>
    <dgm:pt modelId="{563134BE-7938-4ECA-BA71-51AA7433CB2C}">
      <dgm:prSet phldrT="[Text]" custT="1"/>
      <dgm:spPr/>
      <dgm:t>
        <a:bodyPr/>
        <a:lstStyle/>
        <a:p>
          <a:r>
            <a:rPr lang="en-GB" sz="1800" dirty="0">
              <a:latin typeface="Arial Nova Cond" panose="020B0506020202020204" pitchFamily="34" charset="0"/>
            </a:rPr>
            <a:t>Transaction</a:t>
          </a:r>
        </a:p>
      </dgm:t>
    </dgm:pt>
    <dgm:pt modelId="{4D164DF8-8782-4278-8491-205257F15E43}" type="parTrans" cxnId="{E4693BE0-5794-4B17-AFF2-AEB6221DE63E}">
      <dgm:prSet/>
      <dgm:spPr/>
      <dgm:t>
        <a:bodyPr/>
        <a:lstStyle/>
        <a:p>
          <a:endParaRPr lang="en-GB"/>
        </a:p>
      </dgm:t>
    </dgm:pt>
    <dgm:pt modelId="{C0EF8EFF-187C-48DA-966A-C7EDDD29C13C}" type="sibTrans" cxnId="{E4693BE0-5794-4B17-AFF2-AEB6221DE63E}">
      <dgm:prSet/>
      <dgm:spPr/>
      <dgm:t>
        <a:bodyPr/>
        <a:lstStyle/>
        <a:p>
          <a:endParaRPr lang="en-GB"/>
        </a:p>
      </dgm:t>
    </dgm:pt>
    <dgm:pt modelId="{462C0A1D-08D6-48FA-A5E0-6E02DB883904}">
      <dgm:prSet phldrT="[Text]" custT="1"/>
      <dgm:spPr/>
      <dgm:t>
        <a:bodyPr/>
        <a:lstStyle/>
        <a:p>
          <a:r>
            <a:rPr lang="en-GB" sz="2400" dirty="0">
              <a:latin typeface="Arial Nova Cond" panose="020B0506020202020204" pitchFamily="34" charset="0"/>
            </a:rPr>
            <a:t>Goal</a:t>
          </a:r>
          <a:endParaRPr lang="en-GB" sz="2800" dirty="0">
            <a:latin typeface="Arial Nova Cond" panose="020B0506020202020204" pitchFamily="34" charset="0"/>
          </a:endParaRPr>
        </a:p>
      </dgm:t>
    </dgm:pt>
    <dgm:pt modelId="{3CEA4705-E136-405D-B043-D1245AFEFF69}" type="parTrans" cxnId="{49D1063E-E581-475E-9CD8-8103591C1851}">
      <dgm:prSet/>
      <dgm:spPr/>
      <dgm:t>
        <a:bodyPr/>
        <a:lstStyle/>
        <a:p>
          <a:endParaRPr lang="en-GB"/>
        </a:p>
      </dgm:t>
    </dgm:pt>
    <dgm:pt modelId="{62A9071B-903C-4F7B-83D1-DA5D9B6AEF0E}" type="sibTrans" cxnId="{49D1063E-E581-475E-9CD8-8103591C1851}">
      <dgm:prSet/>
      <dgm:spPr/>
      <dgm:t>
        <a:bodyPr/>
        <a:lstStyle/>
        <a:p>
          <a:endParaRPr lang="en-GB"/>
        </a:p>
      </dgm:t>
    </dgm:pt>
    <dgm:pt modelId="{59C260FB-BDB1-42D7-B980-4E303305A992}">
      <dgm:prSet phldrT="[Text]" custT="1"/>
      <dgm:spPr/>
      <dgm:t>
        <a:bodyPr/>
        <a:lstStyle/>
        <a:p>
          <a:r>
            <a:rPr lang="en-GB" sz="1800" dirty="0">
              <a:latin typeface="Arial Nova Cond" panose="020B0506020202020204" pitchFamily="34" charset="0"/>
            </a:rPr>
            <a:t>Valid States</a:t>
          </a:r>
        </a:p>
      </dgm:t>
    </dgm:pt>
    <dgm:pt modelId="{31554301-7E78-4945-AE79-8EF54B60495B}" type="parTrans" cxnId="{470509FD-8C37-4377-B1F5-32831CB83E55}">
      <dgm:prSet/>
      <dgm:spPr/>
      <dgm:t>
        <a:bodyPr/>
        <a:lstStyle/>
        <a:p>
          <a:endParaRPr lang="en-GB"/>
        </a:p>
      </dgm:t>
    </dgm:pt>
    <dgm:pt modelId="{8099EA05-ABAB-42D1-8AAA-3F50DC2A3866}" type="sibTrans" cxnId="{470509FD-8C37-4377-B1F5-32831CB83E55}">
      <dgm:prSet/>
      <dgm:spPr/>
      <dgm:t>
        <a:bodyPr/>
        <a:lstStyle/>
        <a:p>
          <a:endParaRPr lang="en-GB"/>
        </a:p>
      </dgm:t>
    </dgm:pt>
    <dgm:pt modelId="{A2EED967-41E3-47DC-A19A-ACECBDDE474E}">
      <dgm:prSet phldrT="[Text]" custT="1"/>
      <dgm:spPr/>
      <dgm:t>
        <a:bodyPr/>
        <a:lstStyle/>
        <a:p>
          <a:r>
            <a:rPr lang="en-GB" sz="1800" dirty="0">
              <a:latin typeface="Arial Nova Cond" panose="020B0506020202020204" pitchFamily="34" charset="0"/>
            </a:rPr>
            <a:t>Invalid States</a:t>
          </a:r>
        </a:p>
      </dgm:t>
    </dgm:pt>
    <dgm:pt modelId="{C37AEECE-4329-46D2-9335-9235D2F0CDC4}" type="parTrans" cxnId="{26962FF5-BD56-4C9E-ADA3-13F433B4BFFA}">
      <dgm:prSet/>
      <dgm:spPr/>
      <dgm:t>
        <a:bodyPr/>
        <a:lstStyle/>
        <a:p>
          <a:endParaRPr lang="en-GB"/>
        </a:p>
      </dgm:t>
    </dgm:pt>
    <dgm:pt modelId="{BFAC4494-1E4A-4D6D-AEEE-D67F528C5A5A}" type="sibTrans" cxnId="{26962FF5-BD56-4C9E-ADA3-13F433B4BFFA}">
      <dgm:prSet/>
      <dgm:spPr/>
      <dgm:t>
        <a:bodyPr/>
        <a:lstStyle/>
        <a:p>
          <a:endParaRPr lang="en-GB"/>
        </a:p>
      </dgm:t>
    </dgm:pt>
    <dgm:pt modelId="{7DE0E10C-7378-4A11-91B4-7A1E25AFF9DC}">
      <dgm:prSet phldrT="[Text]" custT="1"/>
      <dgm:spPr/>
      <dgm:t>
        <a:bodyPr/>
        <a:lstStyle/>
        <a:p>
          <a:r>
            <a:rPr lang="en-GB" sz="2000" dirty="0">
              <a:latin typeface="Arial Nova Cond" panose="020B0506020202020204" pitchFamily="34" charset="0"/>
            </a:rPr>
            <a:t>Significance</a:t>
          </a:r>
          <a:endParaRPr lang="en-GB" sz="2800" dirty="0">
            <a:latin typeface="Arial Nova Cond" panose="020B0506020202020204" pitchFamily="34" charset="0"/>
          </a:endParaRPr>
        </a:p>
      </dgm:t>
    </dgm:pt>
    <dgm:pt modelId="{F13FF6CE-9E1F-4BDD-BDFD-71A5E75D24A8}" type="parTrans" cxnId="{31880632-B901-42EE-8A64-03BB89A0134E}">
      <dgm:prSet/>
      <dgm:spPr/>
      <dgm:t>
        <a:bodyPr/>
        <a:lstStyle/>
        <a:p>
          <a:endParaRPr lang="en-GB"/>
        </a:p>
      </dgm:t>
    </dgm:pt>
    <dgm:pt modelId="{6F39FEF9-B028-4A20-B0AD-1F43B0EA345A}" type="sibTrans" cxnId="{31880632-B901-42EE-8A64-03BB89A0134E}">
      <dgm:prSet/>
      <dgm:spPr/>
      <dgm:t>
        <a:bodyPr/>
        <a:lstStyle/>
        <a:p>
          <a:endParaRPr lang="en-GB"/>
        </a:p>
      </dgm:t>
    </dgm:pt>
    <dgm:pt modelId="{90594425-5D6F-42CD-A1B4-B3AD4B885853}">
      <dgm:prSet phldrT="[Text]" custT="1"/>
      <dgm:spPr/>
      <dgm:t>
        <a:bodyPr/>
        <a:lstStyle/>
        <a:p>
          <a:pPr algn="ctr">
            <a:buFontTx/>
            <a:buNone/>
          </a:pPr>
          <a:r>
            <a:rPr lang="en-GB" sz="1800" dirty="0">
              <a:latin typeface="Arial Nova Cond" panose="020B0506020202020204" pitchFamily="34" charset="0"/>
            </a:rPr>
            <a:t>To cover sequence of the states</a:t>
          </a:r>
        </a:p>
      </dgm:t>
    </dgm:pt>
    <dgm:pt modelId="{082B0628-2C63-4361-9ACD-12A399CEF747}" type="parTrans" cxnId="{50A94049-7C35-41EF-851C-D2FEF6682C4C}">
      <dgm:prSet/>
      <dgm:spPr/>
      <dgm:t>
        <a:bodyPr/>
        <a:lstStyle/>
        <a:p>
          <a:endParaRPr lang="en-GB"/>
        </a:p>
      </dgm:t>
    </dgm:pt>
    <dgm:pt modelId="{308D6252-388F-4690-A8B3-811CF5026FCD}" type="sibTrans" cxnId="{50A94049-7C35-41EF-851C-D2FEF6682C4C}">
      <dgm:prSet/>
      <dgm:spPr/>
      <dgm:t>
        <a:bodyPr/>
        <a:lstStyle/>
        <a:p>
          <a:endParaRPr lang="en-GB"/>
        </a:p>
      </dgm:t>
    </dgm:pt>
    <dgm:pt modelId="{EEC73983-3576-4F31-AE7A-7E022A21C4E6}" type="pres">
      <dgm:prSet presAssocID="{96504FC8-358A-45BC-80B5-10EB84301A45}" presName="Name0" presStyleCnt="0">
        <dgm:presLayoutVars>
          <dgm:dir/>
          <dgm:animLvl val="lvl"/>
          <dgm:resizeHandles val="exact"/>
        </dgm:presLayoutVars>
      </dgm:prSet>
      <dgm:spPr/>
    </dgm:pt>
    <dgm:pt modelId="{733DD2CF-29F3-41BE-9867-C8922E67505E}" type="pres">
      <dgm:prSet presAssocID="{437EE3A5-7D47-42C7-9A59-3D4E5CE75D7B}" presName="composite" presStyleCnt="0"/>
      <dgm:spPr/>
    </dgm:pt>
    <dgm:pt modelId="{0B9A8A22-03B3-463C-ABEC-8370CED92659}" type="pres">
      <dgm:prSet presAssocID="{437EE3A5-7D47-42C7-9A59-3D4E5CE75D7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F868429-884C-413A-AB7C-238D7BAF16AD}" type="pres">
      <dgm:prSet presAssocID="{437EE3A5-7D47-42C7-9A59-3D4E5CE75D7B}" presName="desTx" presStyleLbl="alignAccFollowNode1" presStyleIdx="0" presStyleCnt="3">
        <dgm:presLayoutVars>
          <dgm:bulletEnabled val="1"/>
        </dgm:presLayoutVars>
      </dgm:prSet>
      <dgm:spPr/>
    </dgm:pt>
    <dgm:pt modelId="{2D3D9C29-74AD-49A7-957E-C728D9658E15}" type="pres">
      <dgm:prSet presAssocID="{858B0599-B77C-4612-A1D9-14F41F6C8676}" presName="space" presStyleCnt="0"/>
      <dgm:spPr/>
    </dgm:pt>
    <dgm:pt modelId="{522D236E-9427-451C-978F-077D06471B3D}" type="pres">
      <dgm:prSet presAssocID="{462C0A1D-08D6-48FA-A5E0-6E02DB883904}" presName="composite" presStyleCnt="0"/>
      <dgm:spPr/>
    </dgm:pt>
    <dgm:pt modelId="{040969B7-E166-4AEA-B85A-B3C1EA7B6098}" type="pres">
      <dgm:prSet presAssocID="{462C0A1D-08D6-48FA-A5E0-6E02DB883904}" presName="parTx" presStyleLbl="alignNode1" presStyleIdx="1" presStyleCnt="3" custLinFactNeighborX="0" custLinFactNeighborY="-18568">
        <dgm:presLayoutVars>
          <dgm:chMax val="0"/>
          <dgm:chPref val="0"/>
          <dgm:bulletEnabled val="1"/>
        </dgm:presLayoutVars>
      </dgm:prSet>
      <dgm:spPr/>
    </dgm:pt>
    <dgm:pt modelId="{86C7DA30-50AC-4E5E-8C76-B5DA6EB2BD10}" type="pres">
      <dgm:prSet presAssocID="{462C0A1D-08D6-48FA-A5E0-6E02DB883904}" presName="desTx" presStyleLbl="alignAccFollowNode1" presStyleIdx="1" presStyleCnt="3">
        <dgm:presLayoutVars>
          <dgm:bulletEnabled val="1"/>
        </dgm:presLayoutVars>
      </dgm:prSet>
      <dgm:spPr/>
    </dgm:pt>
    <dgm:pt modelId="{F7813EEF-651D-4688-AB83-A2FC3FE3B12A}" type="pres">
      <dgm:prSet presAssocID="{62A9071B-903C-4F7B-83D1-DA5D9B6AEF0E}" presName="space" presStyleCnt="0"/>
      <dgm:spPr/>
    </dgm:pt>
    <dgm:pt modelId="{40A11837-0CEA-4127-BA6A-889416F0ECDB}" type="pres">
      <dgm:prSet presAssocID="{7DE0E10C-7378-4A11-91B4-7A1E25AFF9DC}" presName="composite" presStyleCnt="0"/>
      <dgm:spPr/>
    </dgm:pt>
    <dgm:pt modelId="{E716A857-13C9-4E79-8638-F996B3805D71}" type="pres">
      <dgm:prSet presAssocID="{7DE0E10C-7378-4A11-91B4-7A1E25AFF9D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DE86BB3C-5AE1-4B0A-935B-5C9E04CAB534}" type="pres">
      <dgm:prSet presAssocID="{7DE0E10C-7378-4A11-91B4-7A1E25AFF9DC}" presName="desTx" presStyleLbl="alignAccFollowNode1" presStyleIdx="2" presStyleCnt="3" custLinFactNeighborX="-975" custLinFactNeighborY="1929">
        <dgm:presLayoutVars>
          <dgm:bulletEnabled val="1"/>
        </dgm:presLayoutVars>
      </dgm:prSet>
      <dgm:spPr/>
    </dgm:pt>
  </dgm:ptLst>
  <dgm:cxnLst>
    <dgm:cxn modelId="{C93ADF22-3FEA-4833-B0F0-7CC07DB4DE0E}" type="presOf" srcId="{90594425-5D6F-42CD-A1B4-B3AD4B885853}" destId="{DE86BB3C-5AE1-4B0A-935B-5C9E04CAB534}" srcOrd="0" destOrd="0" presId="urn:microsoft.com/office/officeart/2005/8/layout/hList1"/>
    <dgm:cxn modelId="{31880632-B901-42EE-8A64-03BB89A0134E}" srcId="{96504FC8-358A-45BC-80B5-10EB84301A45}" destId="{7DE0E10C-7378-4A11-91B4-7A1E25AFF9DC}" srcOrd="2" destOrd="0" parTransId="{F13FF6CE-9E1F-4BDD-BDFD-71A5E75D24A8}" sibTransId="{6F39FEF9-B028-4A20-B0AD-1F43B0EA345A}"/>
    <dgm:cxn modelId="{49D1063E-E581-475E-9CD8-8103591C1851}" srcId="{96504FC8-358A-45BC-80B5-10EB84301A45}" destId="{462C0A1D-08D6-48FA-A5E0-6E02DB883904}" srcOrd="1" destOrd="0" parTransId="{3CEA4705-E136-405D-B043-D1245AFEFF69}" sibTransId="{62A9071B-903C-4F7B-83D1-DA5D9B6AEF0E}"/>
    <dgm:cxn modelId="{50A94049-7C35-41EF-851C-D2FEF6682C4C}" srcId="{7DE0E10C-7378-4A11-91B4-7A1E25AFF9DC}" destId="{90594425-5D6F-42CD-A1B4-B3AD4B885853}" srcOrd="0" destOrd="0" parTransId="{082B0628-2C63-4361-9ACD-12A399CEF747}" sibTransId="{308D6252-388F-4690-A8B3-811CF5026FCD}"/>
    <dgm:cxn modelId="{1FDBDC5A-A23B-46DA-A4F8-2B4212E193BE}" type="presOf" srcId="{662F1A24-1232-4EB1-98AD-D4689F3A6F69}" destId="{CF868429-884C-413A-AB7C-238D7BAF16AD}" srcOrd="0" destOrd="0" presId="urn:microsoft.com/office/officeart/2005/8/layout/hList1"/>
    <dgm:cxn modelId="{4A87C386-F6F9-4CBD-8D0C-20B07DFD941F}" type="presOf" srcId="{96504FC8-358A-45BC-80B5-10EB84301A45}" destId="{EEC73983-3576-4F31-AE7A-7E022A21C4E6}" srcOrd="0" destOrd="0" presId="urn:microsoft.com/office/officeart/2005/8/layout/hList1"/>
    <dgm:cxn modelId="{2CE07894-2160-4A6E-B9DB-C624F81CFFEA}" type="presOf" srcId="{A2EED967-41E3-47DC-A19A-ACECBDDE474E}" destId="{86C7DA30-50AC-4E5E-8C76-B5DA6EB2BD10}" srcOrd="0" destOrd="1" presId="urn:microsoft.com/office/officeart/2005/8/layout/hList1"/>
    <dgm:cxn modelId="{6944AB9B-FE44-47E3-A446-1AF6D3FFCE25}" type="presOf" srcId="{59C260FB-BDB1-42D7-B980-4E303305A992}" destId="{86C7DA30-50AC-4E5E-8C76-B5DA6EB2BD10}" srcOrd="0" destOrd="0" presId="urn:microsoft.com/office/officeart/2005/8/layout/hList1"/>
    <dgm:cxn modelId="{108A91A1-90D7-4E7C-81F3-74047CA3A190}" srcId="{96504FC8-358A-45BC-80B5-10EB84301A45}" destId="{437EE3A5-7D47-42C7-9A59-3D4E5CE75D7B}" srcOrd="0" destOrd="0" parTransId="{E5C55594-C977-4804-8325-C7E914FCD1C1}" sibTransId="{858B0599-B77C-4612-A1D9-14F41F6C8676}"/>
    <dgm:cxn modelId="{24BA23A8-0306-4FB2-9F6D-7C7A34259333}" type="presOf" srcId="{7DE0E10C-7378-4A11-91B4-7A1E25AFF9DC}" destId="{E716A857-13C9-4E79-8638-F996B3805D71}" srcOrd="0" destOrd="0" presId="urn:microsoft.com/office/officeart/2005/8/layout/hList1"/>
    <dgm:cxn modelId="{CA866BD1-307F-426F-8659-6290F33D27B6}" type="presOf" srcId="{437EE3A5-7D47-42C7-9A59-3D4E5CE75D7B}" destId="{0B9A8A22-03B3-463C-ABEC-8370CED92659}" srcOrd="0" destOrd="0" presId="urn:microsoft.com/office/officeart/2005/8/layout/hList1"/>
    <dgm:cxn modelId="{BE5ABFDC-0F1B-4C38-8726-9E625AF9A857}" type="presOf" srcId="{563134BE-7938-4ECA-BA71-51AA7433CB2C}" destId="{CF868429-884C-413A-AB7C-238D7BAF16AD}" srcOrd="0" destOrd="1" presId="urn:microsoft.com/office/officeart/2005/8/layout/hList1"/>
    <dgm:cxn modelId="{E4693BE0-5794-4B17-AFF2-AEB6221DE63E}" srcId="{437EE3A5-7D47-42C7-9A59-3D4E5CE75D7B}" destId="{563134BE-7938-4ECA-BA71-51AA7433CB2C}" srcOrd="1" destOrd="0" parTransId="{4D164DF8-8782-4278-8491-205257F15E43}" sibTransId="{C0EF8EFF-187C-48DA-966A-C7EDDD29C13C}"/>
    <dgm:cxn modelId="{447028F0-1A0F-4B7B-9431-58082AFB74A9}" type="presOf" srcId="{462C0A1D-08D6-48FA-A5E0-6E02DB883904}" destId="{040969B7-E166-4AEA-B85A-B3C1EA7B6098}" srcOrd="0" destOrd="0" presId="urn:microsoft.com/office/officeart/2005/8/layout/hList1"/>
    <dgm:cxn modelId="{26962FF5-BD56-4C9E-ADA3-13F433B4BFFA}" srcId="{462C0A1D-08D6-48FA-A5E0-6E02DB883904}" destId="{A2EED967-41E3-47DC-A19A-ACECBDDE474E}" srcOrd="1" destOrd="0" parTransId="{C37AEECE-4329-46D2-9335-9235D2F0CDC4}" sibTransId="{BFAC4494-1E4A-4D6D-AEEE-D67F528C5A5A}"/>
    <dgm:cxn modelId="{CC87F0FC-BFFF-4205-9509-47E6106C65B8}" srcId="{437EE3A5-7D47-42C7-9A59-3D4E5CE75D7B}" destId="{662F1A24-1232-4EB1-98AD-D4689F3A6F69}" srcOrd="0" destOrd="0" parTransId="{C8B40EE5-B8D3-4071-88D2-9B3AB787AAAB}" sibTransId="{EB9C2C2D-BD9B-426F-8480-03754FDEB4DF}"/>
    <dgm:cxn modelId="{470509FD-8C37-4377-B1F5-32831CB83E55}" srcId="{462C0A1D-08D6-48FA-A5E0-6E02DB883904}" destId="{59C260FB-BDB1-42D7-B980-4E303305A992}" srcOrd="0" destOrd="0" parTransId="{31554301-7E78-4945-AE79-8EF54B60495B}" sibTransId="{8099EA05-ABAB-42D1-8AAA-3F50DC2A3866}"/>
    <dgm:cxn modelId="{28C9E929-F7F0-471D-830C-C745A896A336}" type="presParOf" srcId="{EEC73983-3576-4F31-AE7A-7E022A21C4E6}" destId="{733DD2CF-29F3-41BE-9867-C8922E67505E}" srcOrd="0" destOrd="0" presId="urn:microsoft.com/office/officeart/2005/8/layout/hList1"/>
    <dgm:cxn modelId="{BD4320B4-9683-4A10-B123-FACB730A06EF}" type="presParOf" srcId="{733DD2CF-29F3-41BE-9867-C8922E67505E}" destId="{0B9A8A22-03B3-463C-ABEC-8370CED92659}" srcOrd="0" destOrd="0" presId="urn:microsoft.com/office/officeart/2005/8/layout/hList1"/>
    <dgm:cxn modelId="{99EC3E32-CC37-4A1E-905C-703181752E36}" type="presParOf" srcId="{733DD2CF-29F3-41BE-9867-C8922E67505E}" destId="{CF868429-884C-413A-AB7C-238D7BAF16AD}" srcOrd="1" destOrd="0" presId="urn:microsoft.com/office/officeart/2005/8/layout/hList1"/>
    <dgm:cxn modelId="{CFF0A85C-4A79-48AD-A933-357DAD4B6707}" type="presParOf" srcId="{EEC73983-3576-4F31-AE7A-7E022A21C4E6}" destId="{2D3D9C29-74AD-49A7-957E-C728D9658E15}" srcOrd="1" destOrd="0" presId="urn:microsoft.com/office/officeart/2005/8/layout/hList1"/>
    <dgm:cxn modelId="{FD79A4BF-FFF2-4B7E-A798-5F108B1286A6}" type="presParOf" srcId="{EEC73983-3576-4F31-AE7A-7E022A21C4E6}" destId="{522D236E-9427-451C-978F-077D06471B3D}" srcOrd="2" destOrd="0" presId="urn:microsoft.com/office/officeart/2005/8/layout/hList1"/>
    <dgm:cxn modelId="{DF472573-7C8A-4C97-9264-9F55E49B3CAC}" type="presParOf" srcId="{522D236E-9427-451C-978F-077D06471B3D}" destId="{040969B7-E166-4AEA-B85A-B3C1EA7B6098}" srcOrd="0" destOrd="0" presId="urn:microsoft.com/office/officeart/2005/8/layout/hList1"/>
    <dgm:cxn modelId="{662F4B41-348F-41C9-AC5D-180D73E9F332}" type="presParOf" srcId="{522D236E-9427-451C-978F-077D06471B3D}" destId="{86C7DA30-50AC-4E5E-8C76-B5DA6EB2BD10}" srcOrd="1" destOrd="0" presId="urn:microsoft.com/office/officeart/2005/8/layout/hList1"/>
    <dgm:cxn modelId="{8F48BD0F-C032-4868-A5AD-357B6BC84366}" type="presParOf" srcId="{EEC73983-3576-4F31-AE7A-7E022A21C4E6}" destId="{F7813EEF-651D-4688-AB83-A2FC3FE3B12A}" srcOrd="3" destOrd="0" presId="urn:microsoft.com/office/officeart/2005/8/layout/hList1"/>
    <dgm:cxn modelId="{A8BE5117-D737-400D-9D18-8873935722E2}" type="presParOf" srcId="{EEC73983-3576-4F31-AE7A-7E022A21C4E6}" destId="{40A11837-0CEA-4127-BA6A-889416F0ECDB}" srcOrd="4" destOrd="0" presId="urn:microsoft.com/office/officeart/2005/8/layout/hList1"/>
    <dgm:cxn modelId="{977F98DD-A811-4D1B-BC89-B6D704C9535C}" type="presParOf" srcId="{40A11837-0CEA-4127-BA6A-889416F0ECDB}" destId="{E716A857-13C9-4E79-8638-F996B3805D71}" srcOrd="0" destOrd="0" presId="urn:microsoft.com/office/officeart/2005/8/layout/hList1"/>
    <dgm:cxn modelId="{FB571D7E-60F5-49BD-B7A7-A24EF914CE4D}" type="presParOf" srcId="{40A11837-0CEA-4127-BA6A-889416F0ECDB}" destId="{DE86BB3C-5AE1-4B0A-935B-5C9E04CAB53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9A8A22-03B3-463C-ABEC-8370CED92659}">
      <dsp:nvSpPr>
        <dsp:cNvPr id="0" name=""/>
        <dsp:cNvSpPr/>
      </dsp:nvSpPr>
      <dsp:spPr>
        <a:xfrm>
          <a:off x="2140" y="2579"/>
          <a:ext cx="2086644" cy="8346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Arial Nova Cond" panose="020B0506020202020204" pitchFamily="34" charset="0"/>
            </a:rPr>
            <a:t>Verify</a:t>
          </a:r>
        </a:p>
      </dsp:txBody>
      <dsp:txXfrm>
        <a:off x="2140" y="2579"/>
        <a:ext cx="2086644" cy="834657"/>
      </dsp:txXfrm>
    </dsp:sp>
    <dsp:sp modelId="{CF868429-884C-413A-AB7C-238D7BAF16AD}">
      <dsp:nvSpPr>
        <dsp:cNvPr id="0" name=""/>
        <dsp:cNvSpPr/>
      </dsp:nvSpPr>
      <dsp:spPr>
        <a:xfrm>
          <a:off x="2140" y="837237"/>
          <a:ext cx="2086644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latin typeface="Arial Nova Cond" panose="020B0506020202020204" pitchFamily="34" charset="0"/>
            </a:rPr>
            <a:t>Different States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latin typeface="Arial Nova Cond" panose="020B0506020202020204" pitchFamily="34" charset="0"/>
            </a:rPr>
            <a:t>Transaction</a:t>
          </a:r>
        </a:p>
      </dsp:txBody>
      <dsp:txXfrm>
        <a:off x="2140" y="837237"/>
        <a:ext cx="2086644" cy="1581120"/>
      </dsp:txXfrm>
    </dsp:sp>
    <dsp:sp modelId="{040969B7-E166-4AEA-B85A-B3C1EA7B6098}">
      <dsp:nvSpPr>
        <dsp:cNvPr id="0" name=""/>
        <dsp:cNvSpPr/>
      </dsp:nvSpPr>
      <dsp:spPr>
        <a:xfrm>
          <a:off x="2380915" y="0"/>
          <a:ext cx="2086644" cy="8346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latin typeface="Arial Nova Cond" panose="020B0506020202020204" pitchFamily="34" charset="0"/>
            </a:rPr>
            <a:t>Goal</a:t>
          </a:r>
          <a:endParaRPr lang="en-GB" sz="2800" kern="1200" dirty="0">
            <a:latin typeface="Arial Nova Cond" panose="020B0506020202020204" pitchFamily="34" charset="0"/>
          </a:endParaRPr>
        </a:p>
      </dsp:txBody>
      <dsp:txXfrm>
        <a:off x="2380915" y="0"/>
        <a:ext cx="2086644" cy="834657"/>
      </dsp:txXfrm>
    </dsp:sp>
    <dsp:sp modelId="{86C7DA30-50AC-4E5E-8C76-B5DA6EB2BD10}">
      <dsp:nvSpPr>
        <dsp:cNvPr id="0" name=""/>
        <dsp:cNvSpPr/>
      </dsp:nvSpPr>
      <dsp:spPr>
        <a:xfrm>
          <a:off x="2380915" y="837237"/>
          <a:ext cx="2086644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latin typeface="Arial Nova Cond" panose="020B0506020202020204" pitchFamily="34" charset="0"/>
            </a:rPr>
            <a:t>Valid States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>
              <a:latin typeface="Arial Nova Cond" panose="020B0506020202020204" pitchFamily="34" charset="0"/>
            </a:rPr>
            <a:t>Invalid States</a:t>
          </a:r>
        </a:p>
      </dsp:txBody>
      <dsp:txXfrm>
        <a:off x="2380915" y="837237"/>
        <a:ext cx="2086644" cy="1581120"/>
      </dsp:txXfrm>
    </dsp:sp>
    <dsp:sp modelId="{E716A857-13C9-4E79-8638-F996B3805D71}">
      <dsp:nvSpPr>
        <dsp:cNvPr id="0" name=""/>
        <dsp:cNvSpPr/>
      </dsp:nvSpPr>
      <dsp:spPr>
        <a:xfrm>
          <a:off x="4759690" y="2579"/>
          <a:ext cx="2086644" cy="8346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Arial Nova Cond" panose="020B0506020202020204" pitchFamily="34" charset="0"/>
            </a:rPr>
            <a:t>Significance</a:t>
          </a:r>
          <a:endParaRPr lang="en-GB" sz="2800" kern="1200" dirty="0">
            <a:latin typeface="Arial Nova Cond" panose="020B0506020202020204" pitchFamily="34" charset="0"/>
          </a:endParaRPr>
        </a:p>
      </dsp:txBody>
      <dsp:txXfrm>
        <a:off x="4759690" y="2579"/>
        <a:ext cx="2086644" cy="834657"/>
      </dsp:txXfrm>
    </dsp:sp>
    <dsp:sp modelId="{DE86BB3C-5AE1-4B0A-935B-5C9E04CAB534}">
      <dsp:nvSpPr>
        <dsp:cNvPr id="0" name=""/>
        <dsp:cNvSpPr/>
      </dsp:nvSpPr>
      <dsp:spPr>
        <a:xfrm>
          <a:off x="4739345" y="839816"/>
          <a:ext cx="2086644" cy="1581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GB" sz="1800" kern="1200" dirty="0">
              <a:latin typeface="Arial Nova Cond" panose="020B0506020202020204" pitchFamily="34" charset="0"/>
            </a:rPr>
            <a:t>To cover sequence of the states</a:t>
          </a:r>
        </a:p>
      </dsp:txBody>
      <dsp:txXfrm>
        <a:off x="4739345" y="839816"/>
        <a:ext cx="2086644" cy="158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B4221-F413-4B74-AE5D-C8E13D35FC1E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E4C1B-652F-4554-89B5-36A71D856B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E4C1B-652F-4554-89B5-36A71D856B9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5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E4C1B-652F-4554-89B5-36A71D856B9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30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GB" sz="1200" b="1" dirty="0">
                <a:latin typeface="Times New Roman" pitchFamily="18" charset="0"/>
                <a:cs typeface="Times New Roman" pitchFamily="18" charset="0"/>
              </a:rPr>
              <a:t>Make a reservation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Provide information including departure and destination cities, dates, and times. </a:t>
            </a:r>
          </a:p>
          <a:p>
            <a:pPr>
              <a:buFont typeface="Wingdings" pitchFamily="2" charset="2"/>
              <a:buNone/>
            </a:pPr>
            <a:endParaRPr lang="en-GB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A reservation agent uses that information to make a reservation. </a:t>
            </a:r>
          </a:p>
          <a:p>
            <a:endParaRPr lang="en-GB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At that point, the </a:t>
            </a:r>
            <a:r>
              <a:rPr lang="en-GB" sz="1200" b="1" dirty="0">
                <a:latin typeface="Times New Roman" pitchFamily="18" charset="0"/>
                <a:cs typeface="Times New Roman" pitchFamily="18" charset="0"/>
              </a:rPr>
              <a:t>Reservation</a:t>
            </a: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 is in the </a:t>
            </a:r>
            <a:r>
              <a:rPr lang="en-GB" sz="1200" b="1" dirty="0">
                <a:latin typeface="Times New Roman" pitchFamily="18" charset="0"/>
                <a:cs typeface="Times New Roman" pitchFamily="18" charset="0"/>
              </a:rPr>
              <a:t>Made</a:t>
            </a: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 state. </a:t>
            </a:r>
          </a:p>
          <a:p>
            <a:pPr>
              <a:buFont typeface="Wingdings" pitchFamily="2" charset="2"/>
              <a:buNone/>
            </a:pP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	The system creates and starts a timer. </a:t>
            </a:r>
          </a:p>
          <a:p>
            <a:pPr>
              <a:buFont typeface="Wingdings" pitchFamily="2" charset="2"/>
              <a:buNone/>
            </a:pPr>
            <a:endParaRPr lang="en-GB" sz="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If this timer expires before the reservation is paid for, the reservation is cancelled by the system. </a:t>
            </a:r>
          </a:p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0E4C1B-652F-4554-89B5-36A71D856B9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4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E4C1B-652F-4554-89B5-36A71D856B9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3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B056-2F37-4814-8661-5C23B1FC09C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48DA-2960-4C89-85BA-9A8C9837656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32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B056-2F37-4814-8661-5C23B1FC09C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48DA-2960-4C89-85BA-9A8C983765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46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B056-2F37-4814-8661-5C23B1FC09C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48DA-2960-4C89-85BA-9A8C983765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6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B056-2F37-4814-8661-5C23B1FC09C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48DA-2960-4C89-85BA-9A8C983765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B056-2F37-4814-8661-5C23B1FC09C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48DA-2960-4C89-85BA-9A8C9837656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37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B056-2F37-4814-8661-5C23B1FC09C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48DA-2960-4C89-85BA-9A8C983765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8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B056-2F37-4814-8661-5C23B1FC09C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48DA-2960-4C89-85BA-9A8C983765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3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B056-2F37-4814-8661-5C23B1FC09C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48DA-2960-4C89-85BA-9A8C983765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3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B056-2F37-4814-8661-5C23B1FC09C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48DA-2960-4C89-85BA-9A8C983765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F6FB056-2F37-4814-8661-5C23B1FC09C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FB48DA-2960-4C89-85BA-9A8C983765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1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FB056-2F37-4814-8661-5C23B1FC09C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48DA-2960-4C89-85BA-9A8C983765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6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6FB056-2F37-4814-8661-5C23B1FC09C8}" type="datetimeFigureOut">
              <a:rPr lang="en-US" smtClean="0"/>
              <a:pPr/>
              <a:t>4/19/2023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1FB48DA-2960-4C89-85BA-9A8C9837656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147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4572000"/>
            <a:ext cx="6858000" cy="2002028"/>
          </a:xfrm>
        </p:spPr>
        <p:txBody>
          <a:bodyPr anchor="ctr">
            <a:normAutofit/>
          </a:bodyPr>
          <a:lstStyle/>
          <a:p>
            <a:br>
              <a:rPr lang="en-US" sz="2000" dirty="0">
                <a:latin typeface="Arial Nova Cond" panose="020B0506020202020204" pitchFamily="34" charset="0"/>
              </a:rPr>
            </a:br>
            <a:r>
              <a:rPr lang="en-US" sz="2400" dirty="0">
                <a:latin typeface="Arial Nova Cond" panose="020B0506020202020204" pitchFamily="34" charset="0"/>
              </a:rPr>
              <a:t>Chapter 5: </a:t>
            </a:r>
            <a:br>
              <a:rPr lang="en-US" sz="2400" dirty="0">
                <a:latin typeface="Arial Nova Cond" panose="020B0506020202020204" pitchFamily="34" charset="0"/>
              </a:rPr>
            </a:br>
            <a:r>
              <a:rPr lang="en-US" sz="2400" dirty="0">
                <a:latin typeface="Arial Nova Cond" panose="020B0506020202020204" pitchFamily="34" charset="0"/>
              </a:rPr>
              <a:t>Dynamic Analysis-Test Design Techniques</a:t>
            </a:r>
            <a:br>
              <a:rPr lang="en-US" sz="2400" dirty="0">
                <a:latin typeface="Arial Nova Cond" panose="020B0506020202020204" pitchFamily="34" charset="0"/>
              </a:rPr>
            </a:br>
            <a:endParaRPr lang="en-US" sz="2400" dirty="0">
              <a:latin typeface="Arial Nova Cond" panose="020B0506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E52E6-1C25-4353-A1D1-94E39121CB7A}"/>
              </a:ext>
            </a:extLst>
          </p:cNvPr>
          <p:cNvSpPr txBox="1"/>
          <p:nvPr/>
        </p:nvSpPr>
        <p:spPr>
          <a:xfrm>
            <a:off x="1981200" y="1752600"/>
            <a:ext cx="6858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Software Testing</a:t>
            </a:r>
          </a:p>
          <a:p>
            <a:r>
              <a:rPr lang="en-GB" sz="4800" dirty="0">
                <a:latin typeface="Arial Nova Cond" panose="020B0506020202020204" pitchFamily="34" charset="0"/>
              </a:rPr>
              <a:t>         </a:t>
            </a:r>
            <a:endParaRPr lang="en-US" sz="3200" dirty="0">
              <a:latin typeface="Arial Nova Cond" panose="020B0506020202020204" pitchFamily="34" charset="0"/>
            </a:endParaRPr>
          </a:p>
          <a:p>
            <a:r>
              <a:rPr lang="en-US" sz="2800" dirty="0">
                <a:latin typeface="Arial Nova Cond" panose="020B0506020202020204" pitchFamily="34" charset="0"/>
              </a:rPr>
              <a:t>        State Transition Testing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39231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53"/>
    </mc:Choice>
    <mc:Fallback xmlns="">
      <p:transition spd="slow" advTm="23753"/>
    </mc:Fallback>
  </mc:AlternateContent>
  <p:extLst>
    <p:ext uri="{E180D4A7-C9FB-4DFB-919C-405C955672EB}">
      <p14:showEvtLst xmlns:p14="http://schemas.microsoft.com/office/powerpoint/2010/main">
        <p14:playEvt time="5801" objId="4"/>
        <p14:stopEvt time="23753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State Transition Table Example 1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6035" y="2141180"/>
            <a:ext cx="8229600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Possible scenarios that need to be tested.</a:t>
            </a:r>
          </a:p>
          <a:p>
            <a:endParaRPr lang="en-US" dirty="0"/>
          </a:p>
        </p:txBody>
      </p:sp>
      <p:pic>
        <p:nvPicPr>
          <p:cNvPr id="7" name="Picture 6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15" y="2895600"/>
            <a:ext cx="8085715" cy="28571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711B-B0CA-4A43-AA06-66BEB4B1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STT Example 2-Water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0882-E23E-4683-9703-40CBB4428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State transition diagram: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Invalid transition generally not shown in STD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1800" dirty="0"/>
          </a:p>
          <a:p>
            <a:pPr>
              <a:buFont typeface="Wingdings" panose="05000000000000000000" pitchFamily="2" charset="2"/>
              <a:buChar char="v"/>
            </a:pPr>
            <a:endParaRPr lang="en-GB" sz="1800" dirty="0"/>
          </a:p>
          <a:p>
            <a:pPr>
              <a:buFont typeface="Wingdings" panose="05000000000000000000" pitchFamily="2" charset="2"/>
              <a:buChar char="v"/>
            </a:pPr>
            <a:endParaRPr lang="en-GB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Diagram with invalid transitions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0CC48-0900-4894-BAD6-A79321E3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743200"/>
            <a:ext cx="4419599" cy="934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0AF27B-8D1F-4C8E-BFB2-B7C57AA2C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4420552"/>
            <a:ext cx="4419599" cy="159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44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FCA7-1A26-4FD6-B6A1-44BB66C1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STT Example 2-Water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AA39D-84DC-4A96-8B03-E8AC4BAF7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133600"/>
            <a:ext cx="7543801" cy="373549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 State transition table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Same diagram in tabular form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7CDCF-D263-4F44-BA69-F11674FED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348884"/>
            <a:ext cx="69246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9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STT Example 3-Dispensing machine</a:t>
            </a:r>
            <a:endParaRPr lang="en-US" sz="3200" dirty="0"/>
          </a:p>
        </p:txBody>
      </p:sp>
      <p:pic>
        <p:nvPicPr>
          <p:cNvPr id="4" name="Content Placeholder 3" descr="stt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960" y="2667000"/>
            <a:ext cx="7391400" cy="2140049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1479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STT – Example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828800"/>
            <a:ext cx="8077200" cy="4527721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Example below is entering a Personal Identity Number (PIN) to a bank account. The states are shown as circles, the transitions as lines with arrows and the events as the text near the transitions.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GB" sz="1800" b="1" dirty="0"/>
              <a:t>States</a:t>
            </a:r>
            <a:r>
              <a:rPr lang="en-GB" sz="1800" dirty="0"/>
              <a:t>: S1:Start, S2:Wait for Pin, S3: 1st try, S4: 2nd Try, S5: 3rd Try, S6: access to account, S7: eat card</a:t>
            </a:r>
          </a:p>
          <a:p>
            <a:r>
              <a:rPr lang="en-GB" sz="1800" b="1" dirty="0"/>
              <a:t>Events: </a:t>
            </a:r>
            <a:r>
              <a:rPr lang="en-GB" sz="1800" dirty="0"/>
              <a:t>Event1:Card inserted, Event 2: enter Pin, Event 3: Pin OK, Event 4: Pin not OK</a:t>
            </a:r>
            <a:br>
              <a:rPr lang="en-GB" sz="1800" dirty="0"/>
            </a:br>
            <a:r>
              <a:rPr lang="en-GB" sz="1900" b="1" dirty="0"/>
              <a:t>Actions :</a:t>
            </a:r>
            <a:r>
              <a:rPr lang="en-GB" sz="1800" dirty="0"/>
              <a:t> (not shown in the above example</a:t>
            </a:r>
            <a:endParaRPr lang="en-US" sz="1800" dirty="0"/>
          </a:p>
          <a:p>
            <a:endParaRPr lang="en-US" sz="2400" dirty="0"/>
          </a:p>
        </p:txBody>
      </p:sp>
      <p:pic>
        <p:nvPicPr>
          <p:cNvPr id="7" name="Picture 6" descr="State-Trans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14600"/>
            <a:ext cx="5340349" cy="24647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0FA3-A1B2-4BCC-9920-FEF7C70D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Typical Test Cases- 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D8B6-0645-4E57-9FEC-724068F61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057400"/>
            <a:ext cx="7543801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 Test Case 1: </a:t>
            </a:r>
          </a:p>
          <a:p>
            <a:r>
              <a:rPr lang="en-GB" dirty="0"/>
              <a:t>    Where the correct PIN is entered the first 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 Test Case 2:</a:t>
            </a:r>
          </a:p>
          <a:p>
            <a:r>
              <a:rPr lang="en-GB" dirty="0"/>
              <a:t>    A second test (to visit every state) would be to enter an incorrect PIN </a:t>
            </a:r>
          </a:p>
          <a:p>
            <a:r>
              <a:rPr lang="en-GB" dirty="0"/>
              <a:t>    each time, so that the system eats the card.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 Test Case 3:</a:t>
            </a:r>
          </a:p>
          <a:p>
            <a:r>
              <a:rPr lang="en-GB" dirty="0"/>
              <a:t>    A third test we can do where the PIN was incorrect the first time but </a:t>
            </a:r>
          </a:p>
          <a:p>
            <a:r>
              <a:rPr lang="en-GB" dirty="0"/>
              <a:t>   OK the second 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GB" b="1" dirty="0"/>
              <a:t>Test Case 4:</a:t>
            </a:r>
          </a:p>
          <a:p>
            <a:r>
              <a:rPr lang="en-GB" dirty="0"/>
              <a:t>   Where the PIN was correct on the third try.</a:t>
            </a:r>
          </a:p>
        </p:txBody>
      </p:sp>
    </p:spTree>
    <p:extLst>
      <p:ext uri="{BB962C8B-B14F-4D97-AF65-F5344CB8AC3E}">
        <p14:creationId xmlns:p14="http://schemas.microsoft.com/office/powerpoint/2010/main" val="4142930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rial Nova Cond" panose="020B0506020202020204" pitchFamily="34" charset="0"/>
              </a:rPr>
              <a:t>STT-T</a:t>
            </a:r>
            <a:r>
              <a:rPr lang="en-US" sz="3200" dirty="0" err="1">
                <a:latin typeface="Arial Nova Cond" panose="020B0506020202020204" pitchFamily="34" charset="0"/>
              </a:rPr>
              <a:t>esting</a:t>
            </a:r>
            <a:r>
              <a:rPr lang="en-US" sz="3200" dirty="0">
                <a:latin typeface="Arial Nova Cond" panose="020B0506020202020204" pitchFamily="34" charset="0"/>
              </a:rPr>
              <a:t> Invalid Transitions </a:t>
            </a:r>
            <a:r>
              <a:rPr lang="en-GB" sz="3200" dirty="0">
                <a:latin typeface="Arial Nova Cond" panose="020B0506020202020204" pitchFamily="34" charset="0"/>
              </a:rPr>
              <a:t> Example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8527-CD0F-46A1-AF17-BFA7F3CD9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981200"/>
            <a:ext cx="7543800" cy="388789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-</a:t>
            </a:r>
            <a:r>
              <a:rPr lang="en-GB" sz="1600" dirty="0"/>
              <a:t> STT shows relationships between all states and events</a:t>
            </a:r>
          </a:p>
          <a:p>
            <a:r>
              <a:rPr lang="en-GB" sz="1600" dirty="0"/>
              <a:t>- Resulting states and output</a:t>
            </a:r>
          </a:p>
          <a:p>
            <a:r>
              <a:rPr lang="en-GB" sz="1600" dirty="0"/>
              <a:t>- To see both valid and invalid, a State Table can be used.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r>
              <a:rPr lang="en-GB" sz="1600" dirty="0"/>
              <a:t>-Invalid or Null Transitions are represented as ‘-‘ in red in the table above</a:t>
            </a:r>
            <a:endParaRPr lang="en-GB" sz="1200" dirty="0"/>
          </a:p>
          <a:p>
            <a:endParaRPr lang="en-GB" sz="1600" dirty="0"/>
          </a:p>
        </p:txBody>
      </p:sp>
      <p:pic>
        <p:nvPicPr>
          <p:cNvPr id="6" name="Content Placeholder 3" descr="State-Table.png">
            <a:extLst>
              <a:ext uri="{FF2B5EF4-FFF2-40B4-BE49-F238E27FC236}">
                <a16:creationId xmlns:a16="http://schemas.microsoft.com/office/drawing/2014/main" id="{E17ED0FE-AD1F-438A-9CAF-B15DAD2AE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13" y="3124201"/>
            <a:ext cx="7059687" cy="20426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6B77D-1557-4DFC-97CA-440488FC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latin typeface="Arial Nova Cond" panose="020B0506020202020204" pitchFamily="34" charset="0"/>
              </a:rPr>
              <a:t>Chow’s Coverage (Coverage of tests) </a:t>
            </a:r>
            <a:endParaRPr lang="en-GB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66F2-DEA8-4953-A987-CAAEFE646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Chow's switch coverage describes how you cover a state transition model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“Switch” here is state in between start and end state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 0-switch coverage</a:t>
            </a:r>
          </a:p>
          <a:p>
            <a:pPr marL="0" indent="0">
              <a:buNone/>
            </a:pPr>
            <a:r>
              <a:rPr lang="en-GB" dirty="0"/>
              <a:t>    - Coverage of all individual transitions</a:t>
            </a:r>
          </a:p>
          <a:p>
            <a:pPr marL="0" indent="0">
              <a:buNone/>
            </a:pPr>
            <a:r>
              <a:rPr lang="en-GB" dirty="0"/>
              <a:t>     -i.e. </a:t>
            </a:r>
            <a:r>
              <a:rPr lang="en-GB" u="sng" dirty="0"/>
              <a:t>(no of exercised single-transitions in sequence )</a:t>
            </a:r>
            <a:r>
              <a:rPr lang="en-GB" dirty="0"/>
              <a:t> x 100</a:t>
            </a:r>
            <a:br>
              <a:rPr lang="en-GB" dirty="0"/>
            </a:br>
            <a:r>
              <a:rPr lang="en-GB" dirty="0"/>
              <a:t>               (total no. of single-transitions in a sequence)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 1-switch coverage</a:t>
            </a:r>
          </a:p>
          <a:p>
            <a:pPr marL="0" indent="0">
              <a:buNone/>
            </a:pPr>
            <a:r>
              <a:rPr lang="en-GB" b="1" dirty="0"/>
              <a:t>    - </a:t>
            </a:r>
            <a:r>
              <a:rPr lang="en-GB" dirty="0"/>
              <a:t>coverage of transition pairs </a:t>
            </a:r>
          </a:p>
          <a:p>
            <a:pPr marL="0" indent="0">
              <a:buNone/>
            </a:pPr>
            <a:r>
              <a:rPr lang="en-GB" dirty="0"/>
              <a:t>    -</a:t>
            </a:r>
            <a:r>
              <a:rPr lang="en-GB" dirty="0" err="1"/>
              <a:t>i.e</a:t>
            </a:r>
            <a:r>
              <a:rPr lang="en-GB" dirty="0"/>
              <a:t> (</a:t>
            </a:r>
            <a:r>
              <a:rPr lang="en-GB" u="sng" dirty="0"/>
              <a:t>no of exercised two-transitions in sequence )</a:t>
            </a:r>
            <a:r>
              <a:rPr lang="en-GB" dirty="0"/>
              <a:t>* 100 </a:t>
            </a:r>
          </a:p>
          <a:p>
            <a:pPr marL="0" indent="0">
              <a:buNone/>
            </a:pPr>
            <a:r>
              <a:rPr lang="en-GB" dirty="0"/>
              <a:t>           (total no. of two-transitions in a sequence)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 2-switch coverage</a:t>
            </a:r>
          </a:p>
          <a:p>
            <a:pPr marL="0" indent="0">
              <a:buNone/>
            </a:pPr>
            <a:r>
              <a:rPr lang="en-GB" b="1" dirty="0"/>
              <a:t>    - </a:t>
            </a:r>
            <a:r>
              <a:rPr lang="en-GB" dirty="0"/>
              <a:t>coverage of transition triples</a:t>
            </a:r>
          </a:p>
          <a:p>
            <a:pPr marL="0" indent="0">
              <a:buNone/>
            </a:pPr>
            <a:r>
              <a:rPr lang="en-GB" b="1" dirty="0"/>
              <a:t>    ……….. N switch coverage.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C40047-2FC5-41D8-B785-23874E1CE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5" y="2332793"/>
            <a:ext cx="1219200" cy="12697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9BDF75-41EF-42F7-B3BD-591D1A877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886200"/>
            <a:ext cx="1400175" cy="11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10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7359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Creating Test Cases for STD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8229600" cy="47244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v"/>
            </a:pPr>
            <a:r>
              <a:rPr lang="en-GB" dirty="0">
                <a:cs typeface="Times New Roman" pitchFamily="18" charset="0"/>
              </a:rPr>
              <a:t>All states are "visited" at least once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>
                <a:cs typeface="Times New Roman" pitchFamily="18" charset="0"/>
              </a:rPr>
              <a:t>Three test cases shown below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GB" dirty="0">
                <a:cs typeface="Times New Roman" pitchFamily="18" charset="0"/>
              </a:rPr>
              <a:t>Generally this is a weak level of test coverage.</a:t>
            </a:r>
            <a:endParaRPr lang="en-US" dirty="0">
              <a:cs typeface="Times New Roman" pitchFamily="18" charset="0"/>
            </a:endParaRP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6" name="Picture 5" descr="Pictu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099" y="3124200"/>
            <a:ext cx="3634153" cy="27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93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Creating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828800"/>
            <a:ext cx="7818707" cy="4876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1800" dirty="0">
                <a:cs typeface="Times New Roman" pitchFamily="18" charset="0"/>
              </a:rPr>
              <a:t> All events are triggered at least once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>
                <a:cs typeface="Times New Roman" pitchFamily="18" charset="0"/>
              </a:rPr>
              <a:t> Note that the test cases that cover each event can be the same as those that </a:t>
            </a:r>
          </a:p>
          <a:p>
            <a:pPr marL="0" indent="0">
              <a:buNone/>
            </a:pPr>
            <a:r>
              <a:rPr lang="en-GB" sz="1800" dirty="0">
                <a:cs typeface="Times New Roman" pitchFamily="18" charset="0"/>
              </a:rPr>
              <a:t>    cover each state.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>
                <a:cs typeface="Times New Roman" pitchFamily="18" charset="0"/>
              </a:rPr>
              <a:t> This is a weak level of coverage.</a:t>
            </a:r>
          </a:p>
          <a:p>
            <a:pPr marL="609600" indent="-609600">
              <a:buFont typeface="Wingdings" pitchFamily="2" charset="2"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3544195"/>
            <a:ext cx="3543300" cy="27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57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State Transition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040" y="1981200"/>
            <a:ext cx="7543801" cy="41757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Motivation: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Current input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History of execution or events or inputs</a:t>
            </a:r>
          </a:p>
          <a:p>
            <a:pPr marL="0" indent="0">
              <a:buNone/>
            </a:pPr>
            <a:r>
              <a:rPr lang="en-US" b="1" dirty="0"/>
              <a:t>State Transition Testing: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Black box testing technique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Based on theory of finite state machine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State is a particular situation where a system can be.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Change in the state of the application under varying input.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State : has certain Attributes and behaviors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Transition is movement of one valid state to another valid state.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Example: 1. Word Processor ( States: Open, Close)</a:t>
            </a:r>
          </a:p>
          <a:p>
            <a:r>
              <a:rPr lang="en-US" dirty="0"/>
              <a:t>                    2. ATM to Withdraw money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Creating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350" y="1847850"/>
            <a:ext cx="8229600" cy="42973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1800" dirty="0">
                <a:cs typeface="Times New Roman" pitchFamily="18" charset="0"/>
              </a:rPr>
              <a:t> </a:t>
            </a: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All transitions are exercised at least once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 Provides a good level of coverage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>
                <a:latin typeface="Times New Roman" pitchFamily="18" charset="0"/>
                <a:cs typeface="Times New Roman" pitchFamily="18" charset="0"/>
              </a:rPr>
              <a:t> Generally the one recommended</a:t>
            </a:r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Picture 4" descr="Click To expa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66999" y="3124200"/>
            <a:ext cx="3722433" cy="3001963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43611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STT 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6D6E6-6B05-4A7D-88F1-5078FEF04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1" dirty="0"/>
              <a:t>Advantages: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GB" sz="1600" dirty="0"/>
              <a:t>H</a:t>
            </a:r>
            <a:r>
              <a:rPr lang="en-GB" sz="1800" dirty="0"/>
              <a:t>elps in understanding the behaviour of the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GB" sz="1600" dirty="0"/>
              <a:t>C</a:t>
            </a:r>
            <a:r>
              <a:rPr lang="en-GB" sz="1800" dirty="0"/>
              <a:t>overs all the conditions.</a:t>
            </a:r>
            <a:r>
              <a:rPr lang="en-US" sz="1600" dirty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Provide tabular representation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Tester can verify that all the conditions are covered, and the results are captured.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1800" dirty="0"/>
              <a:t>It lists all possible state-transition combinations, not just the valid ones.</a:t>
            </a:r>
          </a:p>
          <a:p>
            <a:pPr marL="0" indent="0">
              <a:buNone/>
            </a:pPr>
            <a:r>
              <a:rPr lang="en-GB" sz="1800" b="1" dirty="0"/>
              <a:t>Disadvantages: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Not reliable when system is not finite 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Transition tables becomes very large when states and events increases.  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432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1AEA-D2F6-44BC-9A7C-CABF8E72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2819400"/>
            <a:ext cx="7543800" cy="1450757"/>
          </a:xfrm>
        </p:spPr>
        <p:txBody>
          <a:bodyPr/>
          <a:lstStyle/>
          <a:p>
            <a:r>
              <a:rPr lang="en-GB" b="1" i="1" dirty="0"/>
              <a:t>Thank you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758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State Transition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787641" cy="3564466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State transition testing exhibits:</a:t>
            </a:r>
          </a:p>
          <a:p>
            <a:pPr marL="0" indent="0">
              <a:buNone/>
            </a:pPr>
            <a:r>
              <a:rPr lang="en-US" sz="2600" dirty="0"/>
              <a:t>         - Various states of scenario/system</a:t>
            </a:r>
          </a:p>
          <a:p>
            <a:pPr marL="0" indent="0">
              <a:buNone/>
            </a:pPr>
            <a:r>
              <a:rPr lang="en-US" sz="2600" dirty="0"/>
              <a:t>         - Possible transitions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Certain inputs to the System Under Test(SUT)</a:t>
            </a:r>
          </a:p>
          <a:p>
            <a:pPr marL="0" indent="0">
              <a:buNone/>
            </a:pPr>
            <a:r>
              <a:rPr lang="en-US" sz="2600" dirty="0"/>
              <a:t>         - Change the state of SUT</a:t>
            </a:r>
          </a:p>
          <a:p>
            <a:pPr marL="0" indent="0">
              <a:buNone/>
            </a:pPr>
            <a:r>
              <a:rPr lang="en-US" sz="2600" dirty="0"/>
              <a:t>         - Produce outputs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Representation is called State transition diagram(STD)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Normally STD shows all the valid transitions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STD consists of pair of transition between 2 states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/>
              <a:t> Pair is missing btw two states than missing transitions is/are called Invalid Transitions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5C0B1-E624-4CA1-B68B-A024BE3CA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060" y="5389880"/>
            <a:ext cx="518160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6FEF-0DDC-4F86-81C7-7BC225A6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State Transition Testing – Important Points</a:t>
            </a:r>
            <a:endParaRPr lang="en-GB" sz="32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C8D25F7-CEE5-45F2-B53B-DB763F165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3487895"/>
              </p:ext>
            </p:extLst>
          </p:nvPr>
        </p:nvGraphicFramePr>
        <p:xfrm>
          <a:off x="1066800" y="2362200"/>
          <a:ext cx="6848475" cy="2420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2AB605-6B37-4463-9402-47462A6D1D30}"/>
              </a:ext>
            </a:extLst>
          </p:cNvPr>
          <p:cNvSpPr txBox="1"/>
          <p:nvPr/>
        </p:nvSpPr>
        <p:spPr>
          <a:xfrm>
            <a:off x="1676400" y="4953000"/>
            <a:ext cx="683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rial Nova Cond" panose="020B0506020202020204" pitchFamily="34" charset="0"/>
              </a:rPr>
              <a:t>Point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EA0A1-A5F4-47C3-86CA-EB63CAA23740}"/>
              </a:ext>
            </a:extLst>
          </p:cNvPr>
          <p:cNvSpPr txBox="1"/>
          <p:nvPr/>
        </p:nvSpPr>
        <p:spPr>
          <a:xfrm>
            <a:off x="4073012" y="4953000"/>
            <a:ext cx="683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rial Nova Cond" panose="020B0506020202020204" pitchFamily="34" charset="0"/>
              </a:rPr>
              <a:t>Point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DA206A-8930-4D18-A98F-B96EA7742B03}"/>
              </a:ext>
            </a:extLst>
          </p:cNvPr>
          <p:cNvSpPr txBox="1"/>
          <p:nvPr/>
        </p:nvSpPr>
        <p:spPr>
          <a:xfrm>
            <a:off x="6553200" y="4953000"/>
            <a:ext cx="683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Arial Nova Cond" panose="020B0506020202020204" pitchFamily="34" charset="0"/>
              </a:rPr>
              <a:t>Point</a:t>
            </a:r>
            <a:r>
              <a:rPr lang="en-GB" sz="1400" dirty="0">
                <a:solidFill>
                  <a:srgbClr val="FFC000"/>
                </a:solidFill>
                <a:latin typeface="Arial Nova Cond" panose="020B0506020202020204" pitchFamily="34" charset="0"/>
              </a:rPr>
              <a:t> </a:t>
            </a:r>
            <a:r>
              <a:rPr lang="en-GB" sz="1400" dirty="0">
                <a:latin typeface="Arial Nova Cond" panose="020B0506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3988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60B91-23A9-4F27-B493-09162A9B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State Transition Testing – Important Points</a:t>
            </a:r>
            <a:endParaRPr lang="en-GB" sz="3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425C3F-D89B-4459-AF1D-97FA78356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05000"/>
            <a:ext cx="7543801" cy="441960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Arial Nova Cond" panose="020B0506020202020204" pitchFamily="34" charset="0"/>
              </a:rPr>
              <a:t>Example:</a:t>
            </a:r>
          </a:p>
          <a:p>
            <a:endParaRPr lang="en-US" dirty="0">
              <a:latin typeface="Arial Nova Cond" panose="020B0506020202020204" pitchFamily="34" charset="0"/>
            </a:endParaRPr>
          </a:p>
          <a:p>
            <a:endParaRPr lang="en-US" dirty="0">
              <a:latin typeface="Arial Nova Cond" panose="020B0506020202020204" pitchFamily="34" charset="0"/>
            </a:endParaRPr>
          </a:p>
          <a:p>
            <a:endParaRPr lang="en-US" dirty="0">
              <a:latin typeface="Arial Nova Cond" panose="020B0506020202020204" pitchFamily="34" charset="0"/>
            </a:endParaRPr>
          </a:p>
          <a:p>
            <a:endParaRPr lang="en-US" dirty="0">
              <a:latin typeface="Arial Nova Cond" panose="020B0506020202020204" pitchFamily="34" charset="0"/>
            </a:endParaRPr>
          </a:p>
          <a:p>
            <a:endParaRPr lang="en-US" dirty="0">
              <a:latin typeface="Arial Nova Cond" panose="020B0506020202020204" pitchFamily="34" charset="0"/>
            </a:endParaRPr>
          </a:p>
          <a:p>
            <a:r>
              <a:rPr lang="en-GB" b="1" dirty="0"/>
              <a:t>Analysis: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Event cause the software to transition from one state to another and</a:t>
            </a:r>
          </a:p>
          <a:p>
            <a:pPr marL="0" indent="0">
              <a:buNone/>
            </a:pPr>
            <a:r>
              <a:rPr lang="en-GB" dirty="0"/>
              <a:t>     perform transitions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Conditions decide the transition path </a:t>
            </a:r>
          </a:p>
          <a:p>
            <a:pPr marL="0" indent="0">
              <a:buNone/>
            </a:pPr>
            <a:endParaRPr lang="en-GB" dirty="0"/>
          </a:p>
          <a:p>
            <a:endParaRPr lang="en-US" dirty="0">
              <a:latin typeface="Arial Nova Cond" panose="020B0506020202020204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D8F4E9-5A9C-429B-9906-DCFA03B0E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22" y="2514600"/>
            <a:ext cx="605915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6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19200"/>
            <a:ext cx="8229600" cy="86836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State Transition Diagram</a:t>
            </a:r>
            <a:br>
              <a:rPr lang="en-US" sz="3200" dirty="0">
                <a:latin typeface="Arial Nova Cond" panose="020B0506020202020204" pitchFamily="34" charset="0"/>
              </a:rPr>
            </a:br>
            <a:endParaRPr lang="en-US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There are 4 main components.</a:t>
            </a:r>
          </a:p>
          <a:p>
            <a:pPr>
              <a:buNone/>
            </a:pPr>
            <a:r>
              <a:rPr lang="en-US" dirty="0"/>
              <a:t>   1) States </a:t>
            </a:r>
          </a:p>
          <a:p>
            <a:pPr>
              <a:buNone/>
            </a:pPr>
            <a:r>
              <a:rPr lang="en-US" dirty="0"/>
              <a:t>   2) Transition </a:t>
            </a:r>
          </a:p>
          <a:p>
            <a:pPr>
              <a:buNone/>
            </a:pPr>
            <a:r>
              <a:rPr lang="en-US" dirty="0"/>
              <a:t>   3) Events</a:t>
            </a:r>
          </a:p>
          <a:p>
            <a:pPr>
              <a:buNone/>
            </a:pPr>
            <a:r>
              <a:rPr lang="en-US" dirty="0"/>
              <a:t>   4) Actions 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210873-33B9-4FDD-B0B6-EF6F1026B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91117"/>
            <a:ext cx="5540489" cy="304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96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Design State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480" y="1981200"/>
            <a:ext cx="8229600" cy="4114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300" b="1" dirty="0"/>
              <a:t>Two ways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b="1" dirty="0"/>
              <a:t> State Transition Diagram </a:t>
            </a:r>
            <a:endParaRPr lang="en-US" b="1" dirty="0"/>
          </a:p>
          <a:p>
            <a:r>
              <a:rPr lang="en-US" b="1" dirty="0"/>
              <a:t>     </a:t>
            </a:r>
            <a:r>
              <a:rPr lang="en-US" sz="1800" dirty="0"/>
              <a:t>-</a:t>
            </a:r>
            <a:r>
              <a:rPr lang="en-US" sz="1800" b="1" dirty="0"/>
              <a:t> </a:t>
            </a:r>
            <a:r>
              <a:rPr lang="en-US" sz="1700" dirty="0"/>
              <a:t>States are shown in boxed texts</a:t>
            </a:r>
          </a:p>
          <a:p>
            <a:r>
              <a:rPr lang="en-US" sz="1700" dirty="0"/>
              <a:t>     - Transition is represented by arrows. </a:t>
            </a:r>
          </a:p>
          <a:p>
            <a:r>
              <a:rPr lang="en-US" sz="1700" dirty="0"/>
              <a:t>     - It is also called State Chart or Graph. </a:t>
            </a:r>
          </a:p>
          <a:p>
            <a:r>
              <a:rPr lang="en-US" sz="1700" dirty="0"/>
              <a:t>     - It is useful in identifying valid transitions.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sz="1800" b="1" dirty="0"/>
              <a:t>State transition table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dirty="0"/>
              <a:t>- </a:t>
            </a:r>
            <a:r>
              <a:rPr lang="en-US" sz="1600" dirty="0"/>
              <a:t>Shows </a:t>
            </a:r>
            <a:r>
              <a:rPr lang="en-GB" sz="1600" dirty="0"/>
              <a:t>relationships between all states and events</a:t>
            </a:r>
          </a:p>
          <a:p>
            <a:pPr marL="0" indent="0">
              <a:buNone/>
            </a:pPr>
            <a:r>
              <a:rPr lang="en-GB" dirty="0"/>
              <a:t>      - </a:t>
            </a:r>
            <a:r>
              <a:rPr lang="en-GB" sz="1700" dirty="0"/>
              <a:t>STT consist of four columns—Current State, Event, Action, and Next State.</a:t>
            </a:r>
            <a:r>
              <a:rPr lang="en-US" sz="1400" b="1" dirty="0"/>
              <a:t> </a:t>
            </a:r>
            <a:endParaRPr lang="en-US" sz="1700" b="1" dirty="0"/>
          </a:p>
          <a:p>
            <a:pPr marL="0" indent="0">
              <a:buNone/>
            </a:pPr>
            <a:r>
              <a:rPr lang="en-US" sz="1700" dirty="0"/>
              <a:t>       - States can be listed on the left side</a:t>
            </a:r>
          </a:p>
          <a:p>
            <a:pPr marL="0" indent="0">
              <a:buNone/>
            </a:pPr>
            <a:r>
              <a:rPr lang="en-US" sz="1700" dirty="0"/>
              <a:t>      - Events can be on the top. </a:t>
            </a:r>
          </a:p>
          <a:p>
            <a:pPr marL="0" indent="0">
              <a:buNone/>
            </a:pPr>
            <a:r>
              <a:rPr lang="en-US" sz="1700" dirty="0"/>
              <a:t>      - Each cell in the table shows the state of the system after the event has occurred. </a:t>
            </a:r>
          </a:p>
          <a:p>
            <a:pPr marL="0" indent="0">
              <a:buNone/>
            </a:pPr>
            <a:r>
              <a:rPr lang="en-US" sz="1700" dirty="0"/>
              <a:t>      - It is useful in identifying invalid transitions.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83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131064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 Nova Cond" panose="020B0506020202020204" pitchFamily="34" charset="0"/>
              </a:rPr>
              <a:t>When to use State Transition Testing?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2225040"/>
            <a:ext cx="7589520" cy="26517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Finite set of input values.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Sequence of events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Proper handling of a particular event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Real time systems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127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State Diagram-Example1 Light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81200"/>
            <a:ext cx="7543801" cy="4023360"/>
          </a:xfrm>
        </p:spPr>
        <p:txBody>
          <a:bodyPr/>
          <a:lstStyle/>
          <a:p>
            <a:r>
              <a:rPr lang="en-US" dirty="0"/>
              <a:t>States On &gt; Off &gt; On</a:t>
            </a:r>
          </a:p>
          <a:p>
            <a:endParaRPr lang="en-US" dirty="0"/>
          </a:p>
        </p:txBody>
      </p:sp>
      <p:pic>
        <p:nvPicPr>
          <p:cNvPr id="5" name="Picture 4" descr="Pictur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14600"/>
            <a:ext cx="3257019" cy="32570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37C55981146D4D8BE7DF43ED48EF7C" ma:contentTypeVersion="4" ma:contentTypeDescription="Create a new document." ma:contentTypeScope="" ma:versionID="98f61ae8638102204f313c0c39e4bf10">
  <xsd:schema xmlns:xsd="http://www.w3.org/2001/XMLSchema" xmlns:xs="http://www.w3.org/2001/XMLSchema" xmlns:p="http://schemas.microsoft.com/office/2006/metadata/properties" xmlns:ns2="27a064ba-fdca-4edc-b0c6-399aa4a77695" targetNamespace="http://schemas.microsoft.com/office/2006/metadata/properties" ma:root="true" ma:fieldsID="3a2c834a0a8894a14f03ca9015043965" ns2:_="">
    <xsd:import namespace="27a064ba-fdca-4edc-b0c6-399aa4a77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064ba-fdca-4edc-b0c6-399aa4a776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37A0D7-510B-402B-885F-114CB9AB040D}"/>
</file>

<file path=customXml/itemProps2.xml><?xml version="1.0" encoding="utf-8"?>
<ds:datastoreItem xmlns:ds="http://schemas.openxmlformats.org/officeDocument/2006/customXml" ds:itemID="{22E373ED-00C6-44FF-8BC3-A24000641D66}"/>
</file>

<file path=customXml/itemProps3.xml><?xml version="1.0" encoding="utf-8"?>
<ds:datastoreItem xmlns:ds="http://schemas.openxmlformats.org/officeDocument/2006/customXml" ds:itemID="{69E42EB7-8771-40C9-BD36-3D59425BE325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38655</TotalTime>
  <Words>1121</Words>
  <Application>Microsoft Office PowerPoint</Application>
  <PresentationFormat>On-screen Show (4:3)</PresentationFormat>
  <Paragraphs>178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Nova Cond</vt:lpstr>
      <vt:lpstr>Calibri</vt:lpstr>
      <vt:lpstr>Calibri Light</vt:lpstr>
      <vt:lpstr>Times New Roman</vt:lpstr>
      <vt:lpstr>Wingdings</vt:lpstr>
      <vt:lpstr>Retrospect</vt:lpstr>
      <vt:lpstr> Chapter 5:  Dynamic Analysis-Test Design Techniques </vt:lpstr>
      <vt:lpstr>State Transition Testing</vt:lpstr>
      <vt:lpstr>State Transition Testing</vt:lpstr>
      <vt:lpstr>State Transition Testing – Important Points</vt:lpstr>
      <vt:lpstr>State Transition Testing – Important Points</vt:lpstr>
      <vt:lpstr>State Transition Diagram </vt:lpstr>
      <vt:lpstr>Design State Transition</vt:lpstr>
      <vt:lpstr>When to use State Transition Testing? </vt:lpstr>
      <vt:lpstr>State Diagram-Example1 Light Switch</vt:lpstr>
      <vt:lpstr>State Transition Table Example 1 </vt:lpstr>
      <vt:lpstr>STT Example 2-Water</vt:lpstr>
      <vt:lpstr>STT Example 2-Water</vt:lpstr>
      <vt:lpstr>STT Example 3-Dispensing machine</vt:lpstr>
      <vt:lpstr>STT – Example 4</vt:lpstr>
      <vt:lpstr>Typical Test Cases- Example 4</vt:lpstr>
      <vt:lpstr>STT-Testing Invalid Transitions  Example 4</vt:lpstr>
      <vt:lpstr>Chow’s Coverage (Coverage of tests) </vt:lpstr>
      <vt:lpstr>Creating Test Cases for STD</vt:lpstr>
      <vt:lpstr>Creating Test Cases</vt:lpstr>
      <vt:lpstr>Creating Test Cases</vt:lpstr>
      <vt:lpstr>STT Advantages and Disadvantages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Box Testing</dc:title>
  <dc:creator>Najmun Nisa</dc:creator>
  <cp:lastModifiedBy>Najmun Nisa</cp:lastModifiedBy>
  <cp:revision>223</cp:revision>
  <dcterms:created xsi:type="dcterms:W3CDTF">2018-04-03T07:38:27Z</dcterms:created>
  <dcterms:modified xsi:type="dcterms:W3CDTF">2023-04-28T09:57:06Z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0x010100C637C55981146D4D8BE7DF43ED48EF7C</vt:lpwstr>
  </property>
</Properties>
</file>