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39" r:id="rId2"/>
    <p:sldId id="292" r:id="rId3"/>
    <p:sldId id="345" r:id="rId4"/>
    <p:sldId id="346" r:id="rId5"/>
    <p:sldId id="348" r:id="rId6"/>
    <p:sldId id="349" r:id="rId7"/>
    <p:sldId id="350" r:id="rId8"/>
    <p:sldId id="284" r:id="rId9"/>
    <p:sldId id="285" r:id="rId10"/>
    <p:sldId id="351" r:id="rId11"/>
    <p:sldId id="352" r:id="rId12"/>
    <p:sldId id="288" r:id="rId13"/>
    <p:sldId id="293" r:id="rId14"/>
    <p:sldId id="268" r:id="rId15"/>
    <p:sldId id="311" r:id="rId16"/>
    <p:sldId id="312" r:id="rId17"/>
    <p:sldId id="353" r:id="rId18"/>
    <p:sldId id="313" r:id="rId19"/>
    <p:sldId id="354" r:id="rId20"/>
    <p:sldId id="306" r:id="rId21"/>
    <p:sldId id="35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>
      <p:cViewPr>
        <p:scale>
          <a:sx n="90" d="100"/>
          <a:sy n="90" d="100"/>
        </p:scale>
        <p:origin x="53" y="-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B5287-A98D-49DE-BED9-BD2E023610CE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26E3C-28C4-4247-ADEB-AFFB7D3473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826E3C-28C4-4247-ADEB-AFFB7D3473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6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3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074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38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75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80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50AA41B-DAAD-42C6-987B-3FA2C271206A}" type="datetimeFigureOut">
              <a:rPr lang="en-US" smtClean="0"/>
              <a:pPr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96C62A-ABBF-4F2C-9267-8FFDD22E932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2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4572000"/>
            <a:ext cx="6858000" cy="2002028"/>
          </a:xfrm>
        </p:spPr>
        <p:txBody>
          <a:bodyPr anchor="ctr">
            <a:normAutofit/>
          </a:bodyPr>
          <a:lstStyle/>
          <a:p>
            <a:br>
              <a:rPr lang="en-US" sz="20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Chapter 5: </a:t>
            </a:r>
            <a:br>
              <a:rPr lang="en-US" sz="2400" dirty="0">
                <a:latin typeface="Arial Nova Cond" panose="020B0506020202020204" pitchFamily="34" charset="0"/>
              </a:rPr>
            </a:br>
            <a:r>
              <a:rPr lang="en-US" sz="2400" dirty="0">
                <a:latin typeface="Arial Nova Cond" panose="020B0506020202020204" pitchFamily="34" charset="0"/>
              </a:rPr>
              <a:t>Dynamic Analysis-Test Design Techniques</a:t>
            </a:r>
            <a:br>
              <a:rPr lang="en-US" sz="2400" dirty="0">
                <a:latin typeface="Arial Nova Cond" panose="020B0506020202020204" pitchFamily="34" charset="0"/>
              </a:rPr>
            </a:br>
            <a:endParaRPr lang="en-US" sz="2400" dirty="0">
              <a:latin typeface="Arial Nova Cond" panose="020B0506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E52E6-1C25-4353-A1D1-94E39121CB7A}"/>
              </a:ext>
            </a:extLst>
          </p:cNvPr>
          <p:cNvSpPr txBox="1"/>
          <p:nvPr/>
        </p:nvSpPr>
        <p:spPr>
          <a:xfrm>
            <a:off x="1905000" y="17526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Software Testing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      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Nova Cond" panose="020B0506020202020204" pitchFamily="34" charset="0"/>
              <a:ea typeface="+mn-ea"/>
              <a:cs typeface="+mn-cs"/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ova Cond" panose="020B0506020202020204" pitchFamily="34" charset="0"/>
                <a:ea typeface="+mn-ea"/>
                <a:cs typeface="+mn-cs"/>
              </a:rPr>
              <a:t>Statement and Decision Coverage Testing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073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3"/>
    </mc:Choice>
    <mc:Fallback xmlns="">
      <p:transition spd="slow" advTm="23753"/>
    </mc:Fallback>
  </mc:AlternateContent>
  <p:extLst>
    <p:ext uri="{E180D4A7-C9FB-4DFB-919C-405C955672EB}">
      <p14:showEvtLst xmlns:p14="http://schemas.microsoft.com/office/powerpoint/2010/main">
        <p14:playEvt time="5801" objId="4"/>
        <p14:stopEvt time="23753" objId="4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1FD1-889D-4545-843C-A35A493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ova Cond" panose="020B0506020202020204" pitchFamily="34" charset="0"/>
              </a:rPr>
              <a:t>Statement Coverage Testing Example 3       </a:t>
            </a:r>
            <a:r>
              <a:rPr lang="en-US" sz="2400" dirty="0">
                <a:latin typeface="Arial Nova Cond" panose="020B0506020202020204" pitchFamily="34" charset="0"/>
              </a:rPr>
              <a:t>(With Nested Conditions)</a:t>
            </a:r>
            <a:endParaRPr lang="en-GB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AB666B2-1523-4448-B06E-110F582D5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0" y="1905000"/>
            <a:ext cx="3697231" cy="3810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7E3961-D77E-46E2-A911-4DDDA93E4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133601"/>
            <a:ext cx="2776690" cy="3581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2D081-0885-467A-A115-F4D0BE9269C6}"/>
              </a:ext>
            </a:extLst>
          </p:cNvPr>
          <p:cNvSpPr txBox="1"/>
          <p:nvPr/>
        </p:nvSpPr>
        <p:spPr>
          <a:xfrm>
            <a:off x="1676400" y="592657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Tip: SC=1+No. of else= 2</a:t>
            </a:r>
          </a:p>
        </p:txBody>
      </p:sp>
    </p:spTree>
    <p:extLst>
      <p:ext uri="{BB962C8B-B14F-4D97-AF65-F5344CB8AC3E}">
        <p14:creationId xmlns:p14="http://schemas.microsoft.com/office/powerpoint/2010/main" val="3873753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1FD1-889D-4545-843C-A35A493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Arial Nova Cond" panose="020B0506020202020204" pitchFamily="34" charset="0"/>
              </a:rPr>
              <a:t>Statement Coverage Testing Example 3       </a:t>
            </a:r>
            <a:r>
              <a:rPr lang="en-US" sz="2400" dirty="0">
                <a:latin typeface="Arial Nova Cond" panose="020B0506020202020204" pitchFamily="34" charset="0"/>
              </a:rPr>
              <a:t>(Without Nested Conditions)</a:t>
            </a:r>
            <a:endParaRPr lang="en-GB" sz="3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EE4CC9-BC41-46A0-B2D0-AF74A87A2E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5801" y="1845735"/>
            <a:ext cx="3055930" cy="3869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C537FC-2304-423E-8762-3F061C956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845734"/>
            <a:ext cx="2819400" cy="3829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978B54-EFF2-4DC2-A7AC-3487A64823F9}"/>
              </a:ext>
            </a:extLst>
          </p:cNvPr>
          <p:cNvSpPr txBox="1"/>
          <p:nvPr/>
        </p:nvSpPr>
        <p:spPr>
          <a:xfrm>
            <a:off x="1676400" y="5867400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Tip: SC =2 (When else are there)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6141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6604"/>
            <a:ext cx="7924800" cy="145075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Advantages and Disadvantages of Statement Coverage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828801"/>
            <a:ext cx="8153400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Advantage of statement coverage: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verifies what the written code is expected to do and not to 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measures the quality of code written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checks the flow of different paths in the program and it also ensure that whether those path are tested or not.</a:t>
            </a:r>
          </a:p>
          <a:p>
            <a:pPr>
              <a:buNone/>
            </a:pPr>
            <a:r>
              <a:rPr lang="en-US" b="1" dirty="0"/>
              <a:t>Disadvantage of statement coverage: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cannot test the false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does not report that whether the loop reaches its termination condition.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It does not understand the logical operators.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Decision/Branch Coverage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5000"/>
            <a:ext cx="7543801" cy="4191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Decision:</a:t>
            </a:r>
          </a:p>
          <a:p>
            <a:r>
              <a:rPr lang="en-US" sz="1600" dirty="0"/>
              <a:t>'A program point at which the control flow has two or more alternative routes. Anode with two or more links to separate branches. (ISTQB Def)</a:t>
            </a:r>
          </a:p>
          <a:p>
            <a:pPr>
              <a:buNone/>
            </a:pPr>
            <a:r>
              <a:rPr lang="en-US" sz="1600" b="1" dirty="0"/>
              <a:t>Decision Coverage:</a:t>
            </a:r>
          </a:p>
          <a:p>
            <a:r>
              <a:rPr lang="en-US" sz="1600" dirty="0"/>
              <a:t>‘The percentage if the decision outcomes that have been exercised by a test suite. 100% decision coverage implies both 100% branch coverage and 100%statement coverage.‘   (ISTQB Def)</a:t>
            </a:r>
          </a:p>
          <a:p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A decision is an IF statement, a loop control statement (e.g. DO-WHILE or REPEAT-UNTIL), or a CASE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dirty="0"/>
              <a:t> A branch is the outcome of a decision, so </a:t>
            </a:r>
            <a:r>
              <a:rPr lang="en-US" sz="1600" b="1" dirty="0"/>
              <a:t>branch coverage</a:t>
            </a:r>
            <a:r>
              <a:rPr lang="en-US" sz="1600" dirty="0"/>
              <a:t> simply measures which decision outcomes have been tested</a:t>
            </a:r>
          </a:p>
          <a:p>
            <a:pPr>
              <a:buNone/>
            </a:pPr>
            <a:endParaRPr lang="en-US" b="1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E94C6-47FC-4CCF-A3A3-DA57796B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962400"/>
            <a:ext cx="3962400" cy="6226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Coverage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2057400"/>
            <a:ext cx="7787640" cy="3733800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It </a:t>
            </a:r>
            <a:r>
              <a:rPr lang="en-US" b="1" dirty="0"/>
              <a:t>covers both the true and false conditions</a:t>
            </a:r>
            <a:r>
              <a:rPr lang="en-US" dirty="0"/>
              <a:t> unlikely the statement </a:t>
            </a:r>
          </a:p>
          <a:p>
            <a:pPr marL="0" indent="0" algn="just">
              <a:buNone/>
            </a:pPr>
            <a:r>
              <a:rPr lang="en-US" dirty="0"/>
              <a:t>     coverage.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dirty="0"/>
              <a:t> The branch coverage can be calculated as :</a:t>
            </a:r>
          </a:p>
          <a:p>
            <a:pPr marL="0" indent="0">
              <a:buNone/>
            </a:pPr>
            <a:r>
              <a:rPr lang="en-US" sz="1600" dirty="0"/>
              <a:t>       Branch coverage = (number of executed branches / total number of branches) × 100%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 </a:t>
            </a:r>
            <a:r>
              <a:rPr lang="en-US" dirty="0"/>
              <a:t>Empty</a:t>
            </a:r>
            <a:r>
              <a:rPr lang="en-US" i="1" dirty="0"/>
              <a:t> </a:t>
            </a:r>
            <a:r>
              <a:rPr lang="en-US" dirty="0"/>
              <a:t>ELSE-parts are considered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Decision coverage: </a:t>
            </a:r>
            <a:r>
              <a:rPr lang="en-US" dirty="0"/>
              <a:t>If the test cases execute both the decisions, it is called 100% decision coverage.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100% decision coverage guarantees 100% statement coverage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Branch coverage is also called  C1-coverage/measure</a:t>
            </a:r>
          </a:p>
        </p:txBody>
      </p:sp>
    </p:spTree>
    <p:extLst>
      <p:ext uri="{BB962C8B-B14F-4D97-AF65-F5344CB8AC3E}">
        <p14:creationId xmlns:p14="http://schemas.microsoft.com/office/powerpoint/2010/main" val="2419335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Coverage Testing 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 READ A</a:t>
            </a:r>
            <a:br>
              <a:rPr lang="en-US" dirty="0"/>
            </a:br>
            <a:r>
              <a:rPr lang="en-US" dirty="0"/>
              <a:t>2 READ B</a:t>
            </a:r>
            <a:br>
              <a:rPr lang="en-US" dirty="0"/>
            </a:br>
            <a:r>
              <a:rPr lang="en-US" dirty="0"/>
              <a:t>3 C = A – 2 *B</a:t>
            </a:r>
            <a:br>
              <a:rPr lang="en-US" dirty="0"/>
            </a:br>
            <a:r>
              <a:rPr lang="en-US" dirty="0"/>
              <a:t>4 IFC &lt;0THEN</a:t>
            </a:r>
            <a:br>
              <a:rPr lang="en-US" dirty="0"/>
            </a:br>
            <a:r>
              <a:rPr lang="en-US" dirty="0"/>
              <a:t>5 PRINT “C negative”</a:t>
            </a:r>
            <a:br>
              <a:rPr lang="en-US" dirty="0"/>
            </a:br>
            <a:r>
              <a:rPr lang="en-US" dirty="0"/>
              <a:t>6 ENDIF</a:t>
            </a:r>
          </a:p>
        </p:txBody>
      </p:sp>
      <p:pic>
        <p:nvPicPr>
          <p:cNvPr id="5" name="Picture 4" descr="decision-coverage-examp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099646"/>
            <a:ext cx="4442460" cy="35155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11527C-3808-409D-B81A-8F81879A10CC}"/>
              </a:ext>
            </a:extLst>
          </p:cNvPr>
          <p:cNvSpPr txBox="1"/>
          <p:nvPr/>
        </p:nvSpPr>
        <p:spPr>
          <a:xfrm>
            <a:off x="685800" y="52578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dirty="0"/>
              <a:t>TIP: DC= count of if+1 (Nested if)</a:t>
            </a:r>
          </a:p>
          <a:p>
            <a:pPr marL="514350" indent="-514350">
              <a:buNone/>
            </a:pPr>
            <a:r>
              <a:rPr lang="en-US" dirty="0"/>
              <a:t>        DC= 2 (</a:t>
            </a:r>
            <a:r>
              <a:rPr lang="en-US" dirty="0" err="1"/>
              <a:t>Unnested</a:t>
            </a:r>
            <a:r>
              <a:rPr lang="en-US" dirty="0"/>
              <a:t> Conditions irrespective of if)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Coverage Testing Example 1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848600" cy="3825240"/>
          </a:xfrm>
        </p:spPr>
        <p:txBody>
          <a:bodyPr>
            <a:normAutofit/>
          </a:bodyPr>
          <a:lstStyle/>
          <a:p>
            <a:r>
              <a:rPr lang="en-US" b="1" dirty="0"/>
              <a:t>Test 1: </a:t>
            </a:r>
            <a:r>
              <a:rPr lang="en-US" dirty="0"/>
              <a:t>A = 20, B = 15</a:t>
            </a:r>
          </a:p>
          <a:p>
            <a:r>
              <a:rPr lang="en-US" dirty="0"/>
              <a:t>We will get 100% statement coverage </a:t>
            </a:r>
            <a:r>
              <a:rPr lang="en-US" dirty="0" err="1"/>
              <a:t>i.e</a:t>
            </a:r>
            <a:r>
              <a:rPr lang="en-US" dirty="0"/>
              <a:t> we just need one test case to cover all statements.</a:t>
            </a:r>
          </a:p>
          <a:p>
            <a:r>
              <a:rPr lang="en-US" dirty="0"/>
              <a:t>But the above test case will not cover all the statements </a:t>
            </a:r>
            <a:r>
              <a:rPr lang="en-US" dirty="0" err="1"/>
              <a:t>i.e</a:t>
            </a:r>
            <a:r>
              <a:rPr lang="en-US" dirty="0"/>
              <a:t> the false one so for the </a:t>
            </a:r>
            <a:r>
              <a:rPr lang="en-US" b="1" dirty="0"/>
              <a:t>decision/branch coverage we also need to coverage the empty else statements</a:t>
            </a:r>
            <a:r>
              <a:rPr lang="en-US" dirty="0"/>
              <a:t> so to handle this we need another test case for the false statement.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Test 1: A = 20, B = 15 for true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Test 2: A = 10, B = 2 for false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5499A-5629-44C1-A5EC-50839687C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Coverage Testing Example 2</a:t>
            </a:r>
            <a:endParaRPr lang="en-GB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C9AD4D-4EE5-4A5D-8540-AEFC79AC7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133600"/>
            <a:ext cx="3752850" cy="3276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D150ED-7BE2-493B-8A96-A8DF921B5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981200"/>
            <a:ext cx="1771651" cy="3804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EF521D-DF27-458C-842E-08F999D8B070}"/>
              </a:ext>
            </a:extLst>
          </p:cNvPr>
          <p:cNvSpPr txBox="1"/>
          <p:nvPr/>
        </p:nvSpPr>
        <p:spPr>
          <a:xfrm>
            <a:off x="914400" y="5568066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None/>
            </a:pPr>
            <a:r>
              <a:rPr lang="en-US" dirty="0"/>
              <a:t>TIP: DC= count of if+1 (Nested if)</a:t>
            </a:r>
          </a:p>
          <a:p>
            <a:pPr marL="514350" indent="-514350">
              <a:buNone/>
            </a:pPr>
            <a:r>
              <a:rPr lang="en-US" dirty="0"/>
              <a:t>        DC= 2 (</a:t>
            </a:r>
            <a:r>
              <a:rPr lang="en-US" dirty="0" err="1"/>
              <a:t>Unnested</a:t>
            </a:r>
            <a:r>
              <a:rPr lang="en-US" dirty="0"/>
              <a:t> Conditions irrespective of if)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799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Coverage Testing Example 3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133600"/>
            <a:ext cx="7772400" cy="3886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 A&gt;b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if A&gt;c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Add A to 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else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    Add A to 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   End if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End if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TIP: DC= count of if+1 (Nested if)</a:t>
            </a:r>
          </a:p>
          <a:p>
            <a:pPr marL="514350" indent="-514350">
              <a:buNone/>
            </a:pPr>
            <a:r>
              <a:rPr lang="en-US" dirty="0"/>
              <a:t>        DC= 2 (</a:t>
            </a:r>
            <a:r>
              <a:rPr lang="en-US" dirty="0" err="1"/>
              <a:t>Unnested</a:t>
            </a:r>
            <a:r>
              <a:rPr lang="en-US" dirty="0"/>
              <a:t> Conditions irrespective of if)</a:t>
            </a: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150" y="1981201"/>
            <a:ext cx="3708132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Coverage Testing Example 4</a:t>
            </a:r>
            <a:endParaRPr lang="en-US" sz="3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CE21AD-7521-427C-9F49-D33D0608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981200"/>
            <a:ext cx="7376160" cy="4114800"/>
          </a:xfrm>
        </p:spPr>
        <p:txBody>
          <a:bodyPr/>
          <a:lstStyle/>
          <a:p>
            <a:r>
              <a:rPr lang="en-US" dirty="0"/>
              <a:t>Read P </a:t>
            </a:r>
          </a:p>
          <a:p>
            <a:r>
              <a:rPr lang="en-US" dirty="0"/>
              <a:t>Read Q </a:t>
            </a:r>
          </a:p>
          <a:p>
            <a:r>
              <a:rPr lang="en-US" dirty="0"/>
              <a:t>IF P+Q &gt; 100 THEN </a:t>
            </a:r>
          </a:p>
          <a:p>
            <a:r>
              <a:rPr lang="en-US" dirty="0"/>
              <a:t>Print “Large”</a:t>
            </a:r>
          </a:p>
          <a:p>
            <a:r>
              <a:rPr lang="en-US" dirty="0"/>
              <a:t>ENDIF</a:t>
            </a:r>
          </a:p>
          <a:p>
            <a:r>
              <a:rPr lang="en-US" dirty="0"/>
              <a:t>If P &gt; 50 THEN </a:t>
            </a:r>
          </a:p>
          <a:p>
            <a:r>
              <a:rPr lang="en-US" dirty="0"/>
              <a:t>Print “P Large” </a:t>
            </a:r>
          </a:p>
          <a:p>
            <a:r>
              <a:rPr lang="en-US" dirty="0"/>
              <a:t>ENDIF</a:t>
            </a:r>
          </a:p>
          <a:p>
            <a:endParaRPr lang="en-GB" dirty="0"/>
          </a:p>
        </p:txBody>
      </p:sp>
      <p:pic>
        <p:nvPicPr>
          <p:cNvPr id="8" name="Picture 7" descr="jQO2j.png">
            <a:extLst>
              <a:ext uri="{FF2B5EF4-FFF2-40B4-BE49-F238E27FC236}">
                <a16:creationId xmlns:a16="http://schemas.microsoft.com/office/drawing/2014/main" id="{2EDC4117-AEAF-4B55-8DF7-6740F934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1" y="1981200"/>
            <a:ext cx="259471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0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1219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Arial Nova Cond" panose="020B0506020202020204" pitchFamily="34" charset="0"/>
              </a:rPr>
              <a:t>Statement Coverage Testing: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981200"/>
            <a:ext cx="8016241" cy="40233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Statement :</a:t>
            </a:r>
            <a:endParaRPr lang="en-US" dirty="0"/>
          </a:p>
          <a:p>
            <a:r>
              <a:rPr lang="en-US" dirty="0"/>
              <a:t>  - 'An entity in a programming language, which is typically the smallest </a:t>
            </a:r>
          </a:p>
          <a:p>
            <a:r>
              <a:rPr lang="en-US" dirty="0"/>
              <a:t>     indivisible unit of execution' (ISTQB Def).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Statement coverage:</a:t>
            </a:r>
          </a:p>
          <a:p>
            <a:r>
              <a:rPr lang="en-US" dirty="0"/>
              <a:t>   - 'The percentage of executable statements that has been exercised by a </a:t>
            </a:r>
          </a:p>
          <a:p>
            <a:r>
              <a:rPr lang="en-US" dirty="0"/>
              <a:t>      test suite‘.  (ISTQB Def)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Test Coverage: </a:t>
            </a:r>
          </a:p>
          <a:p>
            <a:pPr marL="0" indent="0">
              <a:buNone/>
            </a:pPr>
            <a:r>
              <a:rPr lang="en-US" b="1" dirty="0"/>
              <a:t>      - </a:t>
            </a:r>
            <a:r>
              <a:rPr lang="en-GB" dirty="0"/>
              <a:t>Test coverage measures the amount of testing performed by a set of tests.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GB" b="1" dirty="0"/>
              <a:t> Coverage</a:t>
            </a:r>
            <a:r>
              <a:rPr lang="en-GB" dirty="0"/>
              <a:t> = (Number of coverage items exercised/Total number of coverage </a:t>
            </a:r>
          </a:p>
          <a:p>
            <a:pPr marL="0" indent="0">
              <a:buNone/>
            </a:pPr>
            <a:r>
              <a:rPr lang="en-GB" dirty="0"/>
              <a:t>                            items) * 100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Decision Coverage Testing Example 4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Statement Coverage</a:t>
            </a:r>
            <a:r>
              <a:rPr lang="en-US" dirty="0"/>
              <a:t>: 1 </a:t>
            </a:r>
          </a:p>
          <a:p>
            <a:pPr>
              <a:buNone/>
            </a:pPr>
            <a:r>
              <a:rPr lang="en-US" dirty="0"/>
              <a:t>                                      1A-2C-3D-E-4G-5H </a:t>
            </a:r>
          </a:p>
          <a:p>
            <a:r>
              <a:rPr lang="pt-BR" b="1" dirty="0"/>
              <a:t>Decision Coverage:</a:t>
            </a:r>
            <a:r>
              <a:rPr lang="pt-BR" dirty="0"/>
              <a:t> 2</a:t>
            </a:r>
          </a:p>
          <a:p>
            <a:pPr>
              <a:buNone/>
            </a:pPr>
            <a:r>
              <a:rPr lang="pt-BR" dirty="0"/>
              <a:t>                                     1A-2C-3D-E-4G-5H , </a:t>
            </a:r>
          </a:p>
          <a:p>
            <a:pPr>
              <a:buNone/>
            </a:pPr>
            <a:r>
              <a:rPr lang="pt-BR" dirty="0"/>
              <a:t>                                     1A-2B-E-4F </a:t>
            </a:r>
          </a:p>
          <a:p>
            <a:r>
              <a:rPr lang="pt-BR" b="1" dirty="0"/>
              <a:t>Path Coverage: </a:t>
            </a:r>
            <a:r>
              <a:rPr lang="pt-BR" dirty="0"/>
              <a:t>4 </a:t>
            </a:r>
          </a:p>
          <a:p>
            <a:pPr lvl="7">
              <a:buNone/>
            </a:pPr>
            <a:r>
              <a:rPr lang="pt-BR" dirty="0"/>
              <a:t>                    </a:t>
            </a:r>
            <a:r>
              <a:rPr lang="pt-BR" sz="2000" dirty="0"/>
              <a:t>1A-2B-E-4F </a:t>
            </a:r>
          </a:p>
          <a:p>
            <a:pPr lvl="7">
              <a:buNone/>
            </a:pPr>
            <a:r>
              <a:rPr lang="pt-BR" sz="2000" dirty="0"/>
              <a:t>              1A-2B-E-4G-5H </a:t>
            </a:r>
          </a:p>
          <a:p>
            <a:pPr lvl="7">
              <a:buNone/>
            </a:pPr>
            <a:r>
              <a:rPr lang="pt-BR" sz="2000" dirty="0"/>
              <a:t>              1A-2C-3D-E-4G-5H </a:t>
            </a:r>
          </a:p>
          <a:p>
            <a:pPr lvl="7">
              <a:buNone/>
            </a:pPr>
            <a:r>
              <a:rPr lang="pt-BR" sz="2000" dirty="0"/>
              <a:t>              1A-2C-3D-E-4F</a:t>
            </a: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1AEA-D2F6-44BC-9A7C-CABF8E72C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2819400"/>
            <a:ext cx="7543800" cy="1450757"/>
          </a:xfrm>
        </p:spPr>
        <p:txBody>
          <a:bodyPr/>
          <a:lstStyle/>
          <a:p>
            <a:r>
              <a:rPr lang="en-GB" b="1" i="1" dirty="0"/>
              <a:t>Thank you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209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White Box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924800" cy="4267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Statement Coverage Testing: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White box test design technique 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Execute all or selected statements of the test object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</a:t>
            </a:r>
            <a:r>
              <a:rPr lang="en-GB" dirty="0" err="1"/>
              <a:t>raverse</a:t>
            </a:r>
            <a:r>
              <a:rPr lang="en-GB" dirty="0"/>
              <a:t> all statements at least once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Covers only the true conditions.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What the source code is expected to do and what it should not.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Statement coverage:</a:t>
            </a:r>
            <a:r>
              <a:rPr lang="en-US" dirty="0"/>
              <a:t> If the test case executes every line of code in the program, it is called 100% statement coverage.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Drawback</a:t>
            </a:r>
            <a:r>
              <a:rPr lang="en-US" dirty="0"/>
              <a:t> of this technique is that we cannot test the false condition in it.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04731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</a:t>
            </a:r>
            <a:br>
              <a:rPr lang="en-US" sz="3200" dirty="0">
                <a:latin typeface="Arial Nova Cond" panose="020B0506020202020204" pitchFamily="34" charset="0"/>
              </a:rPr>
            </a:br>
            <a:endParaRPr lang="en-US" sz="3200" dirty="0">
              <a:latin typeface="Arial Nova Cond" panose="020B0506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80" y="2133600"/>
            <a:ext cx="7896520" cy="3962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</a:t>
            </a:r>
            <a:r>
              <a:rPr lang="en-US" dirty="0"/>
              <a:t>Translate the source code into a control flow graph.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Statements are represented as nodes (circles)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Control flow between the statements is represented as edges </a:t>
            </a:r>
          </a:p>
          <a:p>
            <a:pPr marL="0" indent="0">
              <a:buNone/>
            </a:pPr>
            <a:r>
              <a:rPr lang="en-US" dirty="0"/>
              <a:t>     (connections).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Sequences of unconditional statements are illustrated as one single node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GB" dirty="0"/>
              <a:t>Unreachable code can be detected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 </a:t>
            </a:r>
            <a:r>
              <a:rPr lang="en-US" dirty="0"/>
              <a:t>Empty ELSE-parts are not considered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3653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181" y="1981200"/>
            <a:ext cx="8126219" cy="3886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Test Requirements= Statements in the program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                                                                                *100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Test Completeness criteria (% of the statements in the software which were </a:t>
            </a:r>
          </a:p>
          <a:p>
            <a:pPr marL="0" indent="0">
              <a:buNone/>
            </a:pPr>
            <a:r>
              <a:rPr lang="en-US" sz="1800" dirty="0"/>
              <a:t>     executed </a:t>
            </a:r>
            <a:r>
              <a:rPr lang="en-US" sz="1800" dirty="0" err="1"/>
              <a:t>atleast</a:t>
            </a:r>
            <a:r>
              <a:rPr lang="en-US" sz="1800" dirty="0"/>
              <a:t> once)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How 100% statement coverage can be achieved?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Aim is to achieve the maximum amount of statement coverage with the minimum </a:t>
            </a:r>
          </a:p>
          <a:p>
            <a:pPr marL="0" indent="0">
              <a:buNone/>
            </a:pPr>
            <a:r>
              <a:rPr lang="en-US" sz="1800" dirty="0"/>
              <a:t>     number of test cases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In some situation one test case can also be enough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 Statement coverage is also called C0- coverage/measure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endParaRPr lang="en-US" sz="1400" dirty="0"/>
          </a:p>
        </p:txBody>
      </p:sp>
      <p:pic>
        <p:nvPicPr>
          <p:cNvPr id="4" name="Picture 3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0"/>
            <a:ext cx="4038600" cy="49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6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CD57-772F-4BEA-B8FD-54030FC3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 Example 1</a:t>
            </a:r>
            <a:endParaRPr lang="en-GB" sz="3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0158A5D-3B82-4A02-A840-3444F9542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246" y="1846263"/>
            <a:ext cx="657195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4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CD57-772F-4BEA-B8FD-54030FC3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 Example 1</a:t>
            </a:r>
            <a:endParaRPr lang="en-GB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F7767EC-3AB9-40D4-B7D7-948BD81DA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057400"/>
            <a:ext cx="65313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7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25" y="533400"/>
            <a:ext cx="8229600" cy="12192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 Example 2</a:t>
            </a:r>
            <a:endParaRPr lang="en-US" sz="3200" dirty="0"/>
          </a:p>
        </p:txBody>
      </p:sp>
      <p:pic>
        <p:nvPicPr>
          <p:cNvPr id="4" name="Content Placeholder 3" descr="Untitled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62200" y="2045547"/>
            <a:ext cx="2819401" cy="1669953"/>
          </a:xfrm>
        </p:spPr>
      </p:pic>
      <p:sp>
        <p:nvSpPr>
          <p:cNvPr id="5" name="Rectangle 4"/>
          <p:cNvSpPr/>
          <p:nvPr/>
        </p:nvSpPr>
        <p:spPr>
          <a:xfrm>
            <a:off x="990600" y="3318063"/>
            <a:ext cx="65532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TC#1:</a:t>
            </a:r>
            <a:endParaRPr lang="en-US" sz="1600" dirty="0"/>
          </a:p>
          <a:p>
            <a:r>
              <a:rPr lang="en-US" sz="1600" dirty="0"/>
              <a:t>If A = 3, B = 9</a:t>
            </a:r>
          </a:p>
          <a:p>
            <a:endParaRPr lang="en-US" sz="1600" dirty="0"/>
          </a:p>
          <a:p>
            <a:r>
              <a:rPr lang="en-US" sz="1600" dirty="0"/>
              <a:t>Number of executed statements = 5</a:t>
            </a:r>
          </a:p>
          <a:p>
            <a:r>
              <a:rPr lang="en-US" sz="1600" dirty="0"/>
              <a:t>Total number of statements = 7</a:t>
            </a:r>
          </a:p>
          <a:p>
            <a:endParaRPr lang="en-US" sz="1600" dirty="0"/>
          </a:p>
          <a:p>
            <a:r>
              <a:rPr lang="en-US" sz="1600" dirty="0"/>
              <a:t>                                                                                                              *100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Statement Coverage: 5/7 = 71%</a:t>
            </a:r>
          </a:p>
          <a:p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4648200"/>
            <a:ext cx="4724400" cy="5820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90899A-A0B0-4646-9FC7-BC356A74B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7025" y="1905000"/>
            <a:ext cx="173355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Nova Cond" panose="020B0506020202020204" pitchFamily="34" charset="0"/>
              </a:rPr>
              <a:t>Statement Coverage Testing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983"/>
            <a:ext cx="7772400" cy="439241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1900" b="1" dirty="0"/>
              <a:t>TC#2:</a:t>
            </a:r>
            <a:endParaRPr lang="en-US" sz="1900" dirty="0"/>
          </a:p>
          <a:p>
            <a:pPr>
              <a:buNone/>
            </a:pPr>
            <a:r>
              <a:rPr lang="en-US" sz="1900" dirty="0"/>
              <a:t>If A = -3, B = -9</a:t>
            </a:r>
          </a:p>
          <a:p>
            <a:pPr marL="0" indent="0">
              <a:buNone/>
            </a:pPr>
            <a:r>
              <a:rPr lang="en-US" sz="1900" dirty="0"/>
              <a:t>Number of executed statements = 6</a:t>
            </a:r>
          </a:p>
          <a:p>
            <a:pPr marL="0" indent="0">
              <a:buNone/>
            </a:pPr>
            <a:r>
              <a:rPr lang="en-US" sz="1900" dirty="0"/>
              <a:t>Total number of statements = 7</a:t>
            </a:r>
          </a:p>
          <a:p>
            <a:pPr>
              <a:buNone/>
            </a:pPr>
            <a:r>
              <a:rPr lang="en-US" sz="1900" b="1" dirty="0"/>
              <a:t>Statement Coverage: 6/7 = 85%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 But overall if you see, all the statements are being covered by 2</a:t>
            </a:r>
            <a:r>
              <a:rPr lang="en-US" sz="1900" baseline="30000" dirty="0"/>
              <a:t>nd</a:t>
            </a:r>
            <a:r>
              <a:rPr lang="en-US" sz="1900" dirty="0"/>
              <a:t> TC. So here </a:t>
            </a:r>
          </a:p>
          <a:p>
            <a:pPr marL="0" indent="0">
              <a:buNone/>
            </a:pPr>
            <a:r>
              <a:rPr lang="en-US" sz="1900" dirty="0"/>
              <a:t>     we can conclude that overall statement coverage is 100%.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 Cost of testing should always be minimized, which means reaching the goal </a:t>
            </a:r>
          </a:p>
          <a:p>
            <a:pPr marL="0" indent="0">
              <a:buNone/>
            </a:pPr>
            <a:r>
              <a:rPr lang="en-US" sz="1900" dirty="0"/>
              <a:t>     with the smallest possible number of test cases.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 Tip1: SC =1+ No. of else  (Nested Conditions)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 Tip2: SC =2 (When else are there)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900" dirty="0"/>
              <a:t>           SC= 1 (When no else are there)</a:t>
            </a:r>
          </a:p>
          <a:p>
            <a:endParaRPr lang="en-US" dirty="0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762631D4-31A4-4CB4-BE9D-EC6D8899695F}"/>
              </a:ext>
            </a:extLst>
          </p:cNvPr>
          <p:cNvSpPr/>
          <p:nvPr/>
        </p:nvSpPr>
        <p:spPr>
          <a:xfrm>
            <a:off x="4572000" y="5562600"/>
            <a:ext cx="228600" cy="685800"/>
          </a:xfrm>
          <a:prstGeom prst="righ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30542-0A64-4DEB-AC3B-2E1560619704}"/>
              </a:ext>
            </a:extLst>
          </p:cNvPr>
          <p:cNvSpPr txBox="1"/>
          <p:nvPr/>
        </p:nvSpPr>
        <p:spPr>
          <a:xfrm>
            <a:off x="4800600" y="572083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Without Nested Conditions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37C55981146D4D8BE7DF43ED48EF7C" ma:contentTypeVersion="4" ma:contentTypeDescription="Create a new document." ma:contentTypeScope="" ma:versionID="98f61ae8638102204f313c0c39e4bf10">
  <xsd:schema xmlns:xsd="http://www.w3.org/2001/XMLSchema" xmlns:xs="http://www.w3.org/2001/XMLSchema" xmlns:p="http://schemas.microsoft.com/office/2006/metadata/properties" xmlns:ns2="27a064ba-fdca-4edc-b0c6-399aa4a77695" targetNamespace="http://schemas.microsoft.com/office/2006/metadata/properties" ma:root="true" ma:fieldsID="3a2c834a0a8894a14f03ca9015043965" ns2:_="">
    <xsd:import namespace="27a064ba-fdca-4edc-b0c6-399aa4a77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a064ba-fdca-4edc-b0c6-399aa4a77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FD8E9A-8B59-4704-8647-ECF4751D51DA}"/>
</file>

<file path=customXml/itemProps2.xml><?xml version="1.0" encoding="utf-8"?>
<ds:datastoreItem xmlns:ds="http://schemas.openxmlformats.org/officeDocument/2006/customXml" ds:itemID="{2BACCA08-D6CE-44C2-8E1A-6260CB27D73E}"/>
</file>

<file path=customXml/itemProps3.xml><?xml version="1.0" encoding="utf-8"?>
<ds:datastoreItem xmlns:ds="http://schemas.openxmlformats.org/officeDocument/2006/customXml" ds:itemID="{37801DFD-50A6-4C3B-A991-2FEB21393BB2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33189</TotalTime>
  <Words>1204</Words>
  <Application>Microsoft Office PowerPoint</Application>
  <PresentationFormat>On-screen Show (4:3)</PresentationFormat>
  <Paragraphs>148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 Nova Cond</vt:lpstr>
      <vt:lpstr>Calibri</vt:lpstr>
      <vt:lpstr>Calibri Light</vt:lpstr>
      <vt:lpstr>Wingdings</vt:lpstr>
      <vt:lpstr>Retrospect</vt:lpstr>
      <vt:lpstr> Chapter 5:  Dynamic Analysis-Test Design Techniques </vt:lpstr>
      <vt:lpstr>Statement Coverage Testing: </vt:lpstr>
      <vt:lpstr>White Box Testing Techniques</vt:lpstr>
      <vt:lpstr>Statement Coverage Testing </vt:lpstr>
      <vt:lpstr>Statement Coverage Testing</vt:lpstr>
      <vt:lpstr>Statement Coverage Testing Example 1</vt:lpstr>
      <vt:lpstr>Statement Coverage Testing Example 1</vt:lpstr>
      <vt:lpstr>Statement Coverage Testing Example 2</vt:lpstr>
      <vt:lpstr>Statement Coverage Testing Example 2</vt:lpstr>
      <vt:lpstr>Statement Coverage Testing Example 3       (With Nested Conditions)</vt:lpstr>
      <vt:lpstr>Statement Coverage Testing Example 3       (Without Nested Conditions)</vt:lpstr>
      <vt:lpstr>Advantages and Disadvantages of Statement Coverage Testing</vt:lpstr>
      <vt:lpstr>Decision/Branch Coverage Testing</vt:lpstr>
      <vt:lpstr>Decision Coverage Testing</vt:lpstr>
      <vt:lpstr>Decision Coverage Testing Example 1</vt:lpstr>
      <vt:lpstr>Decision Coverage Testing Example 1</vt:lpstr>
      <vt:lpstr>Decision Coverage Testing Example 2</vt:lpstr>
      <vt:lpstr>Decision Coverage Testing Example 3</vt:lpstr>
      <vt:lpstr>Decision Coverage Testing Example 4</vt:lpstr>
      <vt:lpstr>Decision Coverage Testing Example 4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Najmun Nisa</dc:creator>
  <cp:lastModifiedBy>Najmun Nisa</cp:lastModifiedBy>
  <cp:revision>241</cp:revision>
  <dcterms:created xsi:type="dcterms:W3CDTF">2018-04-16T11:59:30Z</dcterms:created>
  <dcterms:modified xsi:type="dcterms:W3CDTF">2022-11-12T12:32:06Z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0x010100C637C55981146D4D8BE7DF43ED48EF7C</vt:lpwstr>
  </property>
</Properties>
</file>