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8" r:id="rId2"/>
    <p:sldId id="329" r:id="rId3"/>
    <p:sldId id="330" r:id="rId4"/>
    <p:sldId id="258" r:id="rId5"/>
    <p:sldId id="331" r:id="rId6"/>
    <p:sldId id="339" r:id="rId7"/>
    <p:sldId id="340" r:id="rId8"/>
    <p:sldId id="259" r:id="rId9"/>
    <p:sldId id="268" r:id="rId10"/>
    <p:sldId id="261" r:id="rId11"/>
    <p:sldId id="262" r:id="rId12"/>
    <p:sldId id="263" r:id="rId13"/>
    <p:sldId id="264" r:id="rId14"/>
    <p:sldId id="265" r:id="rId15"/>
    <p:sldId id="33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6CA0-8247-46E1-A983-D2DA2570E66B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C89A3-5464-4831-B216-0CB9C277E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C89A3-5464-4831-B216-0CB9C277E8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C89A3-5464-4831-B216-0CB9C277E82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C89A3-5464-4831-B216-0CB9C277E82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62120-2105-4B78-821C-D1447B2543BF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81200" y="175260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</a:t>
            </a:r>
            <a:r>
              <a:rPr lang="en-US" sz="2800" dirty="0">
                <a:solidFill>
                  <a:srgbClr val="000000"/>
                </a:solidFill>
                <a:latin typeface="Arial Nova Cond" panose="020B0506020202020204" pitchFamily="34" charset="0"/>
              </a:rPr>
              <a:t>Use Case Based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Testing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2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3: ATM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Use Case Name: </a:t>
            </a:r>
            <a:r>
              <a:rPr lang="en-US" dirty="0"/>
              <a:t>Cash Withdrawal</a:t>
            </a:r>
          </a:p>
          <a:p>
            <a:pPr>
              <a:buNone/>
            </a:pPr>
            <a:r>
              <a:rPr lang="en-US" b="1" dirty="0"/>
              <a:t>Actors</a:t>
            </a:r>
            <a:r>
              <a:rPr lang="en-US" dirty="0"/>
              <a:t>: Customer, Bank</a:t>
            </a:r>
          </a:p>
          <a:p>
            <a:pPr>
              <a:buNone/>
            </a:pPr>
            <a:r>
              <a:rPr lang="en-US" b="1" dirty="0"/>
              <a:t>Description: </a:t>
            </a:r>
            <a:r>
              <a:rPr lang="en-US" dirty="0"/>
              <a:t>This Use case describes how the customer uses the ATM system to withdrawal cash from his/her bank account</a:t>
            </a:r>
          </a:p>
          <a:p>
            <a:pPr>
              <a:buNone/>
            </a:pPr>
            <a:r>
              <a:rPr lang="en-US" b="1" dirty="0"/>
              <a:t>Pre-conditions: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ATM system is 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ATM system has sufficient cash balance.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08" y="63866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3: ATM Withdraw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    </a:t>
            </a:r>
            <a:r>
              <a:rPr lang="en-US" dirty="0"/>
              <a:t>Normal Work Flow for withdrawing cash: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600"/>
            <a:ext cx="7166748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39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3: ATM Withdraw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      </a:t>
            </a:r>
            <a:r>
              <a:rPr lang="en-US" sz="2400" dirty="0"/>
              <a:t>Extensions: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438400"/>
            <a:ext cx="4876800" cy="37242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779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3: ATM Withdraw Cash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7620000" cy="3962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Additional Business rule: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system will dispense a maximum of $100 in a single transaction</a:t>
            </a:r>
          </a:p>
          <a:p>
            <a:pPr>
              <a:buNone/>
            </a:pPr>
            <a:r>
              <a:rPr lang="en-US" b="1" dirty="0"/>
              <a:t>Post conditions: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system will receive their cash amount.</a:t>
            </a:r>
          </a:p>
          <a:p>
            <a:pPr>
              <a:buNone/>
            </a:pPr>
            <a:r>
              <a:rPr lang="en-US" dirty="0"/>
              <a:t>Now do Use Case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use case whether the requirements are complete or not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Exceptions workflows whether they are complete or not.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3: ATM Withdraw Cash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59" y="2438400"/>
            <a:ext cx="7543801" cy="3430694"/>
          </a:xfrm>
        </p:spPr>
        <p:txBody>
          <a:bodyPr/>
          <a:lstStyle/>
          <a:p>
            <a:pPr>
              <a:buNone/>
            </a:pPr>
            <a:r>
              <a:rPr lang="en-US" dirty="0"/>
              <a:t>Test Cases for Normal Workflow: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Likewise write test cases for each exception defined earlier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3048000"/>
            <a:ext cx="7391400" cy="14649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AAB0-AA9F-4DE6-9541-8AB6C9E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rial Nova Cond" panose="020B0506020202020204" pitchFamily="34" charset="0"/>
              </a:rPr>
              <a:t>Advantages and Disadvantages of Use Case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3622-BDCE-43D2-B149-B0D73200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7543801" cy="417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Advantages: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User focused, because testing is done by user perspective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This testing type helps in covering all the possible flows that the</a:t>
            </a:r>
          </a:p>
          <a:p>
            <a:pPr marL="0" indent="0">
              <a:buNone/>
            </a:pPr>
            <a:r>
              <a:rPr lang="en-GB" dirty="0"/>
              <a:t>     actors are likely to take. So better coverage.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Reduces time in test case design.</a:t>
            </a:r>
          </a:p>
          <a:p>
            <a:pPr marL="0" indent="0">
              <a:buNone/>
            </a:pPr>
            <a:r>
              <a:rPr lang="en-GB" b="1" dirty="0"/>
              <a:t>Disadvantages: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If any flow or use case is missing in the use case document, it will also </a:t>
            </a:r>
          </a:p>
          <a:p>
            <a:pPr marL="0" indent="0">
              <a:buNone/>
            </a:pPr>
            <a:r>
              <a:rPr lang="en-GB" dirty="0"/>
              <a:t>     have an impact on the testing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Not suitable for non-functional requirements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73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Use Case 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40" y="1981200"/>
            <a:ext cx="8229600" cy="5202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Use Case: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List of steps to achieve a goal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Interaction between the actor and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Captures functional requirements of the system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Document describing end to end behavior of the system from user perspective</a:t>
            </a:r>
          </a:p>
          <a:p>
            <a:pPr marL="0" indent="0">
              <a:buNone/>
            </a:pPr>
            <a:r>
              <a:rPr lang="en-US" sz="1600" dirty="0"/>
              <a:t>         - User Action</a:t>
            </a:r>
          </a:p>
          <a:p>
            <a:pPr marL="0" indent="0">
              <a:buNone/>
            </a:pPr>
            <a:r>
              <a:rPr lang="en-US" sz="1600" dirty="0"/>
              <a:t>         - System behavior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It defines the main scenarios (and optional exceptional scenarios)</a:t>
            </a:r>
          </a:p>
          <a:p>
            <a:pPr marL="0" indent="0">
              <a:buNone/>
            </a:pPr>
            <a:r>
              <a:rPr lang="en-US" sz="1600" dirty="0"/>
              <a:t>          - Scenario is sequence of events or workflow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5010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DFB3-B448-4BB5-AF3A-E5E48352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Use Case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C322-5E5E-4A2C-BBDF-7DAAA210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8120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Brief 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Precondition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Basic 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Alternate 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Exception 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Post 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D5E6F-7959-46DC-A244-E40A8067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81200"/>
            <a:ext cx="415636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Use Case 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404" y="2133600"/>
            <a:ext cx="82296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Black Box Testing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/>
              <a:t> Tests are designed to execute user scenarios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Helps us to identify test cases that exercise the whole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Testing of typical and exceptional workflow scenarios for the system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Functional Testing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Done from two side</a:t>
            </a:r>
          </a:p>
          <a:p>
            <a:pPr marL="0" indent="0" algn="just">
              <a:buNone/>
            </a:pPr>
            <a:r>
              <a:rPr lang="en-US" dirty="0"/>
              <a:t>         - Actors</a:t>
            </a:r>
          </a:p>
          <a:p>
            <a:pPr marL="0" indent="0" algn="just">
              <a:buNone/>
            </a:pPr>
            <a:r>
              <a:rPr lang="en-US" dirty="0"/>
              <a:t>         - Stakeholders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Helps to uncover integration defects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A95A-F891-4FFC-8AD6-48F38746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Deriving Test Cases with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6594-3D54-4C94-BA4A-6B841EDD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057400"/>
            <a:ext cx="7863841" cy="3811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Tests check the typical use of the system</a:t>
            </a:r>
          </a:p>
          <a:p>
            <a:pPr marL="0" indent="0">
              <a:buNone/>
            </a:pPr>
            <a:r>
              <a:rPr lang="en-GB" dirty="0"/>
              <a:t>         - Test case table for normal scenarios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Every extensions must be tested by a test case</a:t>
            </a:r>
          </a:p>
          <a:p>
            <a:pPr marL="0" indent="0">
              <a:buNone/>
            </a:pPr>
            <a:r>
              <a:rPr lang="en-GB" dirty="0"/>
              <a:t>         - Test case table for exceptions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If more than one extension exists test the functionality of the important</a:t>
            </a:r>
          </a:p>
          <a:p>
            <a:pPr marL="0" indent="0">
              <a:buNone/>
            </a:pPr>
            <a:r>
              <a:rPr lang="en-GB" dirty="0"/>
              <a:t>     one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Important for acceptance of system </a:t>
            </a:r>
          </a:p>
        </p:txBody>
      </p:sp>
    </p:spTree>
    <p:extLst>
      <p:ext uri="{BB962C8B-B14F-4D97-AF65-F5344CB8AC3E}">
        <p14:creationId xmlns:p14="http://schemas.microsoft.com/office/powerpoint/2010/main" val="302293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680D9-63EB-48A5-AC8B-0FFA2D95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GB" sz="3100" dirty="0">
                <a:solidFill>
                  <a:srgbClr val="FFFFFF"/>
                </a:solidFill>
              </a:rPr>
              <a:t>Example 1:</a:t>
            </a:r>
            <a:br>
              <a:rPr lang="en-GB" sz="3100" dirty="0">
                <a:solidFill>
                  <a:srgbClr val="FFFFFF"/>
                </a:solidFill>
              </a:rPr>
            </a:br>
            <a:r>
              <a:rPr lang="en-GB" sz="1800" b="0" i="0" dirty="0">
                <a:solidFill>
                  <a:srgbClr val="FFFFFF"/>
                </a:solidFill>
                <a:effectLst/>
                <a:latin typeface="Work Sans" panose="020B0604020202020204" pitchFamily="2" charset="0"/>
              </a:rPr>
              <a:t>Consider the ‘Show Student Marks’ case, in a School Management System.</a:t>
            </a:r>
            <a:br>
              <a:rPr lang="en-GB" sz="3200" b="0" i="0" dirty="0">
                <a:solidFill>
                  <a:srgbClr val="FFFFFF"/>
                </a:solidFill>
                <a:effectLst/>
                <a:latin typeface="Work Sans" panose="020B0604020202020204" pitchFamily="2" charset="0"/>
              </a:rPr>
            </a:br>
            <a:endParaRPr lang="en-GB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D050A-508F-4E40-AC39-A5E421BA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975600"/>
          </a:xfrm>
        </p:spPr>
        <p:txBody>
          <a:bodyPr>
            <a:normAutofit/>
          </a:bodyPr>
          <a:lstStyle/>
          <a:p>
            <a:r>
              <a:rPr lang="en-GB" sz="1300" b="1" i="0" dirty="0">
                <a:solidFill>
                  <a:srgbClr val="FFFFFF"/>
                </a:solidFill>
                <a:effectLst/>
                <a:latin typeface="Work Sans" pitchFamily="2" charset="0"/>
              </a:rPr>
              <a:t>Use case Name:</a:t>
            </a:r>
            <a:r>
              <a:rPr lang="en-GB" sz="1300" b="0" i="0" dirty="0">
                <a:solidFill>
                  <a:srgbClr val="FFFFFF"/>
                </a:solidFill>
                <a:effectLst/>
                <a:latin typeface="Work Sans" pitchFamily="2" charset="0"/>
              </a:rPr>
              <a:t> Show Student Marks</a:t>
            </a:r>
          </a:p>
          <a:p>
            <a:r>
              <a:rPr lang="en-GB" sz="1300" b="1" i="0" dirty="0">
                <a:solidFill>
                  <a:srgbClr val="FFFFFF"/>
                </a:solidFill>
                <a:effectLst/>
                <a:latin typeface="Work Sans" pitchFamily="2" charset="0"/>
              </a:rPr>
              <a:t>Actors:</a:t>
            </a:r>
            <a:r>
              <a:rPr lang="en-GB" sz="1300" b="0" i="0" dirty="0">
                <a:solidFill>
                  <a:srgbClr val="FFFFFF"/>
                </a:solidFill>
                <a:effectLst/>
                <a:latin typeface="Work Sans" pitchFamily="2" charset="0"/>
              </a:rPr>
              <a:t> Students, Teachers, Parents</a:t>
            </a:r>
          </a:p>
          <a:p>
            <a:r>
              <a:rPr lang="en-GB" sz="1300" b="1" i="0" dirty="0">
                <a:solidFill>
                  <a:srgbClr val="FFFFFF"/>
                </a:solidFill>
                <a:effectLst/>
                <a:latin typeface="Work Sans" pitchFamily="2" charset="0"/>
              </a:rPr>
              <a:t>Pre-Condition:</a:t>
            </a:r>
            <a:endParaRPr lang="en-GB" sz="1300" b="0" i="0" dirty="0">
              <a:solidFill>
                <a:srgbClr val="FFFFFF"/>
              </a:solidFill>
              <a:effectLst/>
              <a:latin typeface="Work Sans" pitchFamily="2" charset="0"/>
            </a:endParaRPr>
          </a:p>
          <a:p>
            <a:r>
              <a:rPr lang="en-GB" sz="1300" b="1" i="0" dirty="0">
                <a:solidFill>
                  <a:srgbClr val="FFFFFF"/>
                </a:solidFill>
                <a:effectLst/>
                <a:latin typeface="Work Sans" pitchFamily="2" charset="0"/>
              </a:rPr>
              <a:t>1)</a:t>
            </a:r>
            <a:r>
              <a:rPr lang="en-GB" sz="1300" b="0" i="0" dirty="0">
                <a:solidFill>
                  <a:srgbClr val="FFFFFF"/>
                </a:solidFill>
                <a:effectLst/>
                <a:latin typeface="Work Sans" pitchFamily="2" charset="0"/>
              </a:rPr>
              <a:t> The system must be connected to the network.</a:t>
            </a:r>
          </a:p>
          <a:p>
            <a:r>
              <a:rPr lang="en-GB" sz="1300" b="1" i="0" dirty="0">
                <a:solidFill>
                  <a:srgbClr val="FFFFFF"/>
                </a:solidFill>
                <a:effectLst/>
                <a:latin typeface="Work Sans" pitchFamily="2" charset="0"/>
              </a:rPr>
              <a:t>2)</a:t>
            </a:r>
            <a:r>
              <a:rPr lang="en-GB" sz="1300" b="0" i="0" dirty="0">
                <a:solidFill>
                  <a:srgbClr val="FFFFFF"/>
                </a:solidFill>
                <a:effectLst/>
                <a:latin typeface="Work Sans" pitchFamily="2" charset="0"/>
              </a:rPr>
              <a:t> Actors must have a ‘Student ID’.</a:t>
            </a:r>
          </a:p>
          <a:p>
            <a:endParaRPr lang="en-GB" sz="1300" dirty="0">
              <a:solidFill>
                <a:srgbClr val="FFFFFF"/>
              </a:solidFill>
              <a:latin typeface="Work Sans" panose="020B0604020202020204" pitchFamily="2" charset="0"/>
            </a:endParaRPr>
          </a:p>
          <a:p>
            <a:endParaRPr lang="en-GB" sz="13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981C6E-1B32-4849-955A-734CF089C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68430"/>
              </p:ext>
            </p:extLst>
          </p:nvPr>
        </p:nvGraphicFramePr>
        <p:xfrm>
          <a:off x="3556512" y="932909"/>
          <a:ext cx="5098563" cy="4992186"/>
        </p:xfrm>
        <a:graphic>
          <a:graphicData uri="http://schemas.openxmlformats.org/drawingml/2006/table">
            <a:tbl>
              <a:tblPr/>
              <a:tblGrid>
                <a:gridCol w="1729381">
                  <a:extLst>
                    <a:ext uri="{9D8B030D-6E8A-4147-A177-3AD203B41FA5}">
                      <a16:colId xmlns:a16="http://schemas.microsoft.com/office/drawing/2014/main" val="2704107393"/>
                    </a:ext>
                  </a:extLst>
                </a:gridCol>
                <a:gridCol w="1639801">
                  <a:extLst>
                    <a:ext uri="{9D8B030D-6E8A-4147-A177-3AD203B41FA5}">
                      <a16:colId xmlns:a16="http://schemas.microsoft.com/office/drawing/2014/main" val="155810031"/>
                    </a:ext>
                  </a:extLst>
                </a:gridCol>
                <a:gridCol w="1729381">
                  <a:extLst>
                    <a:ext uri="{9D8B030D-6E8A-4147-A177-3AD203B41FA5}">
                      <a16:colId xmlns:a16="http://schemas.microsoft.com/office/drawing/2014/main" val="2008340770"/>
                    </a:ext>
                  </a:extLst>
                </a:gridCol>
              </a:tblGrid>
              <a:tr h="333439">
                <a:tc>
                  <a:txBody>
                    <a:bodyPr/>
                    <a:lstStyle/>
                    <a:p>
                      <a:pPr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>
                          <a:effectLst/>
                          <a:latin typeface="Arial" panose="020B0604020202020204" pitchFamily="34" charset="0"/>
                        </a:rPr>
                        <a:t>Main Scenario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>
                          <a:effectLst/>
                          <a:latin typeface="Arial" panose="020B0604020202020204" pitchFamily="34" charset="0"/>
                        </a:rPr>
                        <a:t>Serial Number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i="0" u="none" strike="noStrike">
                          <a:effectLst/>
                          <a:latin typeface="Arial" panose="020B0604020202020204" pitchFamily="34" charset="0"/>
                        </a:rPr>
                        <a:t>Steps</a:t>
                      </a: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21685"/>
                  </a:ext>
                </a:extLst>
              </a:tr>
              <a:tr h="756107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A: Actor/</a:t>
                      </a:r>
                      <a:b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S: System</a:t>
                      </a:r>
                      <a:b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Enter Student Name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225828"/>
                  </a:ext>
                </a:extLst>
              </a:tr>
              <a:tr h="544773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System Validates Student Name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42431"/>
                  </a:ext>
                </a:extLst>
              </a:tr>
              <a:tr h="333439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Enter Student ID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67546"/>
                  </a:ext>
                </a:extLst>
              </a:tr>
              <a:tr h="544773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System Validates Student ID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36137"/>
                  </a:ext>
                </a:extLst>
              </a:tr>
              <a:tr h="544773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System shows Student Marks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013481"/>
                  </a:ext>
                </a:extLst>
              </a:tr>
              <a:tr h="967441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Extensions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3a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Invalid Student ID</a:t>
                      </a:r>
                      <a:b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S: Shows an error message</a:t>
                      </a:r>
                      <a:b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66126"/>
                  </a:ext>
                </a:extLst>
              </a:tr>
              <a:tr h="967441"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3b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Invalid Student ID entered 4 times.</a:t>
                      </a:r>
                      <a:b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GB" sz="1400" b="0" i="0" u="none" strike="noStrike">
                          <a:effectLst/>
                          <a:latin typeface="Arial" panose="020B0604020202020204" pitchFamily="34" charset="0"/>
                        </a:rPr>
                        <a:t>S: Application Closes</a:t>
                      </a:r>
                    </a:p>
                  </a:txBody>
                  <a:tcPr marL="46963" marR="46963" marT="46963" marB="4696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52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48AA-F8CA-400D-B742-13905C40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i="0" dirty="0">
                <a:solidFill>
                  <a:schemeClr val="tx1"/>
                </a:solidFill>
                <a:effectLst/>
                <a:latin typeface="Work Sans" pitchFamily="2" charset="0"/>
              </a:rPr>
              <a:t>Corresponding Test Case for ‘Show Student Marks’ case:</a:t>
            </a:r>
            <a:endParaRPr lang="en-GB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E52058-5BE1-4060-9A36-81F66301C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802981"/>
              </p:ext>
            </p:extLst>
          </p:nvPr>
        </p:nvGraphicFramePr>
        <p:xfrm>
          <a:off x="822325" y="2044065"/>
          <a:ext cx="7543800" cy="2475765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4718077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137974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67417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GB" sz="1200" b="1" dirty="0">
                          <a:effectLst/>
                        </a:rPr>
                        <a:t>Test Cases</a:t>
                      </a:r>
                      <a:br>
                        <a:rPr lang="en-GB" sz="1200" b="1" dirty="0">
                          <a:effectLst/>
                        </a:rPr>
                      </a:br>
                      <a:br>
                        <a:rPr lang="en-GB" sz="1200" b="1" dirty="0">
                          <a:effectLst/>
                        </a:rPr>
                      </a:br>
                      <a:endParaRPr lang="en-GB" sz="1200" b="1" dirty="0">
                        <a:effectLst/>
                      </a:endParaRP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GB" sz="1200" b="1">
                          <a:effectLst/>
                        </a:rPr>
                        <a:t>Steps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GB" sz="1200" b="1" dirty="0">
                          <a:effectLst/>
                        </a:rPr>
                        <a:t>Expected Result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10094"/>
                  </a:ext>
                </a:extLst>
              </a:tr>
              <a:tr h="43917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View Student Mark List 1 -Normal Flow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GB" sz="1200" b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373152"/>
                  </a:ext>
                </a:extLst>
              </a:tr>
              <a:tr h="43917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Enter Student Name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User can enter Student name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44819"/>
                  </a:ext>
                </a:extLst>
              </a:tr>
              <a:tr h="43917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Enter Student ID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User can enter Student ID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50756"/>
                  </a:ext>
                </a:extLst>
              </a:tr>
              <a:tr h="43917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 dirty="0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 dirty="0">
                          <a:effectLst/>
                        </a:rPr>
                        <a:t>Click on View Mark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 dirty="0">
                          <a:effectLst/>
                        </a:rPr>
                        <a:t>System displays Student Marks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467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4AAD71-6FAB-43BD-B1B1-1D677AD77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57176"/>
              </p:ext>
            </p:extLst>
          </p:nvPr>
        </p:nvGraphicFramePr>
        <p:xfrm>
          <a:off x="822325" y="4572000"/>
          <a:ext cx="7543800" cy="109728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8703576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4563939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82235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GB" sz="1200" b="1">
                          <a:effectLst/>
                        </a:rPr>
                        <a:t>B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GB" sz="1200" b="1">
                          <a:effectLst/>
                        </a:rPr>
                        <a:t>View Student Mark List 2-Invalid ID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GB" sz="1200" b="1">
                          <a:effectLst/>
                        </a:rPr>
                        <a:t> 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87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Repeat steps 1 and 2 of View Student Mark List 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GB" sz="1200" b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4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 dirty="0">
                          <a:effectLst/>
                        </a:rPr>
                        <a:t>Enter Student ID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GB" sz="1200" b="0" dirty="0">
                          <a:effectLst/>
                        </a:rPr>
                        <a:t>System displays Error message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2: Flight Reservation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7876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Consider the first step of an end to end scenario for a login functionality for our Flight Reservation application where the Actor enters Agent Name and password to login into the Flight Reservation application.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 the next step, the system will validate the password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Next, if the password is correct, the access will be granted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There can be an </a:t>
            </a:r>
            <a:r>
              <a:rPr lang="en-US" b="1" dirty="0"/>
              <a:t>extension</a:t>
            </a:r>
            <a:r>
              <a:rPr lang="en-US" dirty="0"/>
              <a:t> </a:t>
            </a:r>
            <a:r>
              <a:rPr lang="en-US" b="1" dirty="0"/>
              <a:t>of this use case. </a:t>
            </a:r>
            <a:r>
              <a:rPr lang="en-US" dirty="0"/>
              <a:t>In case password is not valid system will display a message and ask for re-try four times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Or if Password, not valid four times system will close the application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61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2: Flight Reservation Application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490641"/>
              </p:ext>
            </p:extLst>
          </p:nvPr>
        </p:nvGraphicFramePr>
        <p:xfrm>
          <a:off x="890048" y="1879600"/>
          <a:ext cx="70865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6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271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/>
                        <a:t>Use Case Name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/>
                        <a:t>Login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Use case 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A user login to System to access the functionality of the system.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Actors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Customer,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Admin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2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Pre-Condition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System must be connected to the network.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25058"/>
              </p:ext>
            </p:extLst>
          </p:nvPr>
        </p:nvGraphicFramePr>
        <p:xfrm>
          <a:off x="890047" y="3403600"/>
          <a:ext cx="708659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/>
                        <a:t>Main Success Scenario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/>
                        <a:t>Step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/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A:Actor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S:System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/>
                        <a:t>A: Enter Agent Name &amp; Password</a:t>
                      </a:r>
                      <a:endParaRPr lang="en-US" sz="1200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/>
                        <a:t>S: Validate Password</a:t>
                      </a:r>
                      <a:endParaRPr lang="en-US" sz="1200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/>
                        <a:t>S: Allow Account Access</a:t>
                      </a:r>
                      <a:endParaRPr lang="en-US" sz="1200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Extensions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/>
                        <a:t>1a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sng" dirty="0"/>
                        <a:t>Invalid username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 :Display error message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/>
                        <a:t>2a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Password not valid</a:t>
                      </a:r>
                      <a:b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</a:b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 :Display Message and ask for re-try 4 times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698755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/>
                        <a:t>2b</a:t>
                      </a:r>
                    </a:p>
                  </a:txBody>
                  <a:tcPr marL="76200" marR="76200" marT="76200" marB="7620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1" u="sng" dirty="0"/>
                        <a:t>Password not valid 4 times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 :Close Application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dirty="0"/>
                    </a:p>
                  </a:txBody>
                  <a:tcPr marL="76200" marR="76200" marT="76200" marB="7620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400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627711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7FBAD6-B30C-4943-AAAB-9418BE6C4016}"/>
</file>

<file path=customXml/itemProps2.xml><?xml version="1.0" encoding="utf-8"?>
<ds:datastoreItem xmlns:ds="http://schemas.openxmlformats.org/officeDocument/2006/customXml" ds:itemID="{50B72F98-0804-4F58-9988-1CBE90120670}"/>
</file>

<file path=customXml/itemProps3.xml><?xml version="1.0" encoding="utf-8"?>
<ds:datastoreItem xmlns:ds="http://schemas.openxmlformats.org/officeDocument/2006/customXml" ds:itemID="{FF1D2F63-3C63-4377-8A95-63648994DC0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21569</TotalTime>
  <Words>902</Words>
  <Application>Microsoft Office PowerPoint</Application>
  <PresentationFormat>On-screen Show (4:3)</PresentationFormat>
  <Paragraphs>169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Nova Cond</vt:lpstr>
      <vt:lpstr>Calibri</vt:lpstr>
      <vt:lpstr>Calibri Light</vt:lpstr>
      <vt:lpstr>Wingdings</vt:lpstr>
      <vt:lpstr>Work Sans</vt:lpstr>
      <vt:lpstr>Retrospect</vt:lpstr>
      <vt:lpstr> Chapter 5:  Dynamic Analysis-Test Design Techniques </vt:lpstr>
      <vt:lpstr>Use Case Based Testing</vt:lpstr>
      <vt:lpstr>Use Case Elements</vt:lpstr>
      <vt:lpstr>Use Case Based Testing</vt:lpstr>
      <vt:lpstr>Deriving Test Cases with Use Cases</vt:lpstr>
      <vt:lpstr>Example 1: Consider the ‘Show Student Marks’ case, in a School Management System. </vt:lpstr>
      <vt:lpstr>Corresponding Test Case for ‘Show Student Marks’ case:</vt:lpstr>
      <vt:lpstr>Example 2: Flight Reservation Application</vt:lpstr>
      <vt:lpstr>Example 2: Flight Reservation Application</vt:lpstr>
      <vt:lpstr>Example 3: ATM </vt:lpstr>
      <vt:lpstr>Example 3: ATM Withdraw Cash</vt:lpstr>
      <vt:lpstr>Example 3: ATM Withdraw Cash</vt:lpstr>
      <vt:lpstr>Example 3: ATM Withdraw Cash</vt:lpstr>
      <vt:lpstr>Example 3: ATM Withdraw Cash</vt:lpstr>
      <vt:lpstr>Advantages and Disadvantages of Use Case based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157</cp:revision>
  <dcterms:created xsi:type="dcterms:W3CDTF">2018-04-13T05:07:01Z</dcterms:created>
  <dcterms:modified xsi:type="dcterms:W3CDTF">2023-05-02T04:20:21Z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