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39" r:id="rId2"/>
    <p:sldId id="257" r:id="rId3"/>
    <p:sldId id="341" r:id="rId4"/>
    <p:sldId id="259" r:id="rId5"/>
    <p:sldId id="286" r:id="rId6"/>
    <p:sldId id="342" r:id="rId7"/>
    <p:sldId id="260" r:id="rId8"/>
    <p:sldId id="310" r:id="rId9"/>
    <p:sldId id="343" r:id="rId10"/>
    <p:sldId id="347" r:id="rId11"/>
    <p:sldId id="344" r:id="rId12"/>
    <p:sldId id="292" r:id="rId13"/>
    <p:sldId id="345" r:id="rId14"/>
    <p:sldId id="346" r:id="rId15"/>
    <p:sldId id="34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>
      <p:cViewPr varScale="1">
        <p:scale>
          <a:sx n="81" d="100"/>
          <a:sy n="81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B5287-A98D-49DE-BED9-BD2E023610CE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26E3C-28C4-4247-ADEB-AFFB7D3473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6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3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7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3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2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4572000"/>
            <a:ext cx="6858000" cy="2002028"/>
          </a:xfrm>
        </p:spPr>
        <p:txBody>
          <a:bodyPr anchor="ctr">
            <a:normAutofit/>
          </a:bodyPr>
          <a:lstStyle/>
          <a:p>
            <a:br>
              <a:rPr lang="en-US" sz="20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Chapter 5: </a:t>
            </a:r>
            <a:br>
              <a:rPr lang="en-US" sz="24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Dynamic Analysis-Test Design Techniques</a:t>
            </a:r>
            <a:br>
              <a:rPr lang="en-US" sz="2400" dirty="0">
                <a:latin typeface="Arial Nova Cond" panose="020B0506020202020204" pitchFamily="34" charset="0"/>
              </a:rPr>
            </a:br>
            <a:endParaRPr lang="en-US" sz="2400" dirty="0">
              <a:latin typeface="Arial Nova Cond" panose="020B0506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E52E6-1C25-4353-A1D1-94E39121CB7A}"/>
              </a:ext>
            </a:extLst>
          </p:cNvPr>
          <p:cNvSpPr txBox="1"/>
          <p:nvPr/>
        </p:nvSpPr>
        <p:spPr>
          <a:xfrm>
            <a:off x="1981200" y="1752600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Testing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     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Cond" panose="020B0506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Cond" panose="020B0506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          White Box Testing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53"/>
    </mc:Choice>
    <mc:Fallback xmlns="">
      <p:transition spd="slow" advTm="23753"/>
    </mc:Fallback>
  </mc:AlternateContent>
  <p:extLst>
    <p:ext uri="{E180D4A7-C9FB-4DFB-919C-405C955672EB}">
      <p14:showEvtLst xmlns:p14="http://schemas.microsoft.com/office/powerpoint/2010/main">
        <p14:playEvt time="5801" objId="4"/>
        <p14:stopEvt time="2375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8789-61F5-460C-B68A-5820BF97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White Box Testing Tools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2CE4-C509-40A4-9555-56B632DB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of the prominent tools: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JUnit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Veracode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EclEmma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RCUNIT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Cfix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Googletest</a:t>
            </a:r>
            <a:r>
              <a:rPr lang="en-GB" dirty="0"/>
              <a:t>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EMMA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81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White Box Testing Techniques</a:t>
            </a:r>
            <a:br>
              <a:rPr lang="en-US" sz="3200" dirty="0">
                <a:latin typeface="Arial Nova Cond" panose="020B0506020202020204" pitchFamily="34" charset="0"/>
              </a:rPr>
            </a:br>
            <a:endParaRPr lang="en-US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26720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Basis for WBT is source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Foundation of WBT is to execute every part of code at least once.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WBT coverage criteria 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     - Covering all statements, branches, conditions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Different test cases =&gt; Different execution paths</a:t>
            </a:r>
          </a:p>
          <a:p>
            <a:r>
              <a:rPr lang="en-US" b="1" dirty="0"/>
              <a:t>Techniques are: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Statement Coverage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Decision Coverage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Condition Coverage Testing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Multiple Condition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Path Coverage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 Flow Based Testing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591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 Nova Cond" panose="020B0506020202020204" pitchFamily="34" charset="0"/>
              </a:rPr>
              <a:t>Statement Coverage Testing: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8016241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Statement :</a:t>
            </a:r>
            <a:endParaRPr lang="en-US" dirty="0"/>
          </a:p>
          <a:p>
            <a:r>
              <a:rPr lang="en-US" dirty="0"/>
              <a:t>  - 'An entity in a programming language, which is typically the smallest </a:t>
            </a:r>
          </a:p>
          <a:p>
            <a:r>
              <a:rPr lang="en-US" dirty="0"/>
              <a:t>     indivisible unit of execution' (ISTQB Def).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Statement coverage:</a:t>
            </a:r>
          </a:p>
          <a:p>
            <a:r>
              <a:rPr lang="en-US" dirty="0"/>
              <a:t>   - 'The percentage of executable statements that has been exercised by a </a:t>
            </a:r>
          </a:p>
          <a:p>
            <a:r>
              <a:rPr lang="en-US" dirty="0"/>
              <a:t>      test suite‘.  (ISTQB Def)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Test Coverage: </a:t>
            </a:r>
          </a:p>
          <a:p>
            <a:pPr marL="0" indent="0">
              <a:buNone/>
            </a:pPr>
            <a:r>
              <a:rPr lang="en-US" b="1" dirty="0"/>
              <a:t>      - </a:t>
            </a:r>
            <a:r>
              <a:rPr lang="en-GB" dirty="0"/>
              <a:t>Test coverage measures the amount of testing performed by a set of tests.</a:t>
            </a: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 Coverage</a:t>
            </a:r>
            <a:r>
              <a:rPr lang="en-GB" dirty="0"/>
              <a:t> = (Number of coverage items exercised/Total number of coverage </a:t>
            </a:r>
          </a:p>
          <a:p>
            <a:pPr marL="0" indent="0">
              <a:buNone/>
            </a:pPr>
            <a:r>
              <a:rPr lang="en-GB" dirty="0"/>
              <a:t>                            items) * 100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White Box 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924800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Statement Coverage Testing: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White box test design technique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Execute all or selected statements of the test object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</a:t>
            </a:r>
            <a:r>
              <a:rPr lang="en-GB" dirty="0"/>
              <a:t>raverse all statements at least once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Covers only the true conditions.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What the source code is expected to do and what it should not.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Drawback</a:t>
            </a:r>
            <a:r>
              <a:rPr lang="en-US" dirty="0"/>
              <a:t> of this technique is that we cannot test the false condition in it.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473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Statement Coverage Testing</a:t>
            </a:r>
            <a:br>
              <a:rPr lang="en-US" sz="3200" dirty="0">
                <a:latin typeface="Arial Nova Cond" panose="020B0506020202020204" pitchFamily="34" charset="0"/>
              </a:rPr>
            </a:br>
            <a:endParaRPr lang="en-US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80" y="2133600"/>
            <a:ext cx="7896520" cy="3962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dirty="0"/>
              <a:t>Translate the source code into a control flow graph.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Statements are represented as nodes (circles)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Control flow between the statements is represented as edges </a:t>
            </a:r>
          </a:p>
          <a:p>
            <a:pPr marL="0" indent="0">
              <a:buNone/>
            </a:pPr>
            <a:r>
              <a:rPr lang="en-US" dirty="0"/>
              <a:t>     (connections).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Sequences of unconditional statements are illustrated as one single node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GB" dirty="0"/>
              <a:t>Unreachable code can be detected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Empty ELSE-parts are not considered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65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Statement Coverage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81" y="1981200"/>
            <a:ext cx="8126219" cy="3886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Test Requirements= Statements in the program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                                                                                *100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Test Completeness criteria (% of the statements in the software which were </a:t>
            </a:r>
          </a:p>
          <a:p>
            <a:pPr marL="0" indent="0">
              <a:buNone/>
            </a:pPr>
            <a:r>
              <a:rPr lang="en-US" sz="1800" dirty="0"/>
              <a:t>     executed </a:t>
            </a:r>
            <a:r>
              <a:rPr lang="en-US" sz="1800" dirty="0" err="1"/>
              <a:t>atleast</a:t>
            </a:r>
            <a:r>
              <a:rPr lang="en-US" sz="1800" dirty="0"/>
              <a:t> once)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How 100% statement coverage can be achieved?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Aim is to achieve the maximum amount of statement coverage with the minimum </a:t>
            </a:r>
          </a:p>
          <a:p>
            <a:pPr marL="0" indent="0">
              <a:buNone/>
            </a:pPr>
            <a:r>
              <a:rPr lang="en-US" sz="1800" dirty="0"/>
              <a:t>     number of test cases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In some situation one test case can also be enough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Statement coverage is also called C0- coverage/measure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endParaRPr lang="en-US" sz="1400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4038600" cy="4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6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White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7848600" cy="3733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Definition by ISTQB</a:t>
            </a: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/>
              <a:t> White-box testing</a:t>
            </a:r>
            <a:r>
              <a:rPr lang="en-US" i="1" dirty="0"/>
              <a:t>:</a:t>
            </a:r>
            <a:r>
              <a:rPr lang="en-US" dirty="0"/>
              <a:t> Testing based on an analysis of the internal structure of the component or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/>
              <a:t> White-box test design technique</a:t>
            </a:r>
            <a:r>
              <a:rPr lang="en-US" b="1" dirty="0"/>
              <a:t>: </a:t>
            </a:r>
            <a:r>
              <a:rPr lang="en-US" dirty="0"/>
              <a:t>Procedure to derive and/or select test  cases based on an analysis of the internal structure of a component or system.</a:t>
            </a:r>
          </a:p>
          <a:p>
            <a:pPr marL="0" indent="0">
              <a:buNone/>
            </a:pPr>
            <a:r>
              <a:rPr lang="en-US" b="1" dirty="0"/>
              <a:t>Test cases design: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Test cases are designed with the help of the program structure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WHITE BOX TESTING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905000"/>
            <a:ext cx="7391400" cy="42211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 Also called Structured, clear box, open box. Glass box    testing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 Strategy in which testing is based on </a:t>
            </a:r>
          </a:p>
          <a:p>
            <a:pPr marL="0" indent="0" algn="just">
              <a:buNone/>
            </a:pPr>
            <a:r>
              <a:rPr lang="en-US" sz="2400" dirty="0"/>
              <a:t>          - Structure</a:t>
            </a:r>
          </a:p>
          <a:p>
            <a:pPr marL="0" indent="0" algn="just">
              <a:buNone/>
            </a:pPr>
            <a:r>
              <a:rPr lang="en-US" sz="2400" dirty="0"/>
              <a:t>          - Internal Paths</a:t>
            </a:r>
          </a:p>
          <a:p>
            <a:pPr marL="0" indent="0" algn="just">
              <a:buNone/>
            </a:pPr>
            <a:r>
              <a:rPr lang="en-US" sz="2400" dirty="0"/>
              <a:t>          - Implementation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 Goal is to verify working flow of an application.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 Programming knowledge is essential.</a:t>
            </a:r>
          </a:p>
          <a:p>
            <a:pPr algn="just"/>
            <a:r>
              <a:rPr lang="en-US" sz="1400" dirty="0"/>
              <a:t> </a:t>
            </a:r>
          </a:p>
        </p:txBody>
      </p:sp>
      <p:pic>
        <p:nvPicPr>
          <p:cNvPr id="4" name="Picture 3" descr="images (1).jpg">
            <a:extLst>
              <a:ext uri="{FF2B5EF4-FFF2-40B4-BE49-F238E27FC236}">
                <a16:creationId xmlns:a16="http://schemas.microsoft.com/office/drawing/2014/main" id="{B4A2D10C-C0BB-47AD-898F-3B957756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124200"/>
            <a:ext cx="331624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8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16" y="1905000"/>
            <a:ext cx="770358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 tester, usually a developer as well, studies the implementation code </a:t>
            </a:r>
          </a:p>
          <a:p>
            <a:pPr marL="0" indent="0">
              <a:buNone/>
            </a:pPr>
            <a:r>
              <a:rPr lang="en-US" dirty="0"/>
              <a:t>     of a certain field on a webpage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Determines all legal (valid and invalid) AND illegal inputs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Verifies the outputs against the expected outcomes, which is also </a:t>
            </a:r>
          </a:p>
          <a:p>
            <a:pPr marL="0" indent="0">
              <a:buNone/>
            </a:pPr>
            <a:r>
              <a:rPr lang="en-US" dirty="0"/>
              <a:t>     determined by studying the implementation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WBT is like work of mechanic who </a:t>
            </a:r>
            <a:r>
              <a:rPr lang="en-US" b="1" dirty="0"/>
              <a:t>examines the engine to see why the car is not moving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Black Box VS White Box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88718" y="2057400"/>
            <a:ext cx="6766563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3501-5D26-4FB0-AB91-40B2DC08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Black Box VS White Box</a:t>
            </a:r>
            <a:endParaRPr lang="en-GB" sz="3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FA7B82E-33BC-4E70-9D2A-E2107F1C99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133600"/>
            <a:ext cx="5575300" cy="293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58517F-FF20-422A-AABD-EC71A01C2DAB}"/>
              </a:ext>
            </a:extLst>
          </p:cNvPr>
          <p:cNvSpPr txBox="1"/>
          <p:nvPr/>
        </p:nvSpPr>
        <p:spPr>
          <a:xfrm>
            <a:off x="822960" y="5334000"/>
            <a:ext cx="7696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/>
              <a:t>Black Box Example:</a:t>
            </a:r>
            <a:r>
              <a:rPr lang="en-GB" sz="1600" dirty="0"/>
              <a:t> Search something on google by using keywords.</a:t>
            </a:r>
          </a:p>
          <a:p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/>
              <a:t>White Box</a:t>
            </a:r>
            <a:r>
              <a:rPr lang="en-GB" sz="1600" dirty="0"/>
              <a:t> </a:t>
            </a:r>
            <a:r>
              <a:rPr lang="en-GB" sz="1600" b="1" dirty="0"/>
              <a:t>Example:</a:t>
            </a:r>
            <a:r>
              <a:rPr lang="en-GB" sz="1600" dirty="0"/>
              <a:t> By input to check and verify loops</a:t>
            </a:r>
          </a:p>
        </p:txBody>
      </p:sp>
    </p:spTree>
    <p:extLst>
      <p:ext uri="{BB962C8B-B14F-4D97-AF65-F5344CB8AC3E}">
        <p14:creationId xmlns:p14="http://schemas.microsoft.com/office/powerpoint/2010/main" val="143698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8229600" cy="16303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White Box Testing - Applicability</a:t>
            </a:r>
            <a:br>
              <a:rPr lang="en-US" sz="3200" dirty="0">
                <a:latin typeface="Arial Nova Cond" panose="020B0506020202020204" pitchFamily="34" charset="0"/>
              </a:rPr>
            </a:br>
            <a:endParaRPr lang="en-US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7053"/>
            <a:ext cx="8229600" cy="3886200"/>
          </a:xfrm>
        </p:spPr>
        <p:txBody>
          <a:bodyPr/>
          <a:lstStyle/>
          <a:p>
            <a:pPr>
              <a:buNone/>
            </a:pPr>
            <a:r>
              <a:rPr lang="en-US" dirty="0"/>
              <a:t>It’s applicable to the following levels of software testing: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Unit Testing</a:t>
            </a:r>
          </a:p>
          <a:p>
            <a:pPr marL="0" indent="0">
              <a:buNone/>
            </a:pPr>
            <a:r>
              <a:rPr lang="en-US" b="1" dirty="0"/>
              <a:t>         -</a:t>
            </a:r>
            <a:r>
              <a:rPr lang="en-US" dirty="0"/>
              <a:t> For testing paths within a unit.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Integration Testing</a:t>
            </a:r>
          </a:p>
          <a:p>
            <a:pPr marL="0" indent="0">
              <a:buNone/>
            </a:pPr>
            <a:r>
              <a:rPr lang="en-US" b="1" dirty="0"/>
              <a:t>         -</a:t>
            </a:r>
            <a:r>
              <a:rPr lang="en-US" dirty="0"/>
              <a:t> For testing paths between units.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System Testing</a:t>
            </a:r>
          </a:p>
          <a:p>
            <a:pPr marL="0" indent="0">
              <a:buNone/>
            </a:pPr>
            <a:r>
              <a:rPr lang="en-US" b="1" dirty="0"/>
              <a:t>         - </a:t>
            </a:r>
            <a:r>
              <a:rPr lang="en-US" dirty="0"/>
              <a:t>For testing paths between subsystems.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100069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What do we verify in White Box Testing?</a:t>
            </a:r>
            <a:br>
              <a:rPr lang="en-US" sz="3200" dirty="0">
                <a:latin typeface="Arial Nova Cond" panose="020B0506020202020204" pitchFamily="34" charset="0"/>
              </a:rPr>
            </a:br>
            <a:endParaRPr lang="en-US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43690"/>
            <a:ext cx="7543801" cy="37136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Internal security holes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Broken or poorly structured paths in the coding processes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flow of specific inputs through the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Expected output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functionality of conditional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Testing of each statement, object and function on an individual basis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8458200" cy="1143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How do you perform White Box Testing?</a:t>
            </a:r>
            <a:br>
              <a:rPr lang="en-US" sz="3200" dirty="0">
                <a:latin typeface="Arial Nova Cond" panose="020B0506020202020204" pitchFamily="34" charset="0"/>
              </a:rPr>
            </a:br>
            <a:endParaRPr lang="en-US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7772400" cy="41226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Two steps to do: </a:t>
            </a:r>
          </a:p>
          <a:p>
            <a:pPr>
              <a:buNone/>
            </a:pPr>
            <a:r>
              <a:rPr lang="en-US" dirty="0"/>
              <a:t>1: Understand the source code</a:t>
            </a:r>
          </a:p>
          <a:p>
            <a:pPr marL="0" indent="0">
              <a:buNone/>
            </a:pPr>
            <a:r>
              <a:rPr lang="en-US" dirty="0"/>
              <a:t>2: Create test cases and execute</a:t>
            </a:r>
          </a:p>
          <a:p>
            <a:r>
              <a:rPr lang="en-US" dirty="0"/>
              <a:t>Test cases are designed and selected based on code.</a:t>
            </a:r>
          </a:p>
          <a:p>
            <a:r>
              <a:rPr lang="en-GB" b="1" dirty="0"/>
              <a:t>Why we perform WBT?</a:t>
            </a:r>
          </a:p>
          <a:p>
            <a:r>
              <a:rPr lang="en-GB" dirty="0"/>
              <a:t>To ensure: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all independent paths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All logical decisions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All loops executed at their boundaries</a:t>
            </a:r>
          </a:p>
          <a:p>
            <a:endParaRPr lang="en-GB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7122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7C55981146D4D8BE7DF43ED48EF7C" ma:contentTypeVersion="4" ma:contentTypeDescription="Create a new document." ma:contentTypeScope="" ma:versionID="98f61ae8638102204f313c0c39e4bf10">
  <xsd:schema xmlns:xsd="http://www.w3.org/2001/XMLSchema" xmlns:xs="http://www.w3.org/2001/XMLSchema" xmlns:p="http://schemas.microsoft.com/office/2006/metadata/properties" xmlns:ns2="27a064ba-fdca-4edc-b0c6-399aa4a77695" targetNamespace="http://schemas.microsoft.com/office/2006/metadata/properties" ma:root="true" ma:fieldsID="3a2c834a0a8894a14f03ca9015043965" ns2:_="">
    <xsd:import namespace="27a064ba-fdca-4edc-b0c6-399aa4a77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064ba-fdca-4edc-b0c6-399aa4a77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8DCFE1-955F-4882-AE70-46F060A2497F}"/>
</file>

<file path=customXml/itemProps2.xml><?xml version="1.0" encoding="utf-8"?>
<ds:datastoreItem xmlns:ds="http://schemas.openxmlformats.org/officeDocument/2006/customXml" ds:itemID="{E26D2385-BB87-4E5A-97B1-903DAEB857E3}"/>
</file>

<file path=customXml/itemProps3.xml><?xml version="1.0" encoding="utf-8"?>
<ds:datastoreItem xmlns:ds="http://schemas.openxmlformats.org/officeDocument/2006/customXml" ds:itemID="{0CF0013E-DAED-4153-8E6E-8FB3DC678222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19856</TotalTime>
  <Words>817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Nova Cond</vt:lpstr>
      <vt:lpstr>Calibri</vt:lpstr>
      <vt:lpstr>Calibri Light</vt:lpstr>
      <vt:lpstr>Wingdings</vt:lpstr>
      <vt:lpstr>Retrospect</vt:lpstr>
      <vt:lpstr> Chapter 5:  Dynamic Analysis-Test Design Techniques </vt:lpstr>
      <vt:lpstr>White Box Testing</vt:lpstr>
      <vt:lpstr>WHITE BOX TESTING </vt:lpstr>
      <vt:lpstr>Example</vt:lpstr>
      <vt:lpstr>Black Box VS White Box</vt:lpstr>
      <vt:lpstr>Black Box VS White Box</vt:lpstr>
      <vt:lpstr>White Box Testing - Applicability </vt:lpstr>
      <vt:lpstr>What do we verify in White Box Testing? </vt:lpstr>
      <vt:lpstr>How do you perform White Box Testing? </vt:lpstr>
      <vt:lpstr>White Box Testing Tools</vt:lpstr>
      <vt:lpstr>White Box Testing Techniques </vt:lpstr>
      <vt:lpstr>Statement Coverage Testing: </vt:lpstr>
      <vt:lpstr>White Box Testing Techniques</vt:lpstr>
      <vt:lpstr>Statement Coverage Testing </vt:lpstr>
      <vt:lpstr>Statement Coverage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Najmun Nisa</dc:creator>
  <cp:lastModifiedBy>Najmun Nisa</cp:lastModifiedBy>
  <cp:revision>236</cp:revision>
  <dcterms:created xsi:type="dcterms:W3CDTF">2018-04-16T11:59:30Z</dcterms:created>
  <dcterms:modified xsi:type="dcterms:W3CDTF">2022-11-12T12:32:00Z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0x010100C637C55981146D4D8BE7DF43ED48EF7C</vt:lpwstr>
  </property>
</Properties>
</file>