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313" r:id="rId5"/>
    <p:sldId id="257" r:id="rId6"/>
    <p:sldId id="266" r:id="rId7"/>
    <p:sldId id="290" r:id="rId8"/>
    <p:sldId id="261" r:id="rId9"/>
    <p:sldId id="291" r:id="rId10"/>
    <p:sldId id="292" r:id="rId11"/>
    <p:sldId id="280" r:id="rId12"/>
    <p:sldId id="281" r:id="rId13"/>
    <p:sldId id="262" r:id="rId14"/>
    <p:sldId id="310" r:id="rId15"/>
    <p:sldId id="311" r:id="rId16"/>
    <p:sldId id="312" r:id="rId17"/>
    <p:sldId id="298" r:id="rId18"/>
    <p:sldId id="258" r:id="rId19"/>
    <p:sldId id="296" r:id="rId20"/>
    <p:sldId id="300" r:id="rId21"/>
    <p:sldId id="359" r:id="rId22"/>
    <p:sldId id="358" r:id="rId23"/>
    <p:sldId id="301" r:id="rId24"/>
    <p:sldId id="293" r:id="rId25"/>
    <p:sldId id="294" r:id="rId26"/>
    <p:sldId id="302" r:id="rId27"/>
    <p:sldId id="303" r:id="rId28"/>
    <p:sldId id="304" r:id="rId29"/>
    <p:sldId id="283" r:id="rId30"/>
    <p:sldId id="295" r:id="rId31"/>
    <p:sldId id="305" r:id="rId32"/>
    <p:sldId id="306" r:id="rId33"/>
    <p:sldId id="264" r:id="rId34"/>
    <p:sldId id="309" r:id="rId35"/>
    <p:sldId id="307" r:id="rId36"/>
    <p:sldId id="308" r:id="rId37"/>
    <p:sldId id="35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9BE9FE-7CD9-0A52-02D4-2AD48D7B364E}" v="38" dt="2024-09-25T05:30:3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21-BSE-074)    REHMAT ULLAH" userId="S::sp21-bse-074@isbstudent.comsats.edu.pk::a7cdacb8-19bd-4502-a323-e7ee1fcb3253" providerId="AD" clId="Web-{C49BE9FE-7CD9-0A52-02D4-2AD48D7B364E}"/>
    <pc:docChg chg="modSld">
      <pc:chgData name="(SP21-BSE-074)    REHMAT ULLAH" userId="S::sp21-bse-074@isbstudent.comsats.edu.pk::a7cdacb8-19bd-4502-a323-e7ee1fcb3253" providerId="AD" clId="Web-{C49BE9FE-7CD9-0A52-02D4-2AD48D7B364E}" dt="2024-09-25T05:30:35.682" v="37" actId="1076"/>
      <pc:docMkLst>
        <pc:docMk/>
      </pc:docMkLst>
      <pc:sldChg chg="addSp delSp modSp">
        <pc:chgData name="(SP21-BSE-074)    REHMAT ULLAH" userId="S::sp21-bse-074@isbstudent.comsats.edu.pk::a7cdacb8-19bd-4502-a323-e7ee1fcb3253" providerId="AD" clId="Web-{C49BE9FE-7CD9-0A52-02D4-2AD48D7B364E}" dt="2024-09-25T04:40:54.674" v="6"/>
        <pc:sldMkLst>
          <pc:docMk/>
          <pc:sldMk cId="0" sldId="296"/>
        </pc:sldMkLst>
        <pc:spChg chg="add mod">
          <ac:chgData name="(SP21-BSE-074)    REHMAT ULLAH" userId="S::sp21-bse-074@isbstudent.comsats.edu.pk::a7cdacb8-19bd-4502-a323-e7ee1fcb3253" providerId="AD" clId="Web-{C49BE9FE-7CD9-0A52-02D4-2AD48D7B364E}" dt="2024-09-25T04:40:54.674" v="6"/>
          <ac:spMkLst>
            <pc:docMk/>
            <pc:sldMk cId="0" sldId="296"/>
            <ac:spMk id="5" creationId="{A4C7A108-9DBB-DB84-39CD-BCEDA4C7D717}"/>
          </ac:spMkLst>
        </pc:spChg>
        <pc:picChg chg="del mod">
          <ac:chgData name="(SP21-BSE-074)    REHMAT ULLAH" userId="S::sp21-bse-074@isbstudent.comsats.edu.pk::a7cdacb8-19bd-4502-a323-e7ee1fcb3253" providerId="AD" clId="Web-{C49BE9FE-7CD9-0A52-02D4-2AD48D7B364E}" dt="2024-09-25T04:40:54.674" v="6"/>
          <ac:picMkLst>
            <pc:docMk/>
            <pc:sldMk cId="0" sldId="296"/>
            <ac:picMk id="4" creationId="{00000000-0000-0000-0000-000000000000}"/>
          </ac:picMkLst>
        </pc:picChg>
      </pc:sldChg>
      <pc:sldChg chg="modSp">
        <pc:chgData name="(SP21-BSE-074)    REHMAT ULLAH" userId="S::sp21-bse-074@isbstudent.comsats.edu.pk::a7cdacb8-19bd-4502-a323-e7ee1fcb3253" providerId="AD" clId="Web-{C49BE9FE-7CD9-0A52-02D4-2AD48D7B364E}" dt="2024-09-25T04:39:00.170" v="3" actId="1076"/>
        <pc:sldMkLst>
          <pc:docMk/>
          <pc:sldMk cId="3366479118" sldId="298"/>
        </pc:sldMkLst>
        <pc:spChg chg="mod">
          <ac:chgData name="(SP21-BSE-074)    REHMAT ULLAH" userId="S::sp21-bse-074@isbstudent.comsats.edu.pk::a7cdacb8-19bd-4502-a323-e7ee1fcb3253" providerId="AD" clId="Web-{C49BE9FE-7CD9-0A52-02D4-2AD48D7B364E}" dt="2024-09-25T04:38:41.529" v="1" actId="1076"/>
          <ac:spMkLst>
            <pc:docMk/>
            <pc:sldMk cId="3366479118" sldId="298"/>
            <ac:spMk id="4102" creationId="{00000000-0000-0000-0000-000000000000}"/>
          </ac:spMkLst>
        </pc:spChg>
        <pc:spChg chg="mod">
          <ac:chgData name="(SP21-BSE-074)    REHMAT ULLAH" userId="S::sp21-bse-074@isbstudent.comsats.edu.pk::a7cdacb8-19bd-4502-a323-e7ee1fcb3253" providerId="AD" clId="Web-{C49BE9FE-7CD9-0A52-02D4-2AD48D7B364E}" dt="2024-09-25T04:38:39.201" v="0" actId="1076"/>
          <ac:spMkLst>
            <pc:docMk/>
            <pc:sldMk cId="3366479118" sldId="298"/>
            <ac:spMk id="4104" creationId="{00000000-0000-0000-0000-000000000000}"/>
          </ac:spMkLst>
        </pc:spChg>
        <pc:spChg chg="mod">
          <ac:chgData name="(SP21-BSE-074)    REHMAT ULLAH" userId="S::sp21-bse-074@isbstudent.comsats.edu.pk::a7cdacb8-19bd-4502-a323-e7ee1fcb3253" providerId="AD" clId="Web-{C49BE9FE-7CD9-0A52-02D4-2AD48D7B364E}" dt="2024-09-25T04:39:00.170" v="3" actId="1076"/>
          <ac:spMkLst>
            <pc:docMk/>
            <pc:sldMk cId="3366479118" sldId="298"/>
            <ac:spMk id="4113" creationId="{00000000-0000-0000-0000-000000000000}"/>
          </ac:spMkLst>
        </pc:spChg>
      </pc:sldChg>
      <pc:sldChg chg="addSp delSp modSp">
        <pc:chgData name="(SP21-BSE-074)    REHMAT ULLAH" userId="S::sp21-bse-074@isbstudent.comsats.edu.pk::a7cdacb8-19bd-4502-a323-e7ee1fcb3253" providerId="AD" clId="Web-{C49BE9FE-7CD9-0A52-02D4-2AD48D7B364E}" dt="2024-09-25T04:59:08.958" v="36" actId="1076"/>
        <pc:sldMkLst>
          <pc:docMk/>
          <pc:sldMk cId="0" sldId="301"/>
        </pc:sldMkLst>
        <pc:spChg chg="add del mod">
          <ac:chgData name="(SP21-BSE-074)    REHMAT ULLAH" userId="S::sp21-bse-074@isbstudent.comsats.edu.pk::a7cdacb8-19bd-4502-a323-e7ee1fcb3253" providerId="AD" clId="Web-{C49BE9FE-7CD9-0A52-02D4-2AD48D7B364E}" dt="2024-09-25T04:57:24.189" v="27"/>
          <ac:spMkLst>
            <pc:docMk/>
            <pc:sldMk cId="0" sldId="301"/>
            <ac:spMk id="4" creationId="{F5EED7FD-7578-E51B-CBC9-6942966122BA}"/>
          </ac:spMkLst>
        </pc:spChg>
        <pc:picChg chg="add del mod">
          <ac:chgData name="(SP21-BSE-074)    REHMAT ULLAH" userId="S::sp21-bse-074@isbstudent.comsats.edu.pk::a7cdacb8-19bd-4502-a323-e7ee1fcb3253" providerId="AD" clId="Web-{C49BE9FE-7CD9-0A52-02D4-2AD48D7B364E}" dt="2024-09-25T04:59:08.958" v="36" actId="1076"/>
          <ac:picMkLst>
            <pc:docMk/>
            <pc:sldMk cId="0" sldId="301"/>
            <ac:picMk id="1026" creationId="{00000000-0000-0000-0000-000000000000}"/>
          </ac:picMkLst>
        </pc:picChg>
      </pc:sldChg>
      <pc:sldChg chg="modSp">
        <pc:chgData name="(SP21-BSE-074)    REHMAT ULLAH" userId="S::sp21-bse-074@isbstudent.comsats.edu.pk::a7cdacb8-19bd-4502-a323-e7ee1fcb3253" providerId="AD" clId="Web-{C49BE9FE-7CD9-0A52-02D4-2AD48D7B364E}" dt="2024-09-25T05:30:35.682" v="37" actId="1076"/>
        <pc:sldMkLst>
          <pc:docMk/>
          <pc:sldMk cId="0" sldId="309"/>
        </pc:sldMkLst>
        <pc:spChg chg="mod">
          <ac:chgData name="(SP21-BSE-074)    REHMAT ULLAH" userId="S::sp21-bse-074@isbstudent.comsats.edu.pk::a7cdacb8-19bd-4502-a323-e7ee1fcb3253" providerId="AD" clId="Web-{C49BE9FE-7CD9-0A52-02D4-2AD48D7B364E}" dt="2024-09-25T05:30:35.682" v="37" actId="1076"/>
          <ac:spMkLst>
            <pc:docMk/>
            <pc:sldMk cId="0" sldId="309"/>
            <ac:spMk id="3" creationId="{00000000-0000-0000-0000-000000000000}"/>
          </ac:spMkLst>
        </pc:spChg>
      </pc:sldChg>
      <pc:sldChg chg="modSp">
        <pc:chgData name="(SP21-BSE-074)    REHMAT ULLAH" userId="S::sp21-bse-074@isbstudent.comsats.edu.pk::a7cdacb8-19bd-4502-a323-e7ee1fcb3253" providerId="AD" clId="Web-{C49BE9FE-7CD9-0A52-02D4-2AD48D7B364E}" dt="2024-09-25T04:56:00.359" v="11" actId="1076"/>
        <pc:sldMkLst>
          <pc:docMk/>
          <pc:sldMk cId="1365771029" sldId="358"/>
        </pc:sldMkLst>
        <pc:picChg chg="mod">
          <ac:chgData name="(SP21-BSE-074)    REHMAT ULLAH" userId="S::sp21-bse-074@isbstudent.comsats.edu.pk::a7cdacb8-19bd-4502-a323-e7ee1fcb3253" providerId="AD" clId="Web-{C49BE9FE-7CD9-0A52-02D4-2AD48D7B364E}" dt="2024-09-25T04:56:00.359" v="11" actId="1076"/>
          <ac:picMkLst>
            <pc:docMk/>
            <pc:sldMk cId="1365771029" sldId="358"/>
            <ac:picMk id="4" creationId="{CCBE5C32-74D6-490D-AF08-0B1B8B3EB8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829C13-0C8E-49AF-8694-EA2B738DA433}" type="datetimeFigureOut">
              <a:rPr lang="en-US" smtClean="0"/>
              <a:pPr/>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3A800-E697-47E9-8092-7CA8354FAD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173A800-E697-47E9-8092-7CA8354FAD6B}" type="slidenum">
              <a:rPr lang="en-US" smtClean="0"/>
              <a:pPr/>
              <a:t>1</a:t>
            </a:fld>
            <a:endParaRPr lang="en-US"/>
          </a:p>
        </p:txBody>
      </p:sp>
    </p:spTree>
    <p:extLst>
      <p:ext uri="{BB962C8B-B14F-4D97-AF65-F5344CB8AC3E}">
        <p14:creationId xmlns:p14="http://schemas.microsoft.com/office/powerpoint/2010/main" val="331812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73A800-E697-47E9-8092-7CA8354FAD6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173A800-E697-47E9-8092-7CA8354FAD6B}" type="slidenum">
              <a:rPr lang="en-US" smtClean="0"/>
              <a:pPr/>
              <a:t>5</a:t>
            </a:fld>
            <a:endParaRPr lang="en-US"/>
          </a:p>
        </p:txBody>
      </p:sp>
    </p:spTree>
    <p:extLst>
      <p:ext uri="{BB962C8B-B14F-4D97-AF65-F5344CB8AC3E}">
        <p14:creationId xmlns:p14="http://schemas.microsoft.com/office/powerpoint/2010/main" val="328901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73A800-E697-47E9-8092-7CA8354FAD6B}"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73A800-E697-47E9-8092-7CA8354FAD6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DC6198-7694-4B10-91AC-9474A68A3D8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E8077-02D4-4CB8-8B41-CAF1573EC90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0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C6198-7694-4B10-91AC-9474A68A3D8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230165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C6198-7694-4B10-91AC-9474A68A3D8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257511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C6198-7694-4B10-91AC-9474A68A3D8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25917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C6198-7694-4B10-91AC-9474A68A3D8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E8077-02D4-4CB8-8B41-CAF1573EC90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8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DC6198-7694-4B10-91AC-9474A68A3D8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252781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DC6198-7694-4B10-91AC-9474A68A3D83}"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317290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DC6198-7694-4B10-91AC-9474A68A3D83}"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160706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DC6198-7694-4B10-91AC-9474A68A3D83}" type="datetimeFigureOut">
              <a:rPr lang="en-US" smtClean="0"/>
              <a:pPr/>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191837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2DC6198-7694-4B10-91AC-9474A68A3D83}" type="datetimeFigureOut">
              <a:rPr lang="en-US" smtClean="0"/>
              <a:pPr/>
              <a:t>9/24/2024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0E8077-02D4-4CB8-8B41-CAF1573EC906}" type="slidenum">
              <a:rPr lang="en-US" smtClean="0"/>
              <a:pPr/>
              <a:t>‹#›</a:t>
            </a:fld>
            <a:endParaRPr lang="en-US"/>
          </a:p>
        </p:txBody>
      </p:sp>
    </p:spTree>
    <p:extLst>
      <p:ext uri="{BB962C8B-B14F-4D97-AF65-F5344CB8AC3E}">
        <p14:creationId xmlns:p14="http://schemas.microsoft.com/office/powerpoint/2010/main" val="241400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C6198-7694-4B10-91AC-9474A68A3D8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E8077-02D4-4CB8-8B41-CAF1573EC906}" type="slidenum">
              <a:rPr lang="en-US" smtClean="0"/>
              <a:pPr/>
              <a:t>‹#›</a:t>
            </a:fld>
            <a:endParaRPr lang="en-US"/>
          </a:p>
        </p:txBody>
      </p:sp>
    </p:spTree>
    <p:extLst>
      <p:ext uri="{BB962C8B-B14F-4D97-AF65-F5344CB8AC3E}">
        <p14:creationId xmlns:p14="http://schemas.microsoft.com/office/powerpoint/2010/main" val="390297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2DC6198-7694-4B10-91AC-9474A68A3D83}" type="datetimeFigureOut">
              <a:rPr lang="en-US" smtClean="0"/>
              <a:pPr/>
              <a:t>9/24/2024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0E8077-02D4-4CB8-8B41-CAF1573EC90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09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a:latin typeface="Arial Nova Cond" panose="020B0506020202020204" pitchFamily="34" charset="0"/>
              </a:rPr>
            </a:br>
            <a:r>
              <a:rPr lang="en-US" sz="2400">
                <a:latin typeface="Arial Nova Cond" panose="020B0506020202020204" pitchFamily="34" charset="0"/>
              </a:rPr>
              <a:t>Chapter 1&amp;2: </a:t>
            </a:r>
            <a:br>
              <a:rPr lang="en-US" sz="2400">
                <a:latin typeface="Arial Nova Cond" panose="020B0506020202020204" pitchFamily="34" charset="0"/>
              </a:rPr>
            </a:br>
            <a:r>
              <a:rPr lang="en-US" sz="2400">
                <a:latin typeface="Arial Nova Cond" panose="020B0506020202020204" pitchFamily="34" charset="0"/>
              </a:rPr>
              <a:t>Introduction-Fundamentals of Testing</a:t>
            </a:r>
            <a:br>
              <a:rPr lang="en-US" sz="2400">
                <a:latin typeface="Arial Nova Cond" panose="020B0506020202020204" pitchFamily="34" charset="0"/>
              </a:rPr>
            </a:br>
            <a:endParaRPr lang="en-US" sz="240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81200" y="1752600"/>
            <a:ext cx="6858000" cy="2585323"/>
          </a:xfrm>
          <a:prstGeom prst="rect">
            <a:avLst/>
          </a:prstGeom>
          <a:noFill/>
        </p:spPr>
        <p:txBody>
          <a:bodyPr wrap="square" rtlCol="0">
            <a:spAutoFit/>
          </a:bodyPr>
          <a:lstStyle/>
          <a:p>
            <a:r>
              <a:rPr lang="en-GB" sz="5400"/>
              <a:t>Software Testing</a:t>
            </a:r>
          </a:p>
          <a:p>
            <a:r>
              <a:rPr lang="en-GB" sz="4800">
                <a:latin typeface="Arial Nova Cond" panose="020B0506020202020204" pitchFamily="34" charset="0"/>
              </a:rPr>
              <a:t>          </a:t>
            </a:r>
            <a:r>
              <a:rPr lang="en-US" sz="3600">
                <a:latin typeface="Arial Nova Cond" panose="020B0506020202020204" pitchFamily="34" charset="0"/>
              </a:rPr>
              <a:t>Lecture </a:t>
            </a:r>
            <a:r>
              <a:rPr lang="en-US" sz="3200">
                <a:latin typeface="Arial Nova Cond" panose="020B0506020202020204" pitchFamily="34" charset="0"/>
              </a:rPr>
              <a:t>1</a:t>
            </a:r>
          </a:p>
          <a:p>
            <a:endParaRPr lang="en-US" sz="3200">
              <a:latin typeface="Arial Nova Cond" panose="020B0506020202020204" pitchFamily="34" charset="0"/>
            </a:endParaRPr>
          </a:p>
          <a:p>
            <a:r>
              <a:rPr lang="en-US" sz="2800">
                <a:latin typeface="Arial Nova Cond" panose="020B0506020202020204" pitchFamily="34" charset="0"/>
              </a:rPr>
              <a:t>Fundamentals of Software Testing</a:t>
            </a:r>
            <a:endParaRPr lang="en-GB" sz="3600"/>
          </a:p>
        </p:txBody>
      </p:sp>
    </p:spTree>
    <p:extLst>
      <p:ext uri="{BB962C8B-B14F-4D97-AF65-F5344CB8AC3E}">
        <p14:creationId xmlns:p14="http://schemas.microsoft.com/office/powerpoint/2010/main" val="1392310130"/>
      </p:ext>
    </p:extLst>
  </p:cSld>
  <p:clrMapOvr>
    <a:masterClrMapping/>
  </p:clrMapOvr>
  <mc:AlternateContent xmlns:mc="http://schemas.openxmlformats.org/markup-compatibility/2006">
    <mc:Choice xmlns:p14="http://schemas.microsoft.com/office/powerpoint/2010/main" Requires="p14">
      <p:transition spd="slow" p14:dur="2000" advTm="23753"/>
    </mc:Choice>
    <mc:Fallback>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394977"/>
            <a:ext cx="7543800" cy="1450757"/>
          </a:xfrm>
        </p:spPr>
        <p:txBody>
          <a:bodyPr>
            <a:normAutofit/>
          </a:bodyPr>
          <a:lstStyle/>
          <a:p>
            <a:r>
              <a:rPr lang="en-US" sz="4400"/>
              <a:t>Why does S/W have bugs?</a:t>
            </a:r>
          </a:p>
        </p:txBody>
      </p:sp>
      <p:sp>
        <p:nvSpPr>
          <p:cNvPr id="3" name="Content Placeholder 2"/>
          <p:cNvSpPr>
            <a:spLocks noGrp="1"/>
          </p:cNvSpPr>
          <p:nvPr>
            <p:ph idx="1"/>
          </p:nvPr>
        </p:nvSpPr>
        <p:spPr>
          <a:xfrm>
            <a:off x="914400" y="1981200"/>
            <a:ext cx="7543801" cy="4023360"/>
          </a:xfrm>
        </p:spPr>
        <p:txBody>
          <a:bodyPr>
            <a:normAutofit/>
          </a:bodyPr>
          <a:lstStyle/>
          <a:p>
            <a:pPr>
              <a:buFont typeface="Arial" panose="020B0604020202020204" pitchFamily="34" charset="0"/>
              <a:buChar char="•"/>
            </a:pPr>
            <a:r>
              <a:rPr lang="en-US"/>
              <a:t> Miscommunication or No Communication (That we are not clear about what an application should do or shouldn’t do) </a:t>
            </a:r>
          </a:p>
          <a:p>
            <a:pPr>
              <a:buFont typeface="Arial" panose="020B0604020202020204" pitchFamily="34" charset="0"/>
              <a:buChar char="•"/>
            </a:pPr>
            <a:r>
              <a:rPr lang="en-US"/>
              <a:t> Time Pressure (Time scheduling) </a:t>
            </a:r>
          </a:p>
          <a:p>
            <a:pPr>
              <a:buFont typeface="Arial" panose="020B0604020202020204" pitchFamily="34" charset="0"/>
              <a:buChar char="•"/>
            </a:pPr>
            <a:r>
              <a:rPr lang="en-US"/>
              <a:t> Changing Requirements </a:t>
            </a:r>
          </a:p>
          <a:p>
            <a:pPr>
              <a:buFont typeface="Arial" panose="020B0604020202020204" pitchFamily="34" charset="0"/>
              <a:buChar char="•"/>
            </a:pPr>
            <a:r>
              <a:rPr lang="en-US"/>
              <a:t> Software Complexity (Without experience its bit tough to do the tough application) </a:t>
            </a:r>
          </a:p>
          <a:p>
            <a:pPr>
              <a:buFont typeface="Arial" panose="020B0604020202020204" pitchFamily="34" charset="0"/>
              <a:buChar char="•"/>
            </a:pPr>
            <a:r>
              <a:rPr lang="en-US"/>
              <a:t> Programming Mistakes</a:t>
            </a:r>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Costly Software Failures Examples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a:t> China airplane crash on April 26</a:t>
            </a:r>
            <a:r>
              <a:rPr lang="en-US" baseline="30000"/>
              <a:t>th</a:t>
            </a:r>
            <a:r>
              <a:rPr lang="en-US"/>
              <a:t> 1994, due to software bug in controls and caught fire during landing, killing 264 people.</a:t>
            </a:r>
          </a:p>
          <a:p>
            <a:pPr>
              <a:buNone/>
            </a:pPr>
            <a:r>
              <a:rPr lang="en-US"/>
              <a:t>       </a:t>
            </a:r>
          </a:p>
        </p:txBody>
      </p:sp>
      <p:pic>
        <p:nvPicPr>
          <p:cNvPr id="4" name="Picture 3" descr="download.jpg"/>
          <p:cNvPicPr>
            <a:picLocks noChangeAspect="1"/>
          </p:cNvPicPr>
          <p:nvPr/>
        </p:nvPicPr>
        <p:blipFill>
          <a:blip r:embed="rId2"/>
          <a:stretch>
            <a:fillRect/>
          </a:stretch>
        </p:blipFill>
        <p:spPr>
          <a:xfrm>
            <a:off x="2057400" y="2951370"/>
            <a:ext cx="4676775" cy="3044951"/>
          </a:xfrm>
          <a:prstGeom prst="rect">
            <a:avLst/>
          </a:prstGeom>
        </p:spPr>
      </p:pic>
    </p:spTree>
    <p:extLst>
      <p:ext uri="{BB962C8B-B14F-4D97-AF65-F5344CB8AC3E}">
        <p14:creationId xmlns:p14="http://schemas.microsoft.com/office/powerpoint/2010/main" val="402949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Other Examples……</a:t>
            </a:r>
          </a:p>
        </p:txBody>
      </p:sp>
      <p:sp>
        <p:nvSpPr>
          <p:cNvPr id="3" name="Content Placeholder 2"/>
          <p:cNvSpPr>
            <a:spLocks noGrp="1"/>
          </p:cNvSpPr>
          <p:nvPr>
            <p:ph idx="1"/>
          </p:nvPr>
        </p:nvSpPr>
        <p:spPr>
          <a:xfrm>
            <a:off x="822960" y="1828800"/>
            <a:ext cx="7787640" cy="5257800"/>
          </a:xfrm>
        </p:spPr>
        <p:txBody>
          <a:bodyPr/>
          <a:lstStyle/>
          <a:p>
            <a:pPr>
              <a:buFont typeface="Arial" panose="020B0604020202020204" pitchFamily="34" charset="0"/>
              <a:buChar char="•"/>
            </a:pPr>
            <a:r>
              <a:rPr lang="en-US"/>
              <a:t> In 1985, Therac-25 Radiation </a:t>
            </a:r>
            <a:r>
              <a:rPr lang="en-US" err="1"/>
              <a:t>Theraphy</a:t>
            </a:r>
            <a:r>
              <a:rPr lang="en-US"/>
              <a:t> Machine kill 3 people and 3 injured due to massive overdoses of radiations.</a:t>
            </a:r>
          </a:p>
          <a:p>
            <a:pPr>
              <a:buNone/>
            </a:pPr>
            <a:endParaRPr lang="en-US"/>
          </a:p>
        </p:txBody>
      </p:sp>
      <p:pic>
        <p:nvPicPr>
          <p:cNvPr id="4" name="Picture 3" descr="machine.png"/>
          <p:cNvPicPr>
            <a:picLocks noChangeAspect="1"/>
          </p:cNvPicPr>
          <p:nvPr/>
        </p:nvPicPr>
        <p:blipFill>
          <a:blip r:embed="rId2"/>
          <a:stretch>
            <a:fillRect/>
          </a:stretch>
        </p:blipFill>
        <p:spPr>
          <a:xfrm>
            <a:off x="2133600" y="2667000"/>
            <a:ext cx="4391025" cy="3253151"/>
          </a:xfrm>
          <a:prstGeom prst="rect">
            <a:avLst/>
          </a:prstGeom>
        </p:spPr>
      </p:pic>
    </p:spTree>
    <p:extLst>
      <p:ext uri="{BB962C8B-B14F-4D97-AF65-F5344CB8AC3E}">
        <p14:creationId xmlns:p14="http://schemas.microsoft.com/office/powerpoint/2010/main" val="124403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Examples…..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t> In April of 1999, a software bug caused the failure of a $1.2 billion military satellite launch, the expensive accident in history</a:t>
            </a:r>
          </a:p>
          <a:p>
            <a:pPr>
              <a:buFont typeface="Arial" panose="020B0604020202020204" pitchFamily="34" charset="0"/>
              <a:buChar char="•"/>
            </a:pPr>
            <a:r>
              <a:rPr lang="en-US"/>
              <a:t> In 2015 fighter plane F-35 fell victim to a software bug, making it unable to detect targets correctly.</a:t>
            </a:r>
          </a:p>
          <a:p>
            <a:pPr>
              <a:buFont typeface="Arial" panose="020B0604020202020204" pitchFamily="34" charset="0"/>
              <a:buChar char="•"/>
            </a:pPr>
            <a:r>
              <a:rPr lang="en-US"/>
              <a:t> Some of the Amazon’s third party retailers saw their product price is reduced to 1p due to a software glitch. They were left with heavy losses.</a:t>
            </a:r>
          </a:p>
          <a:p>
            <a:pPr>
              <a:buFont typeface="Arial" panose="020B0604020202020204" pitchFamily="34" charset="0"/>
              <a:buChar char="•"/>
            </a:pPr>
            <a:r>
              <a:rPr lang="en-US"/>
              <a:t> In may of 1996, a software bug caused the bank accounts of 823 customers of a major U.S. bank to be credited with 920 million US dollars.</a:t>
            </a:r>
          </a:p>
          <a:p>
            <a:endParaRPr lang="en-US"/>
          </a:p>
        </p:txBody>
      </p:sp>
    </p:spTree>
    <p:extLst>
      <p:ext uri="{BB962C8B-B14F-4D97-AF65-F5344CB8AC3E}">
        <p14:creationId xmlns:p14="http://schemas.microsoft.com/office/powerpoint/2010/main" val="10514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CA" sz="4400"/>
              <a:t>Testing Activities</a:t>
            </a:r>
          </a:p>
        </p:txBody>
      </p:sp>
      <p:sp>
        <p:nvSpPr>
          <p:cNvPr id="4099" name="Rectangle 3"/>
          <p:cNvSpPr>
            <a:spLocks noChangeArrowheads="1"/>
          </p:cNvSpPr>
          <p:nvPr/>
        </p:nvSpPr>
        <p:spPr bwMode="auto">
          <a:xfrm>
            <a:off x="609600" y="1917700"/>
            <a:ext cx="1219200" cy="457200"/>
          </a:xfrm>
          <a:prstGeom prst="rect">
            <a:avLst/>
          </a:prstGeom>
          <a:solidFill>
            <a:schemeClr val="bg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Identify</a:t>
            </a:r>
          </a:p>
        </p:txBody>
      </p:sp>
      <p:sp>
        <p:nvSpPr>
          <p:cNvPr id="4100" name="Rectangle 4"/>
          <p:cNvSpPr>
            <a:spLocks noChangeArrowheads="1"/>
          </p:cNvSpPr>
          <p:nvPr/>
        </p:nvSpPr>
        <p:spPr bwMode="auto">
          <a:xfrm>
            <a:off x="1447800" y="2870200"/>
            <a:ext cx="1219200" cy="457200"/>
          </a:xfrm>
          <a:prstGeom prst="rect">
            <a:avLst/>
          </a:prstGeom>
          <a:solidFill>
            <a:schemeClr val="bg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Design</a:t>
            </a:r>
          </a:p>
        </p:txBody>
      </p:sp>
      <p:sp>
        <p:nvSpPr>
          <p:cNvPr id="4101" name="Rectangle 5"/>
          <p:cNvSpPr>
            <a:spLocks noChangeArrowheads="1"/>
          </p:cNvSpPr>
          <p:nvPr/>
        </p:nvSpPr>
        <p:spPr bwMode="auto">
          <a:xfrm>
            <a:off x="2362200" y="3708400"/>
            <a:ext cx="1219200" cy="457200"/>
          </a:xfrm>
          <a:prstGeom prst="rect">
            <a:avLst/>
          </a:prstGeom>
          <a:solidFill>
            <a:schemeClr val="bg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Build</a:t>
            </a:r>
          </a:p>
        </p:txBody>
      </p:sp>
      <p:sp>
        <p:nvSpPr>
          <p:cNvPr id="4102" name="Rectangle 6"/>
          <p:cNvSpPr>
            <a:spLocks noChangeArrowheads="1"/>
          </p:cNvSpPr>
          <p:nvPr/>
        </p:nvSpPr>
        <p:spPr bwMode="auto">
          <a:xfrm>
            <a:off x="4878022" y="4211306"/>
            <a:ext cx="1219200" cy="457200"/>
          </a:xfrm>
          <a:prstGeom prst="rect">
            <a:avLst/>
          </a:prstGeom>
          <a:solidFill>
            <a:schemeClr val="bg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Execute</a:t>
            </a:r>
          </a:p>
        </p:txBody>
      </p:sp>
      <p:sp>
        <p:nvSpPr>
          <p:cNvPr id="4103" name="Rectangle 7"/>
          <p:cNvSpPr>
            <a:spLocks noChangeArrowheads="1"/>
          </p:cNvSpPr>
          <p:nvPr/>
        </p:nvSpPr>
        <p:spPr bwMode="auto">
          <a:xfrm>
            <a:off x="4343400" y="5295900"/>
            <a:ext cx="1219200" cy="457200"/>
          </a:xfrm>
          <a:prstGeom prst="rect">
            <a:avLst/>
          </a:prstGeom>
          <a:solidFill>
            <a:schemeClr val="bg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Compare</a:t>
            </a:r>
          </a:p>
        </p:txBody>
      </p:sp>
      <p:sp>
        <p:nvSpPr>
          <p:cNvPr id="4104" name="Line 8"/>
          <p:cNvSpPr>
            <a:spLocks noChangeShapeType="1"/>
          </p:cNvSpPr>
          <p:nvPr/>
        </p:nvSpPr>
        <p:spPr bwMode="auto">
          <a:xfrm>
            <a:off x="2673757" y="2396174"/>
            <a:ext cx="527050" cy="498475"/>
          </a:xfrm>
          <a:prstGeom prst="line">
            <a:avLst/>
          </a:prstGeom>
          <a:noFill/>
          <a:ln w="28575">
            <a:solidFill>
              <a:schemeClr val="tx1"/>
            </a:solidFill>
            <a:round/>
            <a:headE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05" name="Line 9"/>
          <p:cNvSpPr>
            <a:spLocks noChangeShapeType="1"/>
          </p:cNvSpPr>
          <p:nvPr/>
        </p:nvSpPr>
        <p:spPr bwMode="auto">
          <a:xfrm>
            <a:off x="2366963" y="3311525"/>
            <a:ext cx="528637" cy="422275"/>
          </a:xfrm>
          <a:prstGeom prst="line">
            <a:avLst/>
          </a:prstGeom>
          <a:noFill/>
          <a:ln w="28575">
            <a:solidFill>
              <a:schemeClr val="tx1"/>
            </a:solidFill>
            <a:round/>
            <a:headE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06" name="Line 10"/>
          <p:cNvSpPr>
            <a:spLocks noChangeShapeType="1"/>
          </p:cNvSpPr>
          <p:nvPr/>
        </p:nvSpPr>
        <p:spPr bwMode="auto">
          <a:xfrm>
            <a:off x="3422650" y="4189413"/>
            <a:ext cx="311150" cy="217487"/>
          </a:xfrm>
          <a:prstGeom prst="line">
            <a:avLst/>
          </a:prstGeom>
          <a:noFill/>
          <a:ln w="28575">
            <a:solidFill>
              <a:schemeClr val="tx1"/>
            </a:solidFill>
            <a:round/>
            <a:headE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07" name="Line 11"/>
          <p:cNvSpPr>
            <a:spLocks noChangeShapeType="1"/>
          </p:cNvSpPr>
          <p:nvPr/>
        </p:nvSpPr>
        <p:spPr bwMode="auto">
          <a:xfrm>
            <a:off x="4195763" y="4873625"/>
            <a:ext cx="528637" cy="422275"/>
          </a:xfrm>
          <a:prstGeom prst="line">
            <a:avLst/>
          </a:prstGeom>
          <a:noFill/>
          <a:ln w="28575">
            <a:solidFill>
              <a:schemeClr val="tx1"/>
            </a:solidFill>
            <a:round/>
            <a:headE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08" name="Text Box 12"/>
          <p:cNvSpPr txBox="1">
            <a:spLocks noChangeArrowheads="1"/>
          </p:cNvSpPr>
          <p:nvPr/>
        </p:nvSpPr>
        <p:spPr bwMode="auto">
          <a:xfrm>
            <a:off x="1955800" y="1917700"/>
            <a:ext cx="7188200" cy="442913"/>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Test conditions </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a:t>
            </a: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What</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 an item or event to be verified.</a:t>
            </a:r>
          </a:p>
        </p:txBody>
      </p:sp>
      <p:sp>
        <p:nvSpPr>
          <p:cNvPr id="4109" name="Text Box 13"/>
          <p:cNvSpPr txBox="1">
            <a:spLocks noChangeArrowheads="1"/>
          </p:cNvSpPr>
          <p:nvPr/>
        </p:nvSpPr>
        <p:spPr bwMode="auto">
          <a:xfrm>
            <a:off x="2727325" y="2693988"/>
            <a:ext cx="5072063" cy="44291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How</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 the “what” can be tested: realization</a:t>
            </a:r>
          </a:p>
        </p:txBody>
      </p:sp>
      <p:sp>
        <p:nvSpPr>
          <p:cNvPr id="4110" name="Text Box 14"/>
          <p:cNvSpPr txBox="1">
            <a:spLocks noChangeArrowheads="1"/>
          </p:cNvSpPr>
          <p:nvPr/>
        </p:nvSpPr>
        <p:spPr bwMode="auto">
          <a:xfrm>
            <a:off x="3717925" y="3455988"/>
            <a:ext cx="2055371" cy="446276"/>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Build</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 test cases</a:t>
            </a:r>
          </a:p>
        </p:txBody>
      </p:sp>
      <p:sp>
        <p:nvSpPr>
          <p:cNvPr id="4111" name="Text Box 15"/>
          <p:cNvSpPr txBox="1">
            <a:spLocks noChangeArrowheads="1"/>
          </p:cNvSpPr>
          <p:nvPr/>
        </p:nvSpPr>
        <p:spPr bwMode="auto">
          <a:xfrm>
            <a:off x="4632325" y="4154488"/>
            <a:ext cx="2035175" cy="44291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Run</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 the system</a:t>
            </a:r>
          </a:p>
        </p:txBody>
      </p:sp>
      <p:sp>
        <p:nvSpPr>
          <p:cNvPr id="4112" name="Text Box 16"/>
          <p:cNvSpPr txBox="1">
            <a:spLocks noChangeArrowheads="1"/>
          </p:cNvSpPr>
          <p:nvPr/>
        </p:nvSpPr>
        <p:spPr bwMode="auto">
          <a:xfrm>
            <a:off x="5622925" y="5043488"/>
            <a:ext cx="3033713" cy="79375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Test case outcome</a:t>
            </a:r>
            <a:r>
              <a:rPr kumimoji="0" lang="en-US" sz="2300" b="0" i="0" u="none" strike="noStrike" kern="1200" cap="none" spc="0" normalizeH="0" baseline="0" noProof="0">
                <a:ln>
                  <a:noFill/>
                </a:ln>
                <a:solidFill>
                  <a:prstClr val="black"/>
                </a:solidFill>
                <a:effectLst/>
                <a:uLnTx/>
                <a:uFillTx/>
                <a:latin typeface="Times New Roman" pitchFamily="18" charset="0"/>
                <a:ea typeface="+mn-ea"/>
                <a:cs typeface="+mn-cs"/>
              </a:rPr>
              <a:t>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prstClr val="black"/>
                </a:solidFill>
                <a:effectLst/>
                <a:uLnTx/>
                <a:uFillTx/>
                <a:latin typeface="Times New Roman" pitchFamily="18" charset="0"/>
                <a:ea typeface="+mn-ea"/>
                <a:cs typeface="+mn-cs"/>
              </a:rPr>
              <a:t>expected outcome</a:t>
            </a:r>
          </a:p>
        </p:txBody>
      </p:sp>
      <p:sp>
        <p:nvSpPr>
          <p:cNvPr id="4113" name="Line 17"/>
          <p:cNvSpPr>
            <a:spLocks noChangeShapeType="1"/>
          </p:cNvSpPr>
          <p:nvPr/>
        </p:nvSpPr>
        <p:spPr bwMode="auto">
          <a:xfrm>
            <a:off x="4876800" y="5753100"/>
            <a:ext cx="0" cy="533400"/>
          </a:xfrm>
          <a:prstGeom prst="line">
            <a:avLst/>
          </a:prstGeom>
          <a:noFill/>
          <a:ln w="28575">
            <a:solidFill>
              <a:schemeClr val="tx1"/>
            </a:solidFill>
            <a:prstDash val="dash"/>
            <a:round/>
            <a:headEnd/>
            <a:tailEnd type="triangle"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114" name="Text Box 18"/>
          <p:cNvSpPr txBox="1">
            <a:spLocks noChangeArrowheads="1"/>
          </p:cNvSpPr>
          <p:nvPr/>
        </p:nvSpPr>
        <p:spPr bwMode="auto">
          <a:xfrm>
            <a:off x="3238500" y="5905500"/>
            <a:ext cx="146050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itchFamily="18" charset="0"/>
                <a:ea typeface="+mn-ea"/>
                <a:cs typeface="+mn-cs"/>
              </a:rPr>
              <a:t>Test result</a:t>
            </a:r>
          </a:p>
        </p:txBody>
      </p:sp>
    </p:spTree>
    <p:extLst>
      <p:ext uri="{BB962C8B-B14F-4D97-AF65-F5344CB8AC3E}">
        <p14:creationId xmlns:p14="http://schemas.microsoft.com/office/powerpoint/2010/main" val="336647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8229600" cy="868362"/>
          </a:xfrm>
        </p:spPr>
        <p:txBody>
          <a:bodyPr>
            <a:normAutofit/>
          </a:bodyPr>
          <a:lstStyle/>
          <a:p>
            <a:r>
              <a:rPr lang="en-US" sz="4400"/>
              <a:t>Error, Fault &amp; Failure</a:t>
            </a:r>
          </a:p>
        </p:txBody>
      </p:sp>
      <p:sp>
        <p:nvSpPr>
          <p:cNvPr id="3" name="Content Placeholder 2"/>
          <p:cNvSpPr>
            <a:spLocks noGrp="1"/>
          </p:cNvSpPr>
          <p:nvPr>
            <p:ph idx="1"/>
          </p:nvPr>
        </p:nvSpPr>
        <p:spPr>
          <a:xfrm>
            <a:off x="762000" y="1782762"/>
            <a:ext cx="8229600" cy="4694238"/>
          </a:xfrm>
        </p:spPr>
        <p:txBody>
          <a:bodyPr>
            <a:normAutofit fontScale="70000" lnSpcReduction="20000"/>
          </a:bodyPr>
          <a:lstStyle/>
          <a:p>
            <a:r>
              <a:rPr lang="en-US" sz="1800" b="1"/>
              <a:t>Error :</a:t>
            </a:r>
          </a:p>
          <a:p>
            <a:pPr>
              <a:buFont typeface="Arial" panose="020B0604020202020204" pitchFamily="34" charset="0"/>
              <a:buChar char="•"/>
            </a:pPr>
            <a:r>
              <a:rPr lang="en-US" sz="1800"/>
              <a:t> An error is a mistake, misconception, or misunderstanding on the part of a software developer that cause fault or we can say defective programming by the developer.</a:t>
            </a:r>
          </a:p>
          <a:p>
            <a:r>
              <a:rPr lang="en-US" sz="1800" b="1"/>
              <a:t>Fault/Bug/Defect : </a:t>
            </a:r>
          </a:p>
          <a:p>
            <a:pPr>
              <a:buFont typeface="Arial" panose="020B0604020202020204" pitchFamily="34" charset="0"/>
              <a:buChar char="•"/>
            </a:pPr>
            <a:r>
              <a:rPr lang="en-US" sz="1800"/>
              <a:t> A fault is introduced into the software as the result of an error. OR Discrepancy in code that causes failure.</a:t>
            </a:r>
          </a:p>
          <a:p>
            <a:pPr>
              <a:buFont typeface="Arial" panose="020B0604020202020204" pitchFamily="34" charset="0"/>
              <a:buChar char="•"/>
            </a:pPr>
            <a:r>
              <a:rPr lang="en-US" sz="1800"/>
              <a:t> An incorrect step, process or data definition in a computer program which causes the program to perform in an unintended or unanticipated manner. </a:t>
            </a:r>
          </a:p>
          <a:p>
            <a:pPr>
              <a:buFont typeface="Arial" panose="020B0604020202020204" pitchFamily="34" charset="0"/>
              <a:buChar char="•"/>
            </a:pPr>
            <a:r>
              <a:rPr lang="en-GB" sz="1800"/>
              <a:t>It is a condition that causes the software to fail to perform its required function</a:t>
            </a:r>
          </a:p>
          <a:p>
            <a:pPr>
              <a:buFont typeface="Arial" panose="020B0604020202020204" pitchFamily="34" charset="0"/>
              <a:buChar char="•"/>
            </a:pPr>
            <a:r>
              <a:rPr lang="en-US" sz="1800"/>
              <a:t>Example: statements in the program</a:t>
            </a:r>
          </a:p>
          <a:p>
            <a:r>
              <a:rPr lang="en-US" sz="1800" b="1"/>
              <a:t>Failure :</a:t>
            </a:r>
          </a:p>
          <a:p>
            <a:pPr>
              <a:buFont typeface="Arial" panose="020B0604020202020204" pitchFamily="34" charset="0"/>
              <a:buChar char="•"/>
            </a:pPr>
            <a:r>
              <a:rPr lang="en-US" sz="1800"/>
              <a:t>Deviation of the software from its expected result. OR failure means that a given requirement is not fulfilled; it is a discrepancy between the actual result or behavior and the expected result or behavior</a:t>
            </a:r>
          </a:p>
          <a:p>
            <a:pPr>
              <a:buFont typeface="Arial" panose="020B0604020202020204" pitchFamily="34" charset="0"/>
              <a:buChar char="•"/>
            </a:pPr>
            <a:r>
              <a:rPr lang="en-GB" sz="1800" b="0" i="1" u="none" strike="noStrike" baseline="0">
                <a:latin typeface="LiberationSerif-Italic"/>
              </a:rPr>
              <a:t>Software Failure: </a:t>
            </a:r>
            <a:r>
              <a:rPr lang="en-GB" sz="1800" b="0" i="0" u="none" strike="noStrike" baseline="0">
                <a:latin typeface="LiberationSerif"/>
              </a:rPr>
              <a:t>External, incorrect behavior with respect to the requirements or another description of the expected behavior.</a:t>
            </a:r>
            <a:r>
              <a:rPr lang="en-US" sz="1800"/>
              <a:t> </a:t>
            </a:r>
          </a:p>
          <a:p>
            <a:r>
              <a:rPr lang="en-US" sz="1800"/>
              <a:t>Example: </a:t>
            </a:r>
          </a:p>
          <a:p>
            <a:pPr>
              <a:buFont typeface="Arial" panose="020B0604020202020204" pitchFamily="34" charset="0"/>
              <a:buChar char="•"/>
            </a:pPr>
            <a:r>
              <a:rPr lang="en-US" sz="1800"/>
              <a:t>There is a product that is too difficult to use. </a:t>
            </a:r>
          </a:p>
          <a:p>
            <a:pPr>
              <a:buFont typeface="Arial" panose="020B0604020202020204" pitchFamily="34" charset="0"/>
              <a:buChar char="•"/>
            </a:pPr>
            <a:r>
              <a:rPr lang="en-US" sz="1800"/>
              <a:t>Or an output is wrong or the program crashes.</a:t>
            </a:r>
          </a:p>
          <a:p>
            <a:pPr>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Error, Fault and Failure</a:t>
            </a:r>
          </a:p>
        </p:txBody>
      </p:sp>
      <p:sp>
        <p:nvSpPr>
          <p:cNvPr id="5" name="Content Placeholder 4">
            <a:extLst>
              <a:ext uri="{FF2B5EF4-FFF2-40B4-BE49-F238E27FC236}">
                <a16:creationId xmlns:a16="http://schemas.microsoft.com/office/drawing/2014/main" id="{A4C7A108-9DBB-DB84-39CD-BCEDA4C7D717}"/>
              </a:ext>
            </a:extLst>
          </p:cNvPr>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8229600" cy="1143000"/>
          </a:xfrm>
        </p:spPr>
        <p:txBody>
          <a:bodyPr>
            <a:normAutofit fontScale="90000"/>
          </a:bodyPr>
          <a:lstStyle/>
          <a:p>
            <a:r>
              <a:rPr lang="en-US" sz="4900"/>
              <a:t>Basic Terms</a:t>
            </a:r>
            <a:br>
              <a:rPr lang="en-US"/>
            </a:br>
            <a:endParaRPr lang="en-US"/>
          </a:p>
        </p:txBody>
      </p:sp>
      <p:sp>
        <p:nvSpPr>
          <p:cNvPr id="3" name="Content Placeholder 2"/>
          <p:cNvSpPr>
            <a:spLocks noGrp="1"/>
          </p:cNvSpPr>
          <p:nvPr>
            <p:ph idx="1"/>
          </p:nvPr>
        </p:nvSpPr>
        <p:spPr>
          <a:xfrm>
            <a:off x="762000" y="1828800"/>
            <a:ext cx="8077200" cy="4572000"/>
          </a:xfrm>
        </p:spPr>
        <p:txBody>
          <a:bodyPr>
            <a:normAutofit fontScale="77500" lnSpcReduction="20000"/>
          </a:bodyPr>
          <a:lstStyle/>
          <a:p>
            <a:pPr algn="just">
              <a:buNone/>
            </a:pPr>
            <a:r>
              <a:rPr lang="en-US" b="1">
                <a:latin typeface="Times New Roman" panose="02020603050405020304" pitchFamily="18" charset="0"/>
                <a:cs typeface="Times New Roman" panose="02020603050405020304" pitchFamily="18" charset="0"/>
              </a:rPr>
              <a:t>Error:</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Errors are a part of our daily life.</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Humans make errors in their thoughts, actions, and in the products that might result from their actions.</a:t>
            </a:r>
          </a:p>
          <a:p>
            <a:pPr algn="jus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Errors occur wherever humans are involved in taking actions and making decisions.</a:t>
            </a:r>
          </a:p>
          <a:p>
            <a:pPr algn="just">
              <a:buFont typeface="Arial" panose="020B0604020202020204" pitchFamily="34" charset="0"/>
              <a:buChar char="•"/>
            </a:pPr>
            <a:r>
              <a:rPr lang="en-GB" sz="1600">
                <a:latin typeface="Times New Roman" panose="02020603050405020304" pitchFamily="18" charset="0"/>
                <a:cs typeface="Times New Roman" panose="02020603050405020304" pitchFamily="18" charset="0"/>
              </a:rPr>
              <a:t>Software Error:  An incorrect internal state that is the manifestation of some fault.</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Examples: </a:t>
            </a:r>
          </a:p>
          <a:p>
            <a:pPr>
              <a:buNone/>
            </a:pPr>
            <a:r>
              <a:rPr lang="en-US" sz="1600">
                <a:latin typeface="Times New Roman" panose="02020603050405020304" pitchFamily="18" charset="0"/>
                <a:cs typeface="Times New Roman" panose="02020603050405020304" pitchFamily="18" charset="0"/>
              </a:rPr>
              <a:t>         </a:t>
            </a:r>
            <a:r>
              <a:rPr lang="en-US" sz="1800" u="sng">
                <a:latin typeface="Times New Roman" panose="02020603050405020304" pitchFamily="18" charset="0"/>
                <a:cs typeface="Times New Roman" panose="02020603050405020304" pitchFamily="18" charset="0"/>
              </a:rPr>
              <a:t>Hearing:</a:t>
            </a:r>
          </a:p>
          <a:p>
            <a:pPr>
              <a:buNone/>
            </a:pPr>
            <a:r>
              <a:rPr lang="en-US">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Spoken: He has a garage for repairing foreign cars.</a:t>
            </a:r>
          </a:p>
          <a:p>
            <a:pPr>
              <a:buNone/>
            </a:pPr>
            <a:r>
              <a:rPr lang="en-US" sz="1600">
                <a:latin typeface="Times New Roman" panose="02020603050405020304" pitchFamily="18" charset="0"/>
                <a:cs typeface="Times New Roman" panose="02020603050405020304" pitchFamily="18" charset="0"/>
              </a:rPr>
              <a:t>         Heard : He has a garage for repairing falling cars.</a:t>
            </a:r>
          </a:p>
          <a:p>
            <a:pPr>
              <a:buNone/>
            </a:pPr>
            <a:r>
              <a:rPr lang="en-US" sz="1800">
                <a:latin typeface="Times New Roman" panose="02020603050405020304" pitchFamily="18" charset="0"/>
                <a:cs typeface="Times New Roman" panose="02020603050405020304" pitchFamily="18" charset="0"/>
              </a:rPr>
              <a:t>        </a:t>
            </a:r>
            <a:r>
              <a:rPr lang="en-US" sz="1800" u="sng">
                <a:latin typeface="Times New Roman" panose="02020603050405020304" pitchFamily="18" charset="0"/>
                <a:cs typeface="Times New Roman" panose="02020603050405020304" pitchFamily="18" charset="0"/>
              </a:rPr>
              <a:t>Medicine</a:t>
            </a:r>
            <a:r>
              <a:rPr lang="en-US" sz="1800">
                <a:latin typeface="Times New Roman" panose="02020603050405020304" pitchFamily="18" charset="0"/>
                <a:cs typeface="Times New Roman" panose="02020603050405020304" pitchFamily="18" charset="0"/>
              </a:rPr>
              <a:t>:</a:t>
            </a:r>
          </a:p>
          <a:p>
            <a:pPr>
              <a:buNone/>
            </a:pPr>
            <a:r>
              <a:rPr lang="en-US" sz="18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Incorrect Antibiotic prescribed.</a:t>
            </a:r>
          </a:p>
          <a:p>
            <a:pPr>
              <a:buNone/>
            </a:pPr>
            <a:r>
              <a:rPr lang="en-US" sz="1800">
                <a:latin typeface="Times New Roman" panose="02020603050405020304" pitchFamily="18" charset="0"/>
                <a:cs typeface="Times New Roman" panose="02020603050405020304" pitchFamily="18" charset="0"/>
              </a:rPr>
              <a:t>        </a:t>
            </a:r>
            <a:r>
              <a:rPr lang="en-US" sz="1800" u="sng">
                <a:latin typeface="Times New Roman" panose="02020603050405020304" pitchFamily="18" charset="0"/>
                <a:cs typeface="Times New Roman" panose="02020603050405020304" pitchFamily="18" charset="0"/>
              </a:rPr>
              <a:t>Sports:</a:t>
            </a:r>
          </a:p>
          <a:p>
            <a:pPr>
              <a:buNone/>
            </a:pPr>
            <a:r>
              <a:rPr lang="en-US" sz="1600">
                <a:latin typeface="Times New Roman" panose="02020603050405020304" pitchFamily="18" charset="0"/>
                <a:cs typeface="Times New Roman" panose="02020603050405020304" pitchFamily="18" charset="0"/>
              </a:rPr>
              <a:t>         Incorrect call by a referee in a tennis match.</a:t>
            </a:r>
          </a:p>
          <a:p>
            <a:pPr>
              <a:buNone/>
            </a:pPr>
            <a:r>
              <a:rPr lang="en-US" sz="1000">
                <a:latin typeface="Times New Roman" panose="02020603050405020304" pitchFamily="18" charset="0"/>
                <a:cs typeface="Times New Roman" panose="02020603050405020304" pitchFamily="18" charset="0"/>
              </a:rPr>
              <a:t>        </a:t>
            </a:r>
          </a:p>
          <a:p>
            <a:pPr>
              <a:buNone/>
            </a:pPr>
            <a:endParaRPr lang="en-US" sz="900">
              <a:latin typeface="Times New Roman" panose="02020603050405020304" pitchFamily="18" charset="0"/>
              <a:cs typeface="Times New Roman" panose="02020603050405020304" pitchFamily="18" charset="0"/>
            </a:endParaRPr>
          </a:p>
          <a:p>
            <a:pPr>
              <a:buNone/>
            </a:pPr>
            <a:endParaRPr lang="en-US" sz="900">
              <a:latin typeface="Times New Roman" panose="02020603050405020304" pitchFamily="18" charset="0"/>
              <a:cs typeface="Times New Roman" panose="02020603050405020304" pitchFamily="18" charset="0"/>
            </a:endParaRPr>
          </a:p>
          <a:p>
            <a:pPr>
              <a:buNone/>
            </a:pPr>
            <a:endParaRPr lang="en-US" sz="900">
              <a:latin typeface="Times New Roman" panose="02020603050405020304" pitchFamily="18" charset="0"/>
              <a:cs typeface="Times New Roman" panose="02020603050405020304" pitchFamily="18" charset="0"/>
            </a:endParaRPr>
          </a:p>
          <a:p>
            <a:pPr>
              <a:buNone/>
            </a:pPr>
            <a:endParaRPr lang="en-US" sz="9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3B0F-B4CC-BB16-A1D3-9A33EA8AD9AE}"/>
              </a:ext>
            </a:extLst>
          </p:cNvPr>
          <p:cNvSpPr>
            <a:spLocks noGrp="1"/>
          </p:cNvSpPr>
          <p:nvPr>
            <p:ph type="title"/>
          </p:nvPr>
        </p:nvSpPr>
        <p:spPr/>
        <p:txBody>
          <a:bodyPr/>
          <a:lstStyle/>
          <a:p>
            <a:r>
              <a:rPr lang="en-US" sz="4800"/>
              <a:t>S/W Error, Fault &amp; Failure</a:t>
            </a:r>
            <a:endParaRPr lang="en-GB"/>
          </a:p>
        </p:txBody>
      </p:sp>
      <p:sp>
        <p:nvSpPr>
          <p:cNvPr id="3" name="Content Placeholder 2">
            <a:extLst>
              <a:ext uri="{FF2B5EF4-FFF2-40B4-BE49-F238E27FC236}">
                <a16:creationId xmlns:a16="http://schemas.microsoft.com/office/drawing/2014/main" id="{C424B689-2DF0-DD97-0DFA-0C35F246EFB6}"/>
              </a:ext>
            </a:extLst>
          </p:cNvPr>
          <p:cNvSpPr>
            <a:spLocks noGrp="1"/>
          </p:cNvSpPr>
          <p:nvPr>
            <p:ph idx="1"/>
          </p:nvPr>
        </p:nvSpPr>
        <p:spPr>
          <a:xfrm>
            <a:off x="822960" y="2362200"/>
            <a:ext cx="7543801" cy="2573866"/>
          </a:xfrm>
        </p:spPr>
        <p:txBody>
          <a:bodyPr/>
          <a:lstStyle/>
          <a:p>
            <a:pPr algn="l"/>
            <a:r>
              <a:rPr lang="en-GB" sz="1800" b="1" i="1" u="none" strike="noStrike" baseline="0">
                <a:latin typeface="LiberationSerif-Italic"/>
              </a:rPr>
              <a:t>Software Fault:  </a:t>
            </a:r>
            <a:r>
              <a:rPr lang="en-GB" sz="1800" b="0" i="0" u="none" strike="noStrike" baseline="0">
                <a:latin typeface="LiberationSerif"/>
              </a:rPr>
              <a:t>A static defect in the software.</a:t>
            </a:r>
          </a:p>
          <a:p>
            <a:pPr algn="l"/>
            <a:r>
              <a:rPr lang="en-GB" sz="1800" b="1" i="1" u="none" strike="noStrike" baseline="0">
                <a:latin typeface="LiberationSerif-Italic"/>
              </a:rPr>
              <a:t>Software Error:  </a:t>
            </a:r>
            <a:r>
              <a:rPr lang="en-GB" sz="1800" b="0" i="0" u="none" strike="noStrike" baseline="0">
                <a:latin typeface="LiberationSerif"/>
              </a:rPr>
              <a:t>An incorrect internal state that is the manifestation of some </a:t>
            </a:r>
          </a:p>
          <a:p>
            <a:pPr marL="201168" lvl="1" indent="0">
              <a:buNone/>
            </a:pPr>
            <a:r>
              <a:rPr lang="en-GB" sz="1600">
                <a:latin typeface="LiberationSerif"/>
              </a:rPr>
              <a:t>	                </a:t>
            </a:r>
            <a:r>
              <a:rPr lang="en-GB" sz="1600" b="0" i="0" u="none" strike="noStrike" baseline="0">
                <a:latin typeface="LiberationSerif"/>
              </a:rPr>
              <a:t>fault.</a:t>
            </a:r>
          </a:p>
          <a:p>
            <a:pPr algn="l"/>
            <a:r>
              <a:rPr lang="en-GB" sz="1800" b="1" i="1" u="none" strike="noStrike" baseline="0">
                <a:latin typeface="LiberationSerif-Italic"/>
              </a:rPr>
              <a:t>Software Failure:  </a:t>
            </a:r>
            <a:r>
              <a:rPr lang="en-GB" sz="1800" b="0" i="0" u="none" strike="noStrike" baseline="0">
                <a:latin typeface="LiberationSerif"/>
              </a:rPr>
              <a:t>External, incorrect behavior with respect to the requirements      	                  or another description of the expected behavior.</a:t>
            </a:r>
            <a:endParaRPr lang="en-GB"/>
          </a:p>
        </p:txBody>
      </p:sp>
    </p:spTree>
    <p:extLst>
      <p:ext uri="{BB962C8B-B14F-4D97-AF65-F5344CB8AC3E}">
        <p14:creationId xmlns:p14="http://schemas.microsoft.com/office/powerpoint/2010/main" val="221417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1CC0-EF53-4506-90E1-1165BE58836C}"/>
              </a:ext>
            </a:extLst>
          </p:cNvPr>
          <p:cNvSpPr>
            <a:spLocks noGrp="1"/>
          </p:cNvSpPr>
          <p:nvPr>
            <p:ph type="title"/>
          </p:nvPr>
        </p:nvSpPr>
        <p:spPr/>
        <p:txBody>
          <a:bodyPr/>
          <a:lstStyle/>
          <a:p>
            <a:r>
              <a:rPr lang="en-US" sz="4800"/>
              <a:t>Error, Fault &amp; Failure</a:t>
            </a:r>
            <a:endParaRPr lang="en-GB"/>
          </a:p>
        </p:txBody>
      </p:sp>
      <p:pic>
        <p:nvPicPr>
          <p:cNvPr id="4" name="Content Placeholder 3">
            <a:extLst>
              <a:ext uri="{FF2B5EF4-FFF2-40B4-BE49-F238E27FC236}">
                <a16:creationId xmlns:a16="http://schemas.microsoft.com/office/drawing/2014/main" id="{CCBE5C32-74D6-490D-AF08-0B1B8B3EB8C4}"/>
              </a:ext>
            </a:extLst>
          </p:cNvPr>
          <p:cNvPicPr>
            <a:picLocks noGrp="1"/>
          </p:cNvPicPr>
          <p:nvPr>
            <p:ph idx="1"/>
          </p:nvPr>
        </p:nvPicPr>
        <p:blipFill>
          <a:blip r:embed="rId2"/>
          <a:srcRect/>
          <a:stretch>
            <a:fillRect/>
          </a:stretch>
        </p:blipFill>
        <p:spPr>
          <a:xfrm>
            <a:off x="5976395" y="-486969"/>
            <a:ext cx="6606372" cy="4022725"/>
          </a:xfrm>
          <a:prstGeom prst="rect">
            <a:avLst/>
          </a:prstGeom>
          <a:noFill/>
          <a:ln>
            <a:noFill/>
            <a:prstDash/>
          </a:ln>
        </p:spPr>
      </p:pic>
    </p:spTree>
    <p:extLst>
      <p:ext uri="{BB962C8B-B14F-4D97-AF65-F5344CB8AC3E}">
        <p14:creationId xmlns:p14="http://schemas.microsoft.com/office/powerpoint/2010/main" val="136577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965" y="609600"/>
            <a:ext cx="8229600" cy="1143000"/>
          </a:xfrm>
        </p:spPr>
        <p:txBody>
          <a:bodyPr>
            <a:normAutofit/>
          </a:bodyPr>
          <a:lstStyle/>
          <a:p>
            <a:r>
              <a:rPr lang="en-US" sz="4400"/>
              <a:t>Observations about Testing</a:t>
            </a:r>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US"/>
              <a:t> “Testing is the process of executing a program with the intention of finding  errors.” – Myers</a:t>
            </a:r>
          </a:p>
          <a:p>
            <a:pPr>
              <a:buFont typeface="Arial" panose="020B0604020202020204" pitchFamily="34" charset="0"/>
              <a:buChar char="•"/>
            </a:pPr>
            <a:r>
              <a:rPr lang="en-US"/>
              <a:t> Process used to identify the correctness, completeness and quality of developed computer software.</a:t>
            </a:r>
          </a:p>
          <a:p>
            <a:pPr>
              <a:buFont typeface="Arial" panose="020B0604020202020204" pitchFamily="34" charset="0"/>
              <a:buChar char="•"/>
            </a:pPr>
            <a:r>
              <a:rPr lang="en-US"/>
              <a:t> Includes a set of activities conducted with the intent of finding errors in the software</a:t>
            </a:r>
          </a:p>
          <a:p>
            <a:pPr>
              <a:buFont typeface="Arial" panose="020B0604020202020204" pitchFamily="34" charset="0"/>
              <a:buChar char="•"/>
            </a:pPr>
            <a:r>
              <a:rPr lang="en-US"/>
              <a:t> An activity to check that the software system is defect free.</a:t>
            </a:r>
          </a:p>
          <a:p>
            <a:pPr>
              <a:buFont typeface="Arial" panose="020B0604020202020204" pitchFamily="34" charset="0"/>
              <a:buChar char="•"/>
            </a:pPr>
            <a:r>
              <a:rPr lang="en-GB"/>
              <a:t> Process of executing a program / application under positive and negative  conditions by manual or automated means. It checks for the :- </a:t>
            </a:r>
          </a:p>
          <a:p>
            <a:pPr marL="0" indent="0">
              <a:buNone/>
            </a:pPr>
            <a:r>
              <a:rPr lang="en-GB"/>
              <a:t>               - Specification </a:t>
            </a:r>
          </a:p>
          <a:p>
            <a:pPr marL="0" indent="0">
              <a:buNone/>
            </a:pPr>
            <a:r>
              <a:rPr lang="en-GB"/>
              <a:t>               - Functionality </a:t>
            </a:r>
          </a:p>
          <a:p>
            <a:pPr marL="0" indent="0">
              <a:buNone/>
            </a:pPr>
            <a:r>
              <a:rPr lang="en-GB"/>
              <a:t>               - Performance</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rmAutofit/>
          </a:bodyPr>
          <a:lstStyle/>
          <a:p>
            <a:r>
              <a:rPr lang="en-US" sz="4400"/>
              <a:t>Error, Fault and Failure</a:t>
            </a:r>
          </a:p>
        </p:txBody>
      </p:sp>
      <p:pic>
        <p:nvPicPr>
          <p:cNvPr id="1026" name="Picture 2"/>
          <p:cNvPicPr>
            <a:picLocks noGrp="1" noChangeAspect="1" noChangeArrowheads="1"/>
          </p:cNvPicPr>
          <p:nvPr>
            <p:ph idx="1"/>
          </p:nvPr>
        </p:nvPicPr>
        <p:blipFill>
          <a:blip r:embed="rId2"/>
          <a:srcRect/>
          <a:stretch>
            <a:fillRect/>
          </a:stretch>
        </p:blipFill>
        <p:spPr bwMode="auto">
          <a:xfrm>
            <a:off x="2573326" y="2007024"/>
            <a:ext cx="3505200" cy="40444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55491"/>
            <a:ext cx="8229600" cy="792162"/>
          </a:xfrm>
        </p:spPr>
        <p:txBody>
          <a:bodyPr>
            <a:normAutofit/>
          </a:bodyPr>
          <a:lstStyle/>
          <a:p>
            <a:r>
              <a:rPr lang="en-US" sz="4400"/>
              <a:t>Software Quality attributes</a:t>
            </a:r>
          </a:p>
        </p:txBody>
      </p:sp>
      <p:sp>
        <p:nvSpPr>
          <p:cNvPr id="3" name="Content Placeholder 2"/>
          <p:cNvSpPr>
            <a:spLocks noGrp="1"/>
          </p:cNvSpPr>
          <p:nvPr>
            <p:ph idx="1"/>
          </p:nvPr>
        </p:nvSpPr>
        <p:spPr>
          <a:xfrm>
            <a:off x="723507" y="2133600"/>
            <a:ext cx="8229600" cy="4038600"/>
          </a:xfrm>
        </p:spPr>
        <p:txBody>
          <a:bodyPr>
            <a:normAutofit/>
          </a:bodyPr>
          <a:lstStyle/>
          <a:p>
            <a:pPr>
              <a:buFont typeface="Arial" panose="020B0604020202020204" pitchFamily="34" charset="0"/>
              <a:buChar char="•"/>
            </a:pPr>
            <a:r>
              <a:rPr lang="en-US" b="1"/>
              <a:t>Availability:</a:t>
            </a:r>
            <a:r>
              <a:rPr lang="en-US"/>
              <a:t> Is it available when and where I need to use it?</a:t>
            </a:r>
          </a:p>
          <a:p>
            <a:pPr>
              <a:buFont typeface="Arial" panose="020B0604020202020204" pitchFamily="34" charset="0"/>
              <a:buChar char="•"/>
            </a:pPr>
            <a:r>
              <a:rPr lang="en-US" b="1"/>
              <a:t>Efficiency:</a:t>
            </a:r>
            <a:r>
              <a:rPr lang="en-US"/>
              <a:t> How few system resources does it consume?</a:t>
            </a:r>
          </a:p>
          <a:p>
            <a:pPr>
              <a:buFont typeface="Arial" panose="020B0604020202020204" pitchFamily="34" charset="0"/>
              <a:buChar char="•"/>
            </a:pPr>
            <a:r>
              <a:rPr lang="en-US" b="1"/>
              <a:t>Flexibility:</a:t>
            </a:r>
            <a:r>
              <a:rPr lang="en-US"/>
              <a:t> How easy is it to add new features?</a:t>
            </a:r>
          </a:p>
          <a:p>
            <a:pPr>
              <a:buFont typeface="Arial" panose="020B0604020202020204" pitchFamily="34" charset="0"/>
              <a:buChar char="•"/>
            </a:pPr>
            <a:r>
              <a:rPr lang="en-US" b="1"/>
              <a:t>Install ability: </a:t>
            </a:r>
            <a:r>
              <a:rPr lang="en-US"/>
              <a:t>How easy is it to correctly install the product.</a:t>
            </a:r>
          </a:p>
          <a:p>
            <a:pPr>
              <a:buFont typeface="Arial" panose="020B0604020202020204" pitchFamily="34" charset="0"/>
              <a:buChar char="•"/>
            </a:pPr>
            <a:r>
              <a:rPr lang="en-US" b="1"/>
              <a:t>Interoperability:</a:t>
            </a:r>
            <a:r>
              <a:rPr lang="en-US"/>
              <a:t> How easily does it interconnect with other systems?</a:t>
            </a:r>
          </a:p>
          <a:p>
            <a:pPr>
              <a:buFont typeface="Arial" panose="020B0604020202020204" pitchFamily="34" charset="0"/>
              <a:buChar char="•"/>
            </a:pPr>
            <a:r>
              <a:rPr lang="en-US" b="1"/>
              <a:t>Maintainability: </a:t>
            </a:r>
            <a:r>
              <a:rPr lang="en-US"/>
              <a:t>How easy it is to correct defects or make changes?</a:t>
            </a:r>
          </a:p>
          <a:p>
            <a:pPr>
              <a:buFont typeface="Arial" panose="020B0604020202020204" pitchFamily="34" charset="0"/>
              <a:buChar char="•"/>
            </a:pPr>
            <a:r>
              <a:rPr lang="en-US" b="1"/>
              <a:t>Portability: </a:t>
            </a:r>
            <a:r>
              <a:rPr lang="en-US"/>
              <a:t>Can it be made to work on other platforms?   </a:t>
            </a:r>
          </a:p>
          <a:p>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Software Quality Attributes</a:t>
            </a:r>
          </a:p>
        </p:txBody>
      </p:sp>
      <p:sp>
        <p:nvSpPr>
          <p:cNvPr id="3" name="Content Placeholder 2"/>
          <p:cNvSpPr>
            <a:spLocks noGrp="1"/>
          </p:cNvSpPr>
          <p:nvPr>
            <p:ph idx="1"/>
          </p:nvPr>
        </p:nvSpPr>
        <p:spPr>
          <a:xfrm>
            <a:off x="855954" y="2133600"/>
            <a:ext cx="7983246" cy="3810000"/>
          </a:xfrm>
        </p:spPr>
        <p:txBody>
          <a:bodyPr>
            <a:normAutofit/>
          </a:bodyPr>
          <a:lstStyle/>
          <a:p>
            <a:pPr>
              <a:buFont typeface="Arial" panose="020B0604020202020204" pitchFamily="34" charset="0"/>
              <a:buChar char="•"/>
            </a:pPr>
            <a:r>
              <a:rPr lang="en-US" b="1"/>
              <a:t>Reliability: </a:t>
            </a:r>
            <a:r>
              <a:rPr lang="en-US"/>
              <a:t>How long does it run before causing a failure?</a:t>
            </a:r>
          </a:p>
          <a:p>
            <a:pPr>
              <a:buFont typeface="Arial" panose="020B0604020202020204" pitchFamily="34" charset="0"/>
              <a:buChar char="•"/>
            </a:pPr>
            <a:r>
              <a:rPr lang="en-US" b="1"/>
              <a:t>Reusability: </a:t>
            </a:r>
            <a:r>
              <a:rPr lang="en-US"/>
              <a:t>How easily can we use components in other systems?</a:t>
            </a:r>
          </a:p>
          <a:p>
            <a:pPr>
              <a:buFont typeface="Arial" panose="020B0604020202020204" pitchFamily="34" charset="0"/>
              <a:buChar char="•"/>
            </a:pPr>
            <a:r>
              <a:rPr lang="en-US" b="1"/>
              <a:t>Testability: </a:t>
            </a:r>
            <a:r>
              <a:rPr lang="en-US"/>
              <a:t>Can I verify that it was implemented correctly?</a:t>
            </a:r>
          </a:p>
          <a:p>
            <a:pPr>
              <a:buFont typeface="Arial" panose="020B0604020202020204" pitchFamily="34" charset="0"/>
              <a:buChar char="•"/>
            </a:pPr>
            <a:r>
              <a:rPr lang="en-US" b="1"/>
              <a:t>Usability: </a:t>
            </a:r>
            <a:r>
              <a:rPr lang="en-US"/>
              <a:t>How easy is it for people to learn or to use?</a:t>
            </a:r>
          </a:p>
          <a:p>
            <a:pPr>
              <a:buFont typeface="Arial" panose="020B0604020202020204" pitchFamily="34" charset="0"/>
              <a:buChar char="•"/>
            </a:pPr>
            <a:r>
              <a:rPr lang="en-US" b="1"/>
              <a:t>Performance: </a:t>
            </a:r>
            <a:r>
              <a:rPr lang="en-US"/>
              <a:t>the response time, utilization, and throughput behavior of the system.</a:t>
            </a:r>
          </a:p>
          <a:p>
            <a:pPr>
              <a:buFont typeface="Arial" panose="020B0604020202020204" pitchFamily="34" charset="0"/>
              <a:buChar char="•"/>
            </a:pPr>
            <a:r>
              <a:rPr lang="en-US" b="1"/>
              <a:t>Security: </a:t>
            </a:r>
            <a:r>
              <a:rPr lang="en-US"/>
              <a:t>system’s ability to resist unauthorized attempts at usage or behavior modification, while still providing service to authorized users. </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Software Quality</a:t>
            </a:r>
          </a:p>
        </p:txBody>
      </p:sp>
      <p:sp>
        <p:nvSpPr>
          <p:cNvPr id="3" name="Content Placeholder 2"/>
          <p:cNvSpPr>
            <a:spLocks noGrp="1"/>
          </p:cNvSpPr>
          <p:nvPr>
            <p:ph idx="1"/>
          </p:nvPr>
        </p:nvSpPr>
        <p:spPr>
          <a:xfrm>
            <a:off x="807249" y="2209800"/>
            <a:ext cx="7955751" cy="3733800"/>
          </a:xfrm>
        </p:spPr>
        <p:txBody>
          <a:bodyPr/>
          <a:lstStyle/>
          <a:p>
            <a:r>
              <a:rPr lang="en-US" b="1"/>
              <a:t>Static Quality Attributes:</a:t>
            </a:r>
          </a:p>
          <a:p>
            <a:pPr>
              <a:buFont typeface="Arial" panose="020B0604020202020204" pitchFamily="34" charset="0"/>
              <a:buChar char="•"/>
            </a:pPr>
            <a:r>
              <a:rPr lang="en-US" b="1"/>
              <a:t> </a:t>
            </a:r>
            <a:r>
              <a:rPr lang="en-US"/>
              <a:t>Structured, maintainable, testable code as well as the availability of correct and complete documentation.</a:t>
            </a:r>
          </a:p>
          <a:p>
            <a:r>
              <a:rPr lang="en-US" b="1"/>
              <a:t>Dynamic Quality Attributes: </a:t>
            </a:r>
          </a:p>
          <a:p>
            <a:pPr>
              <a:buFont typeface="Arial" panose="020B0604020202020204" pitchFamily="34" charset="0"/>
              <a:buChar char="•"/>
            </a:pPr>
            <a:r>
              <a:rPr lang="en-US" b="1"/>
              <a:t> </a:t>
            </a:r>
            <a:r>
              <a:rPr lang="en-US"/>
              <a:t>Software reliability, correctness, completeness, consistency, usability, and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Software Quality (contd.)</a:t>
            </a:r>
          </a:p>
        </p:txBody>
      </p:sp>
      <p:sp>
        <p:nvSpPr>
          <p:cNvPr id="3" name="Content Placeholder 2"/>
          <p:cNvSpPr>
            <a:spLocks noGrp="1"/>
          </p:cNvSpPr>
          <p:nvPr>
            <p:ph idx="1"/>
          </p:nvPr>
        </p:nvSpPr>
        <p:spPr>
          <a:xfrm>
            <a:off x="744246" y="2133600"/>
            <a:ext cx="8247354" cy="3886200"/>
          </a:xfrm>
        </p:spPr>
        <p:txBody>
          <a:bodyPr>
            <a:normAutofit lnSpcReduction="10000"/>
          </a:bodyPr>
          <a:lstStyle/>
          <a:p>
            <a:r>
              <a:rPr lang="en-US" b="1"/>
              <a:t>Completeness:</a:t>
            </a:r>
          </a:p>
          <a:p>
            <a:pPr>
              <a:buFont typeface="Arial" panose="020B0604020202020204" pitchFamily="34" charset="0"/>
              <a:buChar char="•"/>
            </a:pPr>
            <a:r>
              <a:rPr lang="en-US"/>
              <a:t>It refers to the availability of all features listed in the requirements, or in the user manual. </a:t>
            </a:r>
          </a:p>
          <a:p>
            <a:pPr>
              <a:buFont typeface="Arial" panose="020B0604020202020204" pitchFamily="34" charset="0"/>
              <a:buChar char="•"/>
            </a:pPr>
            <a:r>
              <a:rPr lang="en-US"/>
              <a:t>An incomplete software is one that does not fully implement all features required.</a:t>
            </a:r>
          </a:p>
          <a:p>
            <a:r>
              <a:rPr lang="en-US" b="1"/>
              <a:t>Consistency: </a:t>
            </a:r>
          </a:p>
          <a:p>
            <a:pPr>
              <a:buFont typeface="Arial" panose="020B0604020202020204" pitchFamily="34" charset="0"/>
              <a:buChar char="•"/>
            </a:pPr>
            <a:r>
              <a:rPr lang="en-US"/>
              <a:t>It</a:t>
            </a:r>
            <a:r>
              <a:rPr lang="en-US" b="1"/>
              <a:t> </a:t>
            </a:r>
            <a:r>
              <a:rPr lang="en-US"/>
              <a:t>refers to adherence to a common set of conventions and assumptions. For example, all buttons in the user interface might follow a common color coding convention. </a:t>
            </a:r>
          </a:p>
          <a:p>
            <a:pPr>
              <a:buFont typeface="Arial" panose="020B0604020202020204" pitchFamily="34" charset="0"/>
              <a:buChar char="•"/>
            </a:pPr>
            <a:r>
              <a:rPr lang="en-US"/>
              <a:t>An example of inconsistency would be when a database application displays the date of birth of a person in the database.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Software Quality (contd.)</a:t>
            </a:r>
          </a:p>
        </p:txBody>
      </p:sp>
      <p:sp>
        <p:nvSpPr>
          <p:cNvPr id="3" name="Content Placeholder 2"/>
          <p:cNvSpPr>
            <a:spLocks noGrp="1"/>
          </p:cNvSpPr>
          <p:nvPr>
            <p:ph idx="1"/>
          </p:nvPr>
        </p:nvSpPr>
        <p:spPr/>
        <p:txBody>
          <a:bodyPr>
            <a:normAutofit/>
          </a:bodyPr>
          <a:lstStyle/>
          <a:p>
            <a:r>
              <a:rPr lang="en-US" b="1"/>
              <a:t>Usability: </a:t>
            </a:r>
          </a:p>
          <a:p>
            <a:pPr>
              <a:buFont typeface="Arial" panose="020B0604020202020204" pitchFamily="34" charset="0"/>
              <a:buChar char="•"/>
            </a:pPr>
            <a:r>
              <a:rPr lang="en-US"/>
              <a:t> Refers to the ease with which an application can be used. </a:t>
            </a:r>
          </a:p>
          <a:p>
            <a:pPr>
              <a:buFont typeface="Arial" panose="020B0604020202020204" pitchFamily="34" charset="0"/>
              <a:buChar char="•"/>
            </a:pPr>
            <a:r>
              <a:rPr lang="en-US"/>
              <a:t> This is an area in itself and there exist techniques for usability testing. Psychology plays an important role in the design of techniques for usability testing.</a:t>
            </a:r>
          </a:p>
          <a:p>
            <a:r>
              <a:rPr lang="en-US" b="1"/>
              <a:t>Performance:</a:t>
            </a:r>
          </a:p>
          <a:p>
            <a:pPr>
              <a:buFont typeface="Arial" panose="020B0604020202020204" pitchFamily="34" charset="0"/>
              <a:buChar char="•"/>
            </a:pPr>
            <a:r>
              <a:rPr lang="en-US"/>
              <a:t> Refers to the time the application takes to perform a requested task. It is considered as a non-functional requirement. </a:t>
            </a:r>
          </a:p>
          <a:p>
            <a:pPr>
              <a:buFont typeface="Arial" panose="020B0604020202020204" pitchFamily="34" charset="0"/>
              <a:buChar char="•"/>
            </a:pPr>
            <a:r>
              <a:rPr lang="en-US" i="1"/>
              <a:t> </a:t>
            </a:r>
            <a:r>
              <a:rPr lang="en-US"/>
              <a:t>It is specified in terms such as ``This task must be performed at the rate of X units of activity in one second on a machine running at speed Y, having Z gigabytes of memory."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450757"/>
          </a:xfrm>
        </p:spPr>
        <p:txBody>
          <a:bodyPr>
            <a:normAutofit/>
          </a:bodyPr>
          <a:lstStyle/>
          <a:p>
            <a:r>
              <a:rPr lang="en-US" sz="4400"/>
              <a:t>Audit and Inspection</a:t>
            </a:r>
          </a:p>
        </p:txBody>
      </p:sp>
      <p:sp>
        <p:nvSpPr>
          <p:cNvPr id="3" name="Content Placeholder 2"/>
          <p:cNvSpPr>
            <a:spLocks noGrp="1"/>
          </p:cNvSpPr>
          <p:nvPr>
            <p:ph idx="1"/>
          </p:nvPr>
        </p:nvSpPr>
        <p:spPr>
          <a:xfrm>
            <a:off x="914400" y="2133600"/>
            <a:ext cx="7772400" cy="3901440"/>
          </a:xfrm>
        </p:spPr>
        <p:txBody>
          <a:bodyPr>
            <a:normAutofit/>
          </a:bodyPr>
          <a:lstStyle/>
          <a:p>
            <a:pPr algn="just"/>
            <a:r>
              <a:rPr lang="en-US" b="1"/>
              <a:t>Audit:</a:t>
            </a:r>
            <a:r>
              <a:rPr lang="en-US"/>
              <a:t> </a:t>
            </a:r>
          </a:p>
          <a:p>
            <a:pPr algn="just">
              <a:buFont typeface="Arial" panose="020B0604020202020204" pitchFamily="34" charset="0"/>
              <a:buChar char="•"/>
            </a:pPr>
            <a:r>
              <a:rPr lang="en-US"/>
              <a:t>An independent examination of a work product or set of work products to assess compliance with specifications, standards, contractual agreements, or other criteria. </a:t>
            </a:r>
          </a:p>
          <a:p>
            <a:pPr algn="just">
              <a:buFont typeface="Arial" panose="020B0604020202020204" pitchFamily="34" charset="0"/>
              <a:buChar char="•"/>
            </a:pPr>
            <a:r>
              <a:rPr lang="en-US"/>
              <a:t>As per IEEE, it is a review of documented processes that organizations implement and follow. Types of audit include Legal Compliance Audit, Internal Audit, and System Audit.</a:t>
            </a:r>
          </a:p>
          <a:p>
            <a:pPr algn="just">
              <a:buFont typeface="Arial" panose="020B0604020202020204" pitchFamily="34" charset="0"/>
              <a:buChar char="•"/>
            </a:pPr>
            <a:r>
              <a:rPr lang="en-US"/>
              <a:t>At high level audits are a “Check”.</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Inspection</a:t>
            </a:r>
          </a:p>
        </p:txBody>
      </p:sp>
      <p:sp>
        <p:nvSpPr>
          <p:cNvPr id="3" name="Content Placeholder 2"/>
          <p:cNvSpPr>
            <a:spLocks noGrp="1"/>
          </p:cNvSpPr>
          <p:nvPr>
            <p:ph idx="1"/>
          </p:nvPr>
        </p:nvSpPr>
        <p:spPr>
          <a:xfrm>
            <a:off x="800179" y="2133600"/>
            <a:ext cx="7886621" cy="4525963"/>
          </a:xfrm>
        </p:spPr>
        <p:txBody>
          <a:bodyPr>
            <a:normAutofit/>
          </a:bodyPr>
          <a:lstStyle/>
          <a:p>
            <a:pPr algn="just"/>
            <a:r>
              <a:rPr lang="en-US" b="1"/>
              <a:t>Inspection</a:t>
            </a:r>
            <a:r>
              <a:rPr lang="en-US"/>
              <a:t> : </a:t>
            </a:r>
          </a:p>
          <a:p>
            <a:pPr algn="just">
              <a:buFont typeface="Arial" panose="020B0604020202020204" pitchFamily="34" charset="0"/>
              <a:buChar char="•"/>
            </a:pPr>
            <a:r>
              <a:rPr lang="en-US"/>
              <a:t> Process of evaluating or examining things</a:t>
            </a:r>
          </a:p>
          <a:p>
            <a:pPr algn="just">
              <a:buFont typeface="Arial" panose="020B0604020202020204" pitchFamily="34" charset="0"/>
              <a:buChar char="•"/>
            </a:pPr>
            <a:r>
              <a:rPr lang="en-US"/>
              <a:t>A formal evaluation technique in which software requirements, design, or code are examined in detail by person or group other than the author to detect faults, violations of  development standards, and other problems.</a:t>
            </a:r>
          </a:p>
          <a:p>
            <a:pPr algn="just">
              <a:buFont typeface="Arial" panose="020B0604020202020204" pitchFamily="34" charset="0"/>
              <a:buChar char="•"/>
            </a:pPr>
            <a:r>
              <a:rPr lang="en-US"/>
              <a:t>It improves product quality and documentation</a:t>
            </a:r>
          </a:p>
          <a:p>
            <a:pPr algn="just">
              <a:buFont typeface="Arial" panose="020B0604020202020204" pitchFamily="34" charset="0"/>
              <a:buChar char="•"/>
            </a:pPr>
            <a:r>
              <a:rPr lang="en-US"/>
              <a:t>At high level inspections are a “do”.</a:t>
            </a:r>
          </a:p>
          <a:p>
            <a:endParaRPr lang="en-US"/>
          </a:p>
          <a:p>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Testing and Debugging</a:t>
            </a:r>
          </a:p>
        </p:txBody>
      </p:sp>
      <p:sp>
        <p:nvSpPr>
          <p:cNvPr id="3" name="Content Placeholder 2"/>
          <p:cNvSpPr>
            <a:spLocks noGrp="1"/>
          </p:cNvSpPr>
          <p:nvPr>
            <p:ph idx="1"/>
          </p:nvPr>
        </p:nvSpPr>
        <p:spPr>
          <a:xfrm>
            <a:off x="990600" y="1905000"/>
            <a:ext cx="7543801" cy="4023360"/>
          </a:xfrm>
        </p:spPr>
        <p:txBody>
          <a:bodyPr>
            <a:normAutofit/>
          </a:bodyPr>
          <a:lstStyle/>
          <a:p>
            <a:pPr>
              <a:buFont typeface="Arial" panose="020B0604020202020204" pitchFamily="34" charset="0"/>
              <a:buChar char="•"/>
            </a:pPr>
            <a:r>
              <a:rPr lang="en-GB" b="1"/>
              <a:t>Testing</a:t>
            </a:r>
            <a:r>
              <a:rPr lang="en-GB"/>
              <a:t> is the process of determining if a program has any errors. When testing reveals an error, the process used to determine the cause of this error and to remove it, is known as </a:t>
            </a:r>
            <a:r>
              <a:rPr lang="en-GB" b="1"/>
              <a:t>debugging</a:t>
            </a:r>
            <a:r>
              <a:rPr lang="en-GB"/>
              <a:t>. </a:t>
            </a:r>
            <a:endParaRPr lang="en-US"/>
          </a:p>
          <a:p>
            <a:pPr>
              <a:buFont typeface="Arial" panose="020B0604020202020204" pitchFamily="34" charset="0"/>
              <a:buChar char="•"/>
            </a:pPr>
            <a:r>
              <a:rPr lang="en-US"/>
              <a:t>Localization and correction of defects are tasks for a software developer and are often called debugging.</a:t>
            </a:r>
          </a:p>
          <a:p>
            <a:pPr>
              <a:buFont typeface="Arial" panose="020B0604020202020204" pitchFamily="34" charset="0"/>
              <a:buChar char="•"/>
            </a:pPr>
            <a:r>
              <a:rPr lang="en-US"/>
              <a:t>Debugging is often equated with testing, but they are entirely different activities. Debugging is the task of localizing and correcting faults.</a:t>
            </a:r>
          </a:p>
          <a:p>
            <a:pPr>
              <a:buFont typeface="Arial" panose="020B0604020202020204" pitchFamily="34" charset="0"/>
              <a:buChar char="•"/>
            </a:pPr>
            <a:r>
              <a:rPr lang="en-US"/>
              <a:t>The goal of testing is the (more or less systematic) detection of failures (that indicate the presence of defects).</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Testing &amp;Debugging Difference</a:t>
            </a:r>
          </a:p>
        </p:txBody>
      </p:sp>
      <p:sp>
        <p:nvSpPr>
          <p:cNvPr id="3" name="Content Placeholder 2"/>
          <p:cNvSpPr>
            <a:spLocks noGrp="1"/>
          </p:cNvSpPr>
          <p:nvPr>
            <p:ph idx="1"/>
          </p:nvPr>
        </p:nvSpPr>
        <p:spPr>
          <a:xfrm>
            <a:off x="863495" y="2057400"/>
            <a:ext cx="7543801" cy="4023360"/>
          </a:xfrm>
        </p:spPr>
        <p:txBody>
          <a:bodyPr>
            <a:normAutofit/>
          </a:bodyPr>
          <a:lstStyle/>
          <a:p>
            <a:pPr algn="just">
              <a:buFont typeface="Arial" panose="020B0604020202020204" pitchFamily="34" charset="0"/>
              <a:buChar char="•"/>
            </a:pPr>
            <a:r>
              <a:rPr lang="en-US" b="1"/>
              <a:t>Testing: </a:t>
            </a:r>
            <a:r>
              <a:rPr lang="en-US"/>
              <a:t>It involves the identification of bug/error/defect in the software without correcting it. Normally professionals with a Quality Assurance background are involved in the identification of bugs. Testing is performed in the testing phase.</a:t>
            </a:r>
          </a:p>
          <a:p>
            <a:pPr algn="just">
              <a:buFont typeface="Arial" panose="020B0604020202020204" pitchFamily="34" charset="0"/>
              <a:buChar char="•"/>
            </a:pPr>
            <a:r>
              <a:rPr lang="en-US" b="1"/>
              <a:t>Debugging: </a:t>
            </a:r>
            <a:r>
              <a:rPr lang="en-US"/>
              <a:t>It involves identifying, isolating and fixing the problems/bug. Developers who code the software conduct debugging upon encountering an error in the code. Debugging is the part of White box or Unit Testing. Debugging can be performed in the development phase while conducting Unit Testing or in phases while fixing the reported bugs.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Software Testing Purposes</a:t>
            </a:r>
          </a:p>
        </p:txBody>
      </p:sp>
      <p:sp>
        <p:nvSpPr>
          <p:cNvPr id="3" name="Content Placeholder 2"/>
          <p:cNvSpPr>
            <a:spLocks noGrp="1"/>
          </p:cNvSpPr>
          <p:nvPr>
            <p:ph idx="1"/>
          </p:nvPr>
        </p:nvSpPr>
        <p:spPr>
          <a:xfrm>
            <a:off x="822960" y="2057400"/>
            <a:ext cx="7543801" cy="4023360"/>
          </a:xfrm>
        </p:spPr>
        <p:txBody>
          <a:bodyPr/>
          <a:lstStyle/>
          <a:p>
            <a:pPr>
              <a:buNone/>
            </a:pPr>
            <a:r>
              <a:rPr lang="en-US"/>
              <a:t>Testing software has different purposes:</a:t>
            </a:r>
          </a:p>
          <a:p>
            <a:pPr>
              <a:buFont typeface="Arial" panose="020B0604020202020204" pitchFamily="34" charset="0"/>
              <a:buChar char="•"/>
            </a:pPr>
            <a:r>
              <a:rPr lang="en-US"/>
              <a:t> Executing a program to find failures</a:t>
            </a:r>
          </a:p>
          <a:p>
            <a:pPr>
              <a:buFont typeface="Arial" panose="020B0604020202020204" pitchFamily="34" charset="0"/>
              <a:buChar char="•"/>
            </a:pPr>
            <a:r>
              <a:rPr lang="en-US"/>
              <a:t> Executing a program to measure quality</a:t>
            </a:r>
          </a:p>
          <a:p>
            <a:pPr>
              <a:buFont typeface="Arial" panose="020B0604020202020204" pitchFamily="34" charset="0"/>
              <a:buChar char="•"/>
            </a:pPr>
            <a:r>
              <a:rPr lang="en-US"/>
              <a:t> Executing a program to provide confidence </a:t>
            </a:r>
          </a:p>
          <a:p>
            <a:pPr>
              <a:buFont typeface="Arial" panose="020B0604020202020204" pitchFamily="34" charset="0"/>
              <a:buChar char="•"/>
            </a:pPr>
            <a:r>
              <a:rPr lang="en-US"/>
              <a:t> Analyzing a program or its documentation to prevent failures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Defect Masking</a:t>
            </a:r>
          </a:p>
        </p:txBody>
      </p:sp>
      <p:sp>
        <p:nvSpPr>
          <p:cNvPr id="3" name="Content Placeholder 2"/>
          <p:cNvSpPr>
            <a:spLocks noGrp="1"/>
          </p:cNvSpPr>
          <p:nvPr>
            <p:ph idx="1"/>
          </p:nvPr>
        </p:nvSpPr>
        <p:spPr>
          <a:xfrm>
            <a:off x="886120" y="1828800"/>
            <a:ext cx="8105480" cy="4511039"/>
          </a:xfrm>
        </p:spPr>
        <p:txBody>
          <a:bodyPr>
            <a:normAutofit/>
          </a:bodyPr>
          <a:lstStyle/>
          <a:p>
            <a:pPr marL="0" indent="0" fontAlgn="t">
              <a:buNone/>
            </a:pPr>
            <a:r>
              <a:rPr lang="en-US" sz="1600" b="1"/>
              <a:t>Masked defect </a:t>
            </a:r>
          </a:p>
          <a:p>
            <a:pPr fontAlgn="t">
              <a:buFont typeface="Arial" panose="020B0604020202020204" pitchFamily="34" charset="0"/>
              <a:buChar char="•"/>
            </a:pPr>
            <a:r>
              <a:rPr lang="en-US" sz="1600" b="1"/>
              <a:t> </a:t>
            </a:r>
            <a:r>
              <a:rPr lang="en-US" sz="1600"/>
              <a:t>Existing error that has not yet caused a failure just because another error has prevented that piece of the code from being performed.</a:t>
            </a:r>
          </a:p>
          <a:p>
            <a:pPr fontAlgn="t">
              <a:buFont typeface="Arial" panose="020B0604020202020204" pitchFamily="34" charset="0"/>
              <a:buChar char="•"/>
            </a:pPr>
            <a:r>
              <a:rPr lang="en-GB" sz="1600"/>
              <a:t>Masked defect hides other defects in the system. </a:t>
            </a:r>
          </a:p>
          <a:p>
            <a:pPr fontAlgn="t">
              <a:buFont typeface="Arial" panose="020B0604020202020204" pitchFamily="34" charset="0"/>
              <a:buChar char="•"/>
            </a:pPr>
            <a:r>
              <a:rPr lang="en-GB" sz="1600"/>
              <a:t>E.g. There is a link to add employee in the system. On clicking this link you can also add a task for the employee. Let’s assume, both the functionalities have bugs. However, the first bug (Add an employee) goes unnoticed. Because of this the bug in the add task is masked. </a:t>
            </a:r>
            <a:endParaRPr lang="en-US" sz="1600"/>
          </a:p>
          <a:p>
            <a:pPr marL="0" indent="0" fontAlgn="t">
              <a:buNone/>
            </a:pPr>
            <a:r>
              <a:rPr lang="en-US" sz="1600" b="1"/>
              <a:t>Latent defect</a:t>
            </a:r>
          </a:p>
          <a:p>
            <a:pPr fontAlgn="t">
              <a:buFont typeface="Arial" panose="020B0604020202020204" pitchFamily="34" charset="0"/>
              <a:buChar char="•"/>
            </a:pPr>
            <a:r>
              <a:rPr lang="en-US" sz="1600"/>
              <a:t>Existing error that has not yet caused a failure because the accurate set of conditions was never met.</a:t>
            </a:r>
          </a:p>
          <a:p>
            <a:pPr fontAlgn="t">
              <a:buFont typeface="Arial" panose="020B0604020202020204" pitchFamily="34" charset="0"/>
              <a:buChar char="•"/>
            </a:pPr>
            <a:r>
              <a:rPr lang="en-GB" sz="1600"/>
              <a:t>E.g. February has 28 days. The system could have not considered the leap year which results in a latent defect</a:t>
            </a:r>
          </a:p>
          <a:p>
            <a:pPr fontAlgn="t">
              <a:buFont typeface="Arial" panose="020B0604020202020204" pitchFamily="34" charset="0"/>
              <a:buChar char="•"/>
            </a:pPr>
            <a:r>
              <a:rPr lang="en-GB" sz="1600"/>
              <a:t> These defects do not cause damage to the system immediately but wait for a particular event sometime to cause damage and show their presence.</a:t>
            </a:r>
            <a:endParaRPr lang="en-US" sz="1600"/>
          </a:p>
          <a:p>
            <a:pPr fontAlgn="t"/>
            <a:endParaRPr lang="en-US" sz="1600"/>
          </a:p>
          <a:p>
            <a:pPr algn="just"/>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Effort</a:t>
            </a:r>
          </a:p>
        </p:txBody>
      </p:sp>
      <p:sp>
        <p:nvSpPr>
          <p:cNvPr id="3" name="Content Placeholder 2"/>
          <p:cNvSpPr>
            <a:spLocks noGrp="1"/>
          </p:cNvSpPr>
          <p:nvPr>
            <p:ph idx="1"/>
          </p:nvPr>
        </p:nvSpPr>
        <p:spPr>
          <a:xfrm>
            <a:off x="1230644" y="2341418"/>
            <a:ext cx="7543801" cy="4023360"/>
          </a:xfrm>
        </p:spPr>
        <p:txBody>
          <a:bodyPr/>
          <a:lstStyle/>
          <a:p>
            <a:pPr algn="just">
              <a:buFont typeface="Arial" panose="020B0604020202020204" pitchFamily="34" charset="0"/>
              <a:buChar char="•"/>
            </a:pPr>
            <a:r>
              <a:rPr lang="en-US"/>
              <a:t>Test effort is often shown as the proportion between the number of testers and the number of developers. </a:t>
            </a:r>
          </a:p>
          <a:p>
            <a:pPr algn="just">
              <a:buFont typeface="Arial" panose="020B0604020202020204" pitchFamily="34" charset="0"/>
              <a:buChar char="•"/>
            </a:pPr>
            <a:r>
              <a:rPr lang="en-US"/>
              <a:t>The proportion varies from 1 tester per 10 developers to up to 3 testers per developer. </a:t>
            </a:r>
          </a:p>
          <a:p>
            <a:pPr algn="just">
              <a:buFont typeface="Arial" panose="020B0604020202020204" pitchFamily="34" charset="0"/>
              <a:buChar char="•"/>
            </a:pPr>
            <a:r>
              <a:rPr lang="en-US"/>
              <a:t>The conclusion is that test efforts or the budget spent for testing vary enormously.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Effort</a:t>
            </a:r>
          </a:p>
        </p:txBody>
      </p:sp>
      <p:sp>
        <p:nvSpPr>
          <p:cNvPr id="3" name="Content Placeholder 2"/>
          <p:cNvSpPr>
            <a:spLocks noGrp="1"/>
          </p:cNvSpPr>
          <p:nvPr>
            <p:ph idx="1"/>
          </p:nvPr>
        </p:nvSpPr>
        <p:spPr>
          <a:xfrm>
            <a:off x="914400" y="2057400"/>
            <a:ext cx="7670904" cy="3505200"/>
          </a:xfrm>
        </p:spPr>
        <p:txBody>
          <a:bodyPr>
            <a:normAutofit/>
          </a:bodyPr>
          <a:lstStyle/>
          <a:p>
            <a:pPr algn="just">
              <a:buFont typeface="Arial" panose="020B0604020202020204" pitchFamily="34" charset="0"/>
              <a:buChar char="•"/>
            </a:pPr>
            <a:r>
              <a:rPr lang="en-US"/>
              <a:t>Testing cannot prove the absence of faults. </a:t>
            </a:r>
          </a:p>
          <a:p>
            <a:pPr algn="just">
              <a:buFont typeface="Arial" panose="020B0604020202020204" pitchFamily="34" charset="0"/>
              <a:buChar char="•"/>
            </a:pPr>
            <a:r>
              <a:rPr lang="en-US"/>
              <a:t>In order to do this, a test would need to execute a program in every possible situation with every possible input value and with all possible conditions.</a:t>
            </a:r>
          </a:p>
          <a:p>
            <a:pPr algn="just">
              <a:buFont typeface="Arial" panose="020B0604020202020204" pitchFamily="34" charset="0"/>
              <a:buChar char="•"/>
            </a:pPr>
            <a:r>
              <a:rPr lang="en-US"/>
              <a:t>But in practice complete testing is not feasible.</a:t>
            </a:r>
          </a:p>
          <a:p>
            <a:pPr algn="just">
              <a:buFont typeface="Arial" panose="020B0604020202020204" pitchFamily="34" charset="0"/>
              <a:buChar char="•"/>
            </a:pPr>
            <a:r>
              <a:rPr lang="en-US"/>
              <a:t>Test effort is difficult as it depends very much on the character of the project.</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Effort</a:t>
            </a:r>
          </a:p>
        </p:txBody>
      </p:sp>
      <p:sp>
        <p:nvSpPr>
          <p:cNvPr id="3" name="Content Placeholder 2"/>
          <p:cNvSpPr>
            <a:spLocks noGrp="1"/>
          </p:cNvSpPr>
          <p:nvPr>
            <p:ph idx="1"/>
          </p:nvPr>
        </p:nvSpPr>
        <p:spPr>
          <a:xfrm>
            <a:off x="850455" y="2133600"/>
            <a:ext cx="7838859" cy="4038600"/>
          </a:xfrm>
        </p:spPr>
        <p:txBody>
          <a:bodyPr>
            <a:normAutofit/>
          </a:bodyPr>
          <a:lstStyle/>
          <a:p>
            <a:pPr algn="just">
              <a:buFont typeface="Arial" panose="020B0604020202020204" pitchFamily="34" charset="0"/>
              <a:buChar char="•"/>
            </a:pPr>
            <a:r>
              <a:rPr lang="en-US"/>
              <a:t>Define test intensity and test extent depending on risk (For every software program it must be decided how intensively and thoroughly it shall be tested. This decision must be made based upon the expected risk of failure of the program)</a:t>
            </a:r>
          </a:p>
          <a:p>
            <a:pPr algn="just">
              <a:buFont typeface="Arial" panose="020B0604020202020204" pitchFamily="34" charset="0"/>
              <a:buChar char="•"/>
            </a:pPr>
            <a:r>
              <a:rPr lang="en-US"/>
              <a:t>Select adequate test techniques(Every technique especially focuses on and checks particular aspects of the test object)</a:t>
            </a:r>
          </a:p>
          <a:p>
            <a:pPr algn="just">
              <a:buFont typeface="Arial" panose="020B0604020202020204" pitchFamily="34" charset="0"/>
              <a:buChar char="•"/>
            </a:pPr>
            <a:r>
              <a:rPr lang="en-US"/>
              <a:t>Test of extra functionality (The product should provide only the required functionality)</a:t>
            </a:r>
          </a:p>
          <a:p>
            <a:pPr algn="just">
              <a:buFont typeface="Arial" panose="020B0604020202020204" pitchFamily="34" charset="0"/>
              <a:buChar char="•"/>
            </a:pPr>
            <a:r>
              <a:rPr lang="en-US"/>
              <a:t>Test case explosion(The testing effort can grow very large)</a:t>
            </a:r>
          </a:p>
          <a:p>
            <a:pPr algn="just">
              <a:buFont typeface="Arial" panose="020B0604020202020204" pitchFamily="34" charset="0"/>
              <a:buChar char="•"/>
            </a:pPr>
            <a:r>
              <a:rPr lang="en-US"/>
              <a:t>Limited resources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a:t>Thank you</a:t>
            </a:r>
            <a:br>
              <a:rPr lang="en-GB"/>
            </a:br>
            <a:endParaRPr lang="en-GB"/>
          </a:p>
        </p:txBody>
      </p:sp>
    </p:spTree>
    <p:extLst>
      <p:ext uri="{BB962C8B-B14F-4D97-AF65-F5344CB8AC3E}">
        <p14:creationId xmlns:p14="http://schemas.microsoft.com/office/powerpoint/2010/main" val="315209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3200"/>
            <a:ext cx="8229600" cy="1143000"/>
          </a:xfrm>
        </p:spPr>
        <p:txBody>
          <a:bodyPr>
            <a:noAutofit/>
          </a:bodyPr>
          <a:lstStyle/>
          <a:p>
            <a:r>
              <a:rPr lang="en-US" sz="4400"/>
              <a:t>Basic Question’s about Testing</a:t>
            </a:r>
            <a:br>
              <a:rPr lang="en-US" sz="4400"/>
            </a:br>
            <a:endParaRPr lang="en-US" sz="4400"/>
          </a:p>
        </p:txBody>
      </p:sp>
      <p:cxnSp>
        <p:nvCxnSpPr>
          <p:cNvPr id="4" name="Straight Connector 3">
            <a:extLst>
              <a:ext uri="{FF2B5EF4-FFF2-40B4-BE49-F238E27FC236}">
                <a16:creationId xmlns:a16="http://schemas.microsoft.com/office/drawing/2014/main" id="{BA54F8E1-61D1-4C41-990D-1EFDC63E736E}"/>
              </a:ext>
            </a:extLst>
          </p:cNvPr>
          <p:cNvCxnSpPr/>
          <p:nvPr/>
        </p:nvCxnSpPr>
        <p:spPr>
          <a:xfrm>
            <a:off x="990600" y="4191000"/>
            <a:ext cx="7391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Why Testing?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t> To find and correct defects. </a:t>
            </a:r>
          </a:p>
          <a:p>
            <a:pPr>
              <a:buFont typeface="Arial" panose="020B0604020202020204" pitchFamily="34" charset="0"/>
              <a:buChar char="•"/>
            </a:pPr>
            <a:r>
              <a:rPr lang="en-US"/>
              <a:t> To check whether the Client/User needs are satisfied </a:t>
            </a:r>
          </a:p>
          <a:p>
            <a:pPr>
              <a:buFont typeface="Arial" panose="020B0604020202020204" pitchFamily="34" charset="0"/>
              <a:buChar char="•"/>
            </a:pPr>
            <a:r>
              <a:rPr lang="en-US"/>
              <a:t> To avoid user detecting problems </a:t>
            </a:r>
          </a:p>
          <a:p>
            <a:pPr>
              <a:buFont typeface="Arial" panose="020B0604020202020204" pitchFamily="34" charset="0"/>
              <a:buChar char="•"/>
            </a:pPr>
            <a:r>
              <a:rPr lang="en-US"/>
              <a:t> Also to provide Quality Product.</a:t>
            </a:r>
          </a:p>
          <a:p>
            <a:pPr algn="just">
              <a:buFont typeface="Arial" panose="020B0604020202020204" pitchFamily="34" charset="0"/>
              <a:buChar char="•"/>
            </a:pPr>
            <a:r>
              <a:rPr lang="en-GB"/>
              <a:t> It also helps to identify errors, gaps or missing requirements in contrary  to the actual requirements. So it can be either done manually or using automated tools. </a:t>
            </a:r>
            <a:r>
              <a:rPr 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0"/>
            <a:ext cx="7620000" cy="4525963"/>
          </a:xfrm>
        </p:spPr>
        <p:txBody>
          <a:bodyPr>
            <a:normAutofit/>
          </a:bodyPr>
          <a:lstStyle/>
          <a:p>
            <a:pPr>
              <a:buNone/>
            </a:pPr>
            <a:endParaRPr lang="en-US"/>
          </a:p>
          <a:p>
            <a:pPr>
              <a:buFont typeface="Arial" panose="020B0604020202020204" pitchFamily="34" charset="0"/>
              <a:buChar char="•"/>
            </a:pPr>
            <a:r>
              <a:rPr lang="en-US"/>
              <a:t>  Any  working  product  which  forms  part  of  the  software  application  has to be tested. Both data and programs must be tested.</a:t>
            </a:r>
          </a:p>
          <a:p>
            <a:pPr>
              <a:buNone/>
            </a:pPr>
            <a:r>
              <a:rPr lang="en-US" sz="3600">
                <a:solidFill>
                  <a:schemeClr val="tx1"/>
                </a:solidFill>
              </a:rPr>
              <a:t>How</a:t>
            </a:r>
            <a:r>
              <a:rPr lang="en-US" sz="3600"/>
              <a:t>  often  to  test? </a:t>
            </a:r>
          </a:p>
          <a:p>
            <a:pPr>
              <a:buFont typeface="Arial" panose="020B0604020202020204" pitchFamily="34" charset="0"/>
              <a:buChar char="•"/>
            </a:pPr>
            <a:r>
              <a:rPr lang="en-US"/>
              <a:t>  When  a  program  (source  code)  is  modified  or newly developed,  it  has  to  be  tested.</a:t>
            </a:r>
          </a:p>
          <a:p>
            <a:endParaRPr lang="en-US"/>
          </a:p>
        </p:txBody>
      </p:sp>
      <p:sp>
        <p:nvSpPr>
          <p:cNvPr id="2" name="Rectangle 1">
            <a:extLst>
              <a:ext uri="{FF2B5EF4-FFF2-40B4-BE49-F238E27FC236}">
                <a16:creationId xmlns:a16="http://schemas.microsoft.com/office/drawing/2014/main" id="{F50DAB9B-A102-41B5-BF96-87F67AA04C34}"/>
              </a:ext>
            </a:extLst>
          </p:cNvPr>
          <p:cNvSpPr/>
          <p:nvPr/>
        </p:nvSpPr>
        <p:spPr>
          <a:xfrm>
            <a:off x="762000" y="1066800"/>
            <a:ext cx="5055909" cy="707886"/>
          </a:xfrm>
          <a:prstGeom prst="rect">
            <a:avLst/>
          </a:prstGeom>
        </p:spPr>
        <p:txBody>
          <a:bodyPr wrap="square">
            <a:spAutoFit/>
          </a:bodyPr>
          <a:lstStyle/>
          <a:p>
            <a:pPr>
              <a:buNone/>
            </a:pPr>
            <a:r>
              <a:rPr lang="en-US" sz="3600"/>
              <a:t>What</a:t>
            </a:r>
            <a:r>
              <a:rPr lang="en-US" sz="4000">
                <a:latin typeface="Arial Nova Cond" panose="020B0506020202020204" pitchFamily="34" charset="0"/>
              </a:rPr>
              <a:t> to test?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Who does testing ?</a:t>
            </a:r>
          </a:p>
        </p:txBody>
      </p:sp>
      <p:sp>
        <p:nvSpPr>
          <p:cNvPr id="3" name="Content Placeholder 2"/>
          <p:cNvSpPr>
            <a:spLocks noGrp="1"/>
          </p:cNvSpPr>
          <p:nvPr>
            <p:ph idx="1"/>
          </p:nvPr>
        </p:nvSpPr>
        <p:spPr>
          <a:xfrm>
            <a:off x="844642" y="1981200"/>
            <a:ext cx="7543801" cy="4023360"/>
          </a:xfrm>
        </p:spPr>
        <p:txBody>
          <a:bodyPr/>
          <a:lstStyle/>
          <a:p>
            <a:pPr>
              <a:buFont typeface="Arial" panose="020B0604020202020204" pitchFamily="34" charset="0"/>
              <a:buChar char="•"/>
            </a:pPr>
            <a:r>
              <a:rPr lang="en-US"/>
              <a:t> Software Tester</a:t>
            </a:r>
          </a:p>
          <a:p>
            <a:pPr>
              <a:buFont typeface="Arial" panose="020B0604020202020204" pitchFamily="34" charset="0"/>
              <a:buChar char="•"/>
            </a:pPr>
            <a:r>
              <a:rPr lang="en-US"/>
              <a:t> Software Developer</a:t>
            </a:r>
          </a:p>
          <a:p>
            <a:pPr>
              <a:buFont typeface="Arial" panose="020B0604020202020204" pitchFamily="34" charset="0"/>
              <a:buChar char="•"/>
            </a:pPr>
            <a:r>
              <a:rPr lang="en-US"/>
              <a:t> Project Lead/Manager</a:t>
            </a:r>
          </a:p>
          <a:p>
            <a:pPr>
              <a:buFont typeface="Arial" panose="020B0604020202020204" pitchFamily="34" charset="0"/>
              <a:buChar char="•"/>
            </a:pPr>
            <a:r>
              <a:rPr lang="en-US"/>
              <a:t> End User/Customer/Third Party</a:t>
            </a:r>
          </a:p>
          <a:p>
            <a:pPr>
              <a:buFont typeface="Arial" panose="020B0604020202020204" pitchFamily="34" charset="0"/>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When starts testing</a:t>
            </a:r>
          </a:p>
        </p:txBody>
      </p:sp>
      <p:sp>
        <p:nvSpPr>
          <p:cNvPr id="3" name="Content Placeholder 2"/>
          <p:cNvSpPr>
            <a:spLocks noGrp="1"/>
          </p:cNvSpPr>
          <p:nvPr>
            <p:ph idx="1"/>
          </p:nvPr>
        </p:nvSpPr>
        <p:spPr/>
        <p:txBody>
          <a:bodyPr>
            <a:normAutofit/>
          </a:bodyPr>
          <a:lstStyle/>
          <a:p>
            <a:pPr>
              <a:buNone/>
            </a:pPr>
            <a:r>
              <a:rPr lang="en-US"/>
              <a:t>Testing is done in different forms at every phase of SDLC:</a:t>
            </a:r>
          </a:p>
          <a:p>
            <a:pPr>
              <a:buFont typeface="Arial" panose="020B0604020202020204" pitchFamily="34" charset="0"/>
              <a:buChar char="•"/>
            </a:pPr>
            <a:r>
              <a:rPr lang="en-US"/>
              <a:t> During the requirements gathering phase, the analysis and verification of requirements are also considered as testing.</a:t>
            </a:r>
          </a:p>
          <a:p>
            <a:pPr>
              <a:buFont typeface="Arial" panose="020B0604020202020204" pitchFamily="34" charset="0"/>
              <a:buChar char="•"/>
            </a:pPr>
            <a:r>
              <a:rPr lang="en-US"/>
              <a:t> Reviewing the design in the design phase with the intent to improve the design is also considered as testing.</a:t>
            </a:r>
          </a:p>
          <a:p>
            <a:pPr>
              <a:buFont typeface="Arial" panose="020B0604020202020204" pitchFamily="34" charset="0"/>
              <a:buChar char="•"/>
            </a:pPr>
            <a:r>
              <a:rPr lang="en-US"/>
              <a:t> Testing performed by a developer on completion of the code is also categorized as testing.</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8229600" cy="1143000"/>
          </a:xfrm>
        </p:spPr>
        <p:txBody>
          <a:bodyPr>
            <a:noAutofit/>
          </a:bodyPr>
          <a:lstStyle/>
          <a:p>
            <a:r>
              <a:rPr lang="en-US" sz="4400"/>
              <a:t>When to Stop Testing?</a:t>
            </a:r>
            <a:br>
              <a:rPr lang="en-US" sz="4400"/>
            </a:br>
            <a:endParaRPr lang="en-US" sz="4400"/>
          </a:p>
        </p:txBody>
      </p:sp>
      <p:sp>
        <p:nvSpPr>
          <p:cNvPr id="3" name="Content Placeholder 2"/>
          <p:cNvSpPr>
            <a:spLocks noGrp="1"/>
          </p:cNvSpPr>
          <p:nvPr>
            <p:ph idx="1"/>
          </p:nvPr>
        </p:nvSpPr>
        <p:spPr>
          <a:xfrm>
            <a:off x="914400" y="1981200"/>
            <a:ext cx="7543801" cy="4023360"/>
          </a:xfrm>
        </p:spPr>
        <p:txBody>
          <a:bodyPr>
            <a:normAutofit/>
          </a:bodyPr>
          <a:lstStyle/>
          <a:p>
            <a:pPr>
              <a:buNone/>
            </a:pPr>
            <a:r>
              <a:rPr lang="en-US"/>
              <a:t>The following aspects are to be considered for stopping the testing process:</a:t>
            </a:r>
          </a:p>
          <a:p>
            <a:pPr>
              <a:buFont typeface="Arial" panose="020B0604020202020204" pitchFamily="34" charset="0"/>
              <a:buChar char="•"/>
            </a:pPr>
            <a:r>
              <a:rPr lang="en-US"/>
              <a:t> Testing Deadlines</a:t>
            </a:r>
          </a:p>
          <a:p>
            <a:pPr>
              <a:buFont typeface="Arial" panose="020B0604020202020204" pitchFamily="34" charset="0"/>
              <a:buChar char="•"/>
            </a:pPr>
            <a:r>
              <a:rPr lang="en-US"/>
              <a:t> Completion of test case execution</a:t>
            </a:r>
          </a:p>
          <a:p>
            <a:pPr>
              <a:buFont typeface="Arial" panose="020B0604020202020204" pitchFamily="34" charset="0"/>
              <a:buChar char="•"/>
            </a:pPr>
            <a:r>
              <a:rPr lang="en-US"/>
              <a:t> Completion of functional and code coverage to a certain point</a:t>
            </a:r>
          </a:p>
          <a:p>
            <a:pPr>
              <a:buFont typeface="Arial" panose="020B0604020202020204" pitchFamily="34" charset="0"/>
              <a:buChar char="•"/>
            </a:pPr>
            <a:r>
              <a:rPr lang="en-US"/>
              <a:t> Bug rate falls below a certain level and no high-priority bugs are identified</a:t>
            </a:r>
          </a:p>
          <a:p>
            <a:pPr>
              <a:buFont typeface="Arial" panose="020B0604020202020204" pitchFamily="34" charset="0"/>
              <a:buChar char="•"/>
            </a:pPr>
            <a:r>
              <a:rPr lang="en-US"/>
              <a:t> Management decision</a:t>
            </a:r>
          </a:p>
          <a:p>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7DAEF-7595-4E29-A3D9-633EAEE1983B}">
  <ds:schemaRefs>
    <ds:schemaRef ds:uri="http://schemas.microsoft.com/sharepoint/v3/contenttype/forms"/>
  </ds:schemaRefs>
</ds:datastoreItem>
</file>

<file path=customXml/itemProps2.xml><?xml version="1.0" encoding="utf-8"?>
<ds:datastoreItem xmlns:ds="http://schemas.openxmlformats.org/officeDocument/2006/customXml" ds:itemID="{DC3887EA-8B79-423F-85C3-17B33328F66E}">
  <ds:schemaRefs>
    <ds:schemaRef ds:uri="27a064ba-fdca-4edc-b0c6-399aa4a776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C1A0E72-CB8B-4A14-A75D-C6AE69F2E6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34</Slides>
  <Notes>5</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Retrospect</vt:lpstr>
      <vt:lpstr> Chapter 1&amp;2:  Introduction-Fundamentals of Testing </vt:lpstr>
      <vt:lpstr>Observations about Testing</vt:lpstr>
      <vt:lpstr>Software Testing Purposes</vt:lpstr>
      <vt:lpstr>Basic Question’s about Testing </vt:lpstr>
      <vt:lpstr>Why Testing?</vt:lpstr>
      <vt:lpstr>PowerPoint Presentation</vt:lpstr>
      <vt:lpstr>Who does testing ?</vt:lpstr>
      <vt:lpstr>When starts testing</vt:lpstr>
      <vt:lpstr>When to Stop Testing? </vt:lpstr>
      <vt:lpstr>Why does S/W have bugs?</vt:lpstr>
      <vt:lpstr>Costly Software Failures Examples</vt:lpstr>
      <vt:lpstr>Other Examples……</vt:lpstr>
      <vt:lpstr>Other Examples…..</vt:lpstr>
      <vt:lpstr>Testing Activities</vt:lpstr>
      <vt:lpstr>Error, Fault &amp; Failure</vt:lpstr>
      <vt:lpstr>Error, Fault and Failure</vt:lpstr>
      <vt:lpstr>Basic Terms </vt:lpstr>
      <vt:lpstr>S/W Error, Fault &amp; Failure</vt:lpstr>
      <vt:lpstr>Error, Fault &amp; Failure</vt:lpstr>
      <vt:lpstr>Error, Fault and Failure</vt:lpstr>
      <vt:lpstr>Software Quality attributes</vt:lpstr>
      <vt:lpstr>Software Quality Attributes</vt:lpstr>
      <vt:lpstr>Software Quality</vt:lpstr>
      <vt:lpstr>Software Quality (contd.)</vt:lpstr>
      <vt:lpstr>Software Quality (contd.)</vt:lpstr>
      <vt:lpstr>Audit and Inspection</vt:lpstr>
      <vt:lpstr>Inspection</vt:lpstr>
      <vt:lpstr>Testing and Debugging</vt:lpstr>
      <vt:lpstr>Testing &amp;Debugging Difference</vt:lpstr>
      <vt:lpstr>Defect Masking</vt:lpstr>
      <vt:lpstr>Test Effort</vt:lpstr>
      <vt:lpstr>Test Effort</vt:lpstr>
      <vt:lpstr>Test Effort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Najmun Nisa</dc:creator>
  <cp:revision>1</cp:revision>
  <dcterms:created xsi:type="dcterms:W3CDTF">2018-01-26T05:58:41Z</dcterms:created>
  <dcterms:modified xsi:type="dcterms:W3CDTF">2024-09-25T05:30:36Z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