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313" r:id="rId5"/>
    <p:sldId id="257" r:id="rId6"/>
    <p:sldId id="258" r:id="rId7"/>
    <p:sldId id="259" r:id="rId8"/>
    <p:sldId id="273" r:id="rId9"/>
    <p:sldId id="260" r:id="rId10"/>
    <p:sldId id="261" r:id="rId11"/>
    <p:sldId id="262" r:id="rId12"/>
    <p:sldId id="274" r:id="rId13"/>
    <p:sldId id="263" r:id="rId14"/>
    <p:sldId id="264" r:id="rId15"/>
    <p:sldId id="265" r:id="rId16"/>
    <p:sldId id="266" r:id="rId17"/>
    <p:sldId id="267" r:id="rId18"/>
    <p:sldId id="268" r:id="rId19"/>
    <p:sldId id="271" r:id="rId20"/>
    <p:sldId id="272" r:id="rId21"/>
    <p:sldId id="270" r:id="rId22"/>
    <p:sldId id="35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3E0AC-C0D7-65AC-8DB0-B96FE8F14219}" v="39" dt="2024-09-25T05:45:45.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21-BSE-074)    REHMAT ULLAH" userId="S::sp21-bse-074@isbstudent.comsats.edu.pk::a7cdacb8-19bd-4502-a323-e7ee1fcb3253" providerId="AD" clId="Web-{C9E3E0AC-C0D7-65AC-8DB0-B96FE8F14219}"/>
    <pc:docChg chg="modSld">
      <pc:chgData name="(SP21-BSE-074)    REHMAT ULLAH" userId="S::sp21-bse-074@isbstudent.comsats.edu.pk::a7cdacb8-19bd-4502-a323-e7ee1fcb3253" providerId="AD" clId="Web-{C9E3E0AC-C0D7-65AC-8DB0-B96FE8F14219}" dt="2024-09-25T05:45:45.316" v="38" actId="1076"/>
      <pc:docMkLst>
        <pc:docMk/>
      </pc:docMkLst>
      <pc:sldChg chg="modSp">
        <pc:chgData name="(SP21-BSE-074)    REHMAT ULLAH" userId="S::sp21-bse-074@isbstudent.comsats.edu.pk::a7cdacb8-19bd-4502-a323-e7ee1fcb3253" providerId="AD" clId="Web-{C9E3E0AC-C0D7-65AC-8DB0-B96FE8F14219}" dt="2024-09-25T05:37:14.173" v="4" actId="1076"/>
        <pc:sldMkLst>
          <pc:docMk/>
          <pc:sldMk cId="0" sldId="258"/>
        </pc:sldMkLst>
        <pc:picChg chg="mod">
          <ac:chgData name="(SP21-BSE-074)    REHMAT ULLAH" userId="S::sp21-bse-074@isbstudent.comsats.edu.pk::a7cdacb8-19bd-4502-a323-e7ee1fcb3253" providerId="AD" clId="Web-{C9E3E0AC-C0D7-65AC-8DB0-B96FE8F14219}" dt="2024-09-25T05:37:14.173" v="4" actId="1076"/>
          <ac:picMkLst>
            <pc:docMk/>
            <pc:sldMk cId="0" sldId="258"/>
            <ac:picMk id="1026" creationId="{00000000-0000-0000-0000-000000000000}"/>
          </ac:picMkLst>
        </pc:picChg>
      </pc:sldChg>
      <pc:sldChg chg="modSp">
        <pc:chgData name="(SP21-BSE-074)    REHMAT ULLAH" userId="S::sp21-bse-074@isbstudent.comsats.edu.pk::a7cdacb8-19bd-4502-a323-e7ee1fcb3253" providerId="AD" clId="Web-{C9E3E0AC-C0D7-65AC-8DB0-B96FE8F14219}" dt="2024-09-25T05:42:29.200" v="15" actId="1076"/>
        <pc:sldMkLst>
          <pc:docMk/>
          <pc:sldMk cId="0" sldId="264"/>
        </pc:sldMkLst>
        <pc:spChg chg="mod">
          <ac:chgData name="(SP21-BSE-074)    REHMAT ULLAH" userId="S::sp21-bse-074@isbstudent.comsats.edu.pk::a7cdacb8-19bd-4502-a323-e7ee1fcb3253" providerId="AD" clId="Web-{C9E3E0AC-C0D7-65AC-8DB0-B96FE8F14219}" dt="2024-09-25T05:42:29.200" v="15" actId="1076"/>
          <ac:spMkLst>
            <pc:docMk/>
            <pc:sldMk cId="0" sldId="264"/>
            <ac:spMk id="3" creationId="{00000000-0000-0000-0000-000000000000}"/>
          </ac:spMkLst>
        </pc:spChg>
      </pc:sldChg>
      <pc:sldChg chg="modSp">
        <pc:chgData name="(SP21-BSE-074)    REHMAT ULLAH" userId="S::sp21-bse-074@isbstudent.comsats.edu.pk::a7cdacb8-19bd-4502-a323-e7ee1fcb3253" providerId="AD" clId="Web-{C9E3E0AC-C0D7-65AC-8DB0-B96FE8F14219}" dt="2024-09-25T05:44:15.860" v="28" actId="1076"/>
        <pc:sldMkLst>
          <pc:docMk/>
          <pc:sldMk cId="0" sldId="267"/>
        </pc:sldMkLst>
        <pc:picChg chg="mod">
          <ac:chgData name="(SP21-BSE-074)    REHMAT ULLAH" userId="S::sp21-bse-074@isbstudent.comsats.edu.pk::a7cdacb8-19bd-4502-a323-e7ee1fcb3253" providerId="AD" clId="Web-{C9E3E0AC-C0D7-65AC-8DB0-B96FE8F14219}" dt="2024-09-25T05:44:15.860" v="28" actId="1076"/>
          <ac:picMkLst>
            <pc:docMk/>
            <pc:sldMk cId="0" sldId="267"/>
            <ac:picMk id="3074" creationId="{00000000-0000-0000-0000-000000000000}"/>
          </ac:picMkLst>
        </pc:picChg>
      </pc:sldChg>
      <pc:sldChg chg="modSp">
        <pc:chgData name="(SP21-BSE-074)    REHMAT ULLAH" userId="S::sp21-bse-074@isbstudent.comsats.edu.pk::a7cdacb8-19bd-4502-a323-e7ee1fcb3253" providerId="AD" clId="Web-{C9E3E0AC-C0D7-65AC-8DB0-B96FE8F14219}" dt="2024-09-25T05:45:40.534" v="37" actId="1076"/>
        <pc:sldMkLst>
          <pc:docMk/>
          <pc:sldMk cId="0" sldId="271"/>
        </pc:sldMkLst>
        <pc:picChg chg="mod">
          <ac:chgData name="(SP21-BSE-074)    REHMAT ULLAH" userId="S::sp21-bse-074@isbstudent.comsats.edu.pk::a7cdacb8-19bd-4502-a323-e7ee1fcb3253" providerId="AD" clId="Web-{C9E3E0AC-C0D7-65AC-8DB0-B96FE8F14219}" dt="2024-09-25T05:45:40.534" v="37" actId="1076"/>
          <ac:picMkLst>
            <pc:docMk/>
            <pc:sldMk cId="0" sldId="271"/>
            <ac:picMk id="8" creationId="{00000000-0000-0000-0000-000000000000}"/>
          </ac:picMkLst>
        </pc:picChg>
      </pc:sldChg>
      <pc:sldChg chg="modSp">
        <pc:chgData name="(SP21-BSE-074)    REHMAT ULLAH" userId="S::sp21-bse-074@isbstudent.comsats.edu.pk::a7cdacb8-19bd-4502-a323-e7ee1fcb3253" providerId="AD" clId="Web-{C9E3E0AC-C0D7-65AC-8DB0-B96FE8F14219}" dt="2024-09-25T05:45:45.316" v="38" actId="1076"/>
        <pc:sldMkLst>
          <pc:docMk/>
          <pc:sldMk cId="0" sldId="272"/>
        </pc:sldMkLst>
        <pc:picChg chg="mod">
          <ac:chgData name="(SP21-BSE-074)    REHMAT ULLAH" userId="S::sp21-bse-074@isbstudent.comsats.edu.pk::a7cdacb8-19bd-4502-a323-e7ee1fcb3253" providerId="AD" clId="Web-{C9E3E0AC-C0D7-65AC-8DB0-B96FE8F14219}" dt="2024-09-25T05:45:45.316" v="38" actId="1076"/>
          <ac:picMkLst>
            <pc:docMk/>
            <pc:sldMk cId="0" sldId="272"/>
            <ac:picMk id="4" creationId="{00000000-0000-0000-0000-000000000000}"/>
          </ac:picMkLst>
        </pc:picChg>
      </pc:sldChg>
      <pc:sldChg chg="modSp">
        <pc:chgData name="(SP21-BSE-074)    REHMAT ULLAH" userId="S::sp21-bse-074@isbstudent.comsats.edu.pk::a7cdacb8-19bd-4502-a323-e7ee1fcb3253" providerId="AD" clId="Web-{C9E3E0AC-C0D7-65AC-8DB0-B96FE8F14219}" dt="2024-09-25T05:38:33.567" v="5" actId="1076"/>
        <pc:sldMkLst>
          <pc:docMk/>
          <pc:sldMk cId="0" sldId="273"/>
        </pc:sldMkLst>
        <pc:spChg chg="mod">
          <ac:chgData name="(SP21-BSE-074)    REHMAT ULLAH" userId="S::sp21-bse-074@isbstudent.comsats.edu.pk::a7cdacb8-19bd-4502-a323-e7ee1fcb3253" providerId="AD" clId="Web-{C9E3E0AC-C0D7-65AC-8DB0-B96FE8F14219}" dt="2024-09-25T05:38:33.567" v="5" actId="1076"/>
          <ac:spMkLst>
            <pc:docMk/>
            <pc:sldMk cId="0" sldId="273"/>
            <ac:spMk id="3" creationId="{00000000-0000-0000-0000-000000000000}"/>
          </ac:spMkLst>
        </pc:spChg>
      </pc:sldChg>
      <pc:sldChg chg="modSp">
        <pc:chgData name="(SP21-BSE-074)    REHMAT ULLAH" userId="S::sp21-bse-074@isbstudent.comsats.edu.pk::a7cdacb8-19bd-4502-a323-e7ee1fcb3253" providerId="AD" clId="Web-{C9E3E0AC-C0D7-65AC-8DB0-B96FE8F14219}" dt="2024-09-25T05:41:58.245" v="14" actId="1076"/>
        <pc:sldMkLst>
          <pc:docMk/>
          <pc:sldMk cId="0" sldId="274"/>
        </pc:sldMkLst>
        <pc:picChg chg="mod">
          <ac:chgData name="(SP21-BSE-074)    REHMAT ULLAH" userId="S::sp21-bse-074@isbstudent.comsats.edu.pk::a7cdacb8-19bd-4502-a323-e7ee1fcb3253" providerId="AD" clId="Web-{C9E3E0AC-C0D7-65AC-8DB0-B96FE8F14219}" dt="2024-09-25T05:41:58.245" v="14" actId="1076"/>
          <ac:picMkLst>
            <pc:docMk/>
            <pc:sldMk cId="0" sldId="274"/>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E1F5C8-798A-463F-9A50-A3DA60E47E5B}" type="datetimeFigureOut">
              <a:rPr lang="en-US" smtClean="0"/>
              <a:pPr/>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4FF9C-C128-4FE8-9B01-D4237590A6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B4FF9C-C128-4FE8-9B01-D4237590A641}" type="slidenum">
              <a:rPr lang="en-US" smtClean="0"/>
              <a:pPr/>
              <a:t>3</a:t>
            </a:fld>
            <a:endParaRPr lang="en-US"/>
          </a:p>
        </p:txBody>
      </p:sp>
    </p:spTree>
    <p:extLst>
      <p:ext uri="{BB962C8B-B14F-4D97-AF65-F5344CB8AC3E}">
        <p14:creationId xmlns:p14="http://schemas.microsoft.com/office/powerpoint/2010/main" val="3855119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a:t>Testability(</a:t>
            </a:r>
            <a:r>
              <a:rPr lang="en-US" sz="1200"/>
              <a:t>This process includes checking the ease with which interfaces can be addressed (interface openness) and the ease with which the test object can be separated into smaller, more easily testable units. These issues need to be addressed during development and the test object should be designed and programmed accordingly. The results of this analysis are  also used to state and prioritize the test conditions based on the general objectives of the test. The test conditions state exactly what shall be tested.</a:t>
            </a:r>
            <a:r>
              <a:rPr lang="en-US" sz="1200" i="1"/>
              <a:t>) </a:t>
            </a:r>
            <a:endParaRPr lang="en-US"/>
          </a:p>
        </p:txBody>
      </p:sp>
      <p:sp>
        <p:nvSpPr>
          <p:cNvPr id="4" name="Slide Number Placeholder 3"/>
          <p:cNvSpPr>
            <a:spLocks noGrp="1"/>
          </p:cNvSpPr>
          <p:nvPr>
            <p:ph type="sldNum" sz="quarter" idx="10"/>
          </p:nvPr>
        </p:nvSpPr>
        <p:spPr/>
        <p:txBody>
          <a:bodyPr/>
          <a:lstStyle/>
          <a:p>
            <a:fld id="{49B4FF9C-C128-4FE8-9B01-D4237590A64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EE553D8-DEA5-4225-B43C-6D186A1B8CDA}"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B6367-CC31-4D3D-A7F1-E0FFE3C3782D}"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59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553D8-DEA5-4225-B43C-6D186A1B8CDA}"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25628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553D8-DEA5-4225-B43C-6D186A1B8CDA}"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1160788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553D8-DEA5-4225-B43C-6D186A1B8CDA}"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279740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553D8-DEA5-4225-B43C-6D186A1B8CDA}"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B6367-CC31-4D3D-A7F1-E0FFE3C3782D}"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4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E553D8-DEA5-4225-B43C-6D186A1B8CDA}"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359380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E553D8-DEA5-4225-B43C-6D186A1B8CDA}"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28091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E553D8-DEA5-4225-B43C-6D186A1B8CDA}"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1959928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E553D8-DEA5-4225-B43C-6D186A1B8CDA}" type="datetimeFigureOut">
              <a:rPr lang="en-US" smtClean="0"/>
              <a:pPr/>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272364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EE553D8-DEA5-4225-B43C-6D186A1B8CDA}" type="datetimeFigureOut">
              <a:rPr lang="en-US" smtClean="0"/>
              <a:pPr/>
              <a:t>9/24/2024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6B6367-CC31-4D3D-A7F1-E0FFE3C3782D}" type="slidenum">
              <a:rPr lang="en-US" smtClean="0"/>
              <a:pPr/>
              <a:t>‹#›</a:t>
            </a:fld>
            <a:endParaRPr lang="en-US"/>
          </a:p>
        </p:txBody>
      </p:sp>
    </p:spTree>
    <p:extLst>
      <p:ext uri="{BB962C8B-B14F-4D97-AF65-F5344CB8AC3E}">
        <p14:creationId xmlns:p14="http://schemas.microsoft.com/office/powerpoint/2010/main" val="22370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E553D8-DEA5-4225-B43C-6D186A1B8CDA}"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B6367-CC31-4D3D-A7F1-E0FFE3C3782D}" type="slidenum">
              <a:rPr lang="en-US" smtClean="0"/>
              <a:pPr/>
              <a:t>‹#›</a:t>
            </a:fld>
            <a:endParaRPr lang="en-US"/>
          </a:p>
        </p:txBody>
      </p:sp>
    </p:spTree>
    <p:extLst>
      <p:ext uri="{BB962C8B-B14F-4D97-AF65-F5344CB8AC3E}">
        <p14:creationId xmlns:p14="http://schemas.microsoft.com/office/powerpoint/2010/main" val="36967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EE553D8-DEA5-4225-B43C-6D186A1B8CDA}" type="datetimeFigureOut">
              <a:rPr lang="en-US" smtClean="0"/>
              <a:pPr/>
              <a:t>9/24/2024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46B6367-CC31-4D3D-A7F1-E0FFE3C3782D}"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370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a:latin typeface="Arial Nova Cond" panose="020B0506020202020204" pitchFamily="34" charset="0"/>
              </a:rPr>
            </a:br>
            <a:r>
              <a:rPr lang="en-US" sz="2400">
                <a:latin typeface="Arial Nova Cond" panose="020B0506020202020204" pitchFamily="34" charset="0"/>
              </a:rPr>
              <a:t>Chapter 1&amp;2: </a:t>
            </a:r>
            <a:br>
              <a:rPr lang="en-US" sz="2400">
                <a:latin typeface="Arial Nova Cond" panose="020B0506020202020204" pitchFamily="34" charset="0"/>
              </a:rPr>
            </a:br>
            <a:r>
              <a:rPr lang="en-US" sz="2400">
                <a:latin typeface="Arial Nova Cond" panose="020B0506020202020204" pitchFamily="34" charset="0"/>
              </a:rPr>
              <a:t>Introduction-Fundamentals of Testing</a:t>
            </a:r>
            <a:br>
              <a:rPr lang="en-US" sz="2400">
                <a:latin typeface="Arial Nova Cond" panose="020B0506020202020204" pitchFamily="34" charset="0"/>
              </a:rPr>
            </a:br>
            <a:endParaRPr lang="en-US" sz="240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81200" y="1752600"/>
            <a:ext cx="5181600" cy="2585323"/>
          </a:xfrm>
          <a:prstGeom prst="rect">
            <a:avLst/>
          </a:prstGeom>
          <a:noFill/>
        </p:spPr>
        <p:txBody>
          <a:bodyPr wrap="square" rtlCol="0">
            <a:spAutoFit/>
          </a:bodyPr>
          <a:lstStyle/>
          <a:p>
            <a:r>
              <a:rPr lang="en-GB" sz="5400"/>
              <a:t>Software Testing</a:t>
            </a:r>
          </a:p>
          <a:p>
            <a:r>
              <a:rPr lang="en-GB" sz="4800">
                <a:latin typeface="Arial Nova Cond" panose="020B0506020202020204" pitchFamily="34" charset="0"/>
              </a:rPr>
              <a:t>          </a:t>
            </a:r>
            <a:r>
              <a:rPr lang="en-US" sz="3600">
                <a:latin typeface="Arial Nova Cond" panose="020B0506020202020204" pitchFamily="34" charset="0"/>
              </a:rPr>
              <a:t>Lecture </a:t>
            </a:r>
            <a:r>
              <a:rPr lang="en-US" sz="3200">
                <a:latin typeface="Arial Nova Cond" panose="020B0506020202020204" pitchFamily="34" charset="0"/>
              </a:rPr>
              <a:t>2</a:t>
            </a:r>
          </a:p>
          <a:p>
            <a:endParaRPr lang="en-US" sz="3200">
              <a:latin typeface="Arial Nova Cond" panose="020B0506020202020204" pitchFamily="34" charset="0"/>
            </a:endParaRPr>
          </a:p>
          <a:p>
            <a:r>
              <a:rPr lang="en-US" sz="2800">
                <a:latin typeface="Arial Nova Cond" panose="020B0506020202020204" pitchFamily="34" charset="0"/>
              </a:rPr>
              <a:t>      Fundamental Test Process</a:t>
            </a:r>
            <a:endParaRPr lang="en-GB" sz="3600"/>
          </a:p>
        </p:txBody>
      </p:sp>
    </p:spTree>
    <p:extLst>
      <p:ext uri="{BB962C8B-B14F-4D97-AF65-F5344CB8AC3E}">
        <p14:creationId xmlns:p14="http://schemas.microsoft.com/office/powerpoint/2010/main" val="1392310130"/>
      </p:ext>
    </p:extLst>
  </p:cSld>
  <p:clrMapOvr>
    <a:masterClrMapping/>
  </p:clrMapOvr>
  <mc:AlternateContent xmlns:mc="http://schemas.openxmlformats.org/markup-compatibility/2006">
    <mc:Choice xmlns:p14="http://schemas.microsoft.com/office/powerpoint/2010/main" Requires="p14">
      <p:transition spd="slow" p14:dur="2000" advTm="23753"/>
    </mc:Choice>
    <mc:Fallback>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3</a:t>
            </a:r>
            <a:r>
              <a:rPr lang="en-US" sz="4400"/>
              <a:t>. Implementation and Execution</a:t>
            </a:r>
          </a:p>
        </p:txBody>
      </p:sp>
      <p:sp>
        <p:nvSpPr>
          <p:cNvPr id="3" name="Content Placeholder 2"/>
          <p:cNvSpPr>
            <a:spLocks noGrp="1"/>
          </p:cNvSpPr>
          <p:nvPr>
            <p:ph idx="1"/>
          </p:nvPr>
        </p:nvSpPr>
        <p:spPr>
          <a:xfrm>
            <a:off x="990600" y="2057400"/>
            <a:ext cx="7543801" cy="4023360"/>
          </a:xfrm>
        </p:spPr>
        <p:txBody>
          <a:bodyPr>
            <a:normAutofit/>
          </a:bodyPr>
          <a:lstStyle/>
          <a:p>
            <a:pPr>
              <a:buNone/>
            </a:pPr>
            <a:r>
              <a:rPr lang="en-US"/>
              <a:t>Test Execution:</a:t>
            </a:r>
          </a:p>
          <a:p>
            <a:pPr>
              <a:buNone/>
            </a:pPr>
            <a:r>
              <a:rPr lang="en-US" err="1"/>
              <a:t>i</a:t>
            </a:r>
            <a:r>
              <a:rPr lang="en-US"/>
              <a:t>. To execute test suites and individual test cases following the test procedures.</a:t>
            </a:r>
          </a:p>
          <a:p>
            <a:pPr>
              <a:buNone/>
            </a:pPr>
            <a:r>
              <a:rPr lang="en-US"/>
              <a:t>ii. To re-execute the tests that previously failed in order to confirm a fix. This is known as confirmation testing or re-testing.</a:t>
            </a:r>
          </a:p>
          <a:p>
            <a:pPr>
              <a:buNone/>
            </a:pPr>
            <a:r>
              <a:rPr lang="en-US"/>
              <a:t>iii. To log the outcome of the test execution and  record the identities and versions of the software under tests.</a:t>
            </a:r>
          </a:p>
          <a:p>
            <a:pPr>
              <a:buNone/>
            </a:pPr>
            <a:r>
              <a:rPr lang="en-US"/>
              <a:t>iv. To Compare actual results with expected results.</a:t>
            </a:r>
          </a:p>
          <a:p>
            <a:pPr>
              <a:buNone/>
            </a:pPr>
            <a:r>
              <a:rPr lang="en-US"/>
              <a:t>v. Where there are differences between actual and expected results, it report discrepancies as Incidents.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940040" cy="1450757"/>
          </a:xfrm>
        </p:spPr>
        <p:txBody>
          <a:bodyPr>
            <a:normAutofit/>
          </a:bodyPr>
          <a:lstStyle/>
          <a:p>
            <a:r>
              <a:rPr lang="en-US" sz="3600"/>
              <a:t>4. </a:t>
            </a:r>
            <a:r>
              <a:rPr lang="en-US" sz="4000"/>
              <a:t>Evaluating Exit criteria and Reporting</a:t>
            </a:r>
          </a:p>
        </p:txBody>
      </p:sp>
      <p:sp>
        <p:nvSpPr>
          <p:cNvPr id="3" name="Content Placeholder 2"/>
          <p:cNvSpPr>
            <a:spLocks noGrp="1"/>
          </p:cNvSpPr>
          <p:nvPr>
            <p:ph idx="1"/>
          </p:nvPr>
        </p:nvSpPr>
        <p:spPr>
          <a:xfrm>
            <a:off x="819456" y="1935154"/>
            <a:ext cx="7543801" cy="4023360"/>
          </a:xfrm>
        </p:spPr>
        <p:txBody>
          <a:bodyPr>
            <a:normAutofit fontScale="85000" lnSpcReduction="10000"/>
          </a:bodyPr>
          <a:lstStyle/>
          <a:p>
            <a:pPr>
              <a:buNone/>
            </a:pPr>
            <a:r>
              <a:rPr lang="en-US" b="1"/>
              <a:t>Exit criteria come into picture, when:</a:t>
            </a:r>
          </a:p>
          <a:p>
            <a:pPr>
              <a:buFont typeface="Arial" panose="020B0604020202020204" pitchFamily="34" charset="0"/>
              <a:buChar char="•"/>
            </a:pPr>
            <a:r>
              <a:rPr lang="en-US"/>
              <a:t> Maximum test cases are executed with certain pass percentage.</a:t>
            </a:r>
          </a:p>
          <a:p>
            <a:pPr>
              <a:buFont typeface="Arial" panose="020B0604020202020204" pitchFamily="34" charset="0"/>
              <a:buChar char="•"/>
            </a:pPr>
            <a:r>
              <a:rPr lang="en-US"/>
              <a:t> Bug rate falls below certain level.</a:t>
            </a:r>
          </a:p>
          <a:p>
            <a:pPr>
              <a:buFont typeface="Arial" panose="020B0604020202020204" pitchFamily="34" charset="0"/>
              <a:buChar char="•"/>
            </a:pPr>
            <a:r>
              <a:rPr lang="en-US"/>
              <a:t> When achieved the deadlines.</a:t>
            </a:r>
          </a:p>
          <a:p>
            <a:pPr>
              <a:buNone/>
            </a:pPr>
            <a:r>
              <a:rPr lang="en-US" b="1"/>
              <a:t>Evaluating exit criteria has the following major tasks:</a:t>
            </a:r>
          </a:p>
          <a:p>
            <a:pPr>
              <a:buNone/>
            </a:pPr>
            <a:r>
              <a:rPr lang="en-US" err="1"/>
              <a:t>i</a:t>
            </a:r>
            <a:r>
              <a:rPr lang="en-US"/>
              <a:t>. To check the test logs(The test log is the file containing the test execution result information tester name, date-time of execution, actual result, Test result (pass/fail). The test log is used to log the relevant details about the execution of each release version test. Its purpose is to share information among testers, users, developers, and others.) against the exit criteria specified in test planning.</a:t>
            </a:r>
          </a:p>
          <a:p>
            <a:pPr>
              <a:buNone/>
            </a:pPr>
            <a:r>
              <a:rPr lang="en-US"/>
              <a:t>ii. To assess if more test are needed or if the exit criteria specified should be changed.</a:t>
            </a:r>
          </a:p>
          <a:p>
            <a:pPr>
              <a:buNone/>
            </a:pPr>
            <a:r>
              <a:rPr lang="en-US"/>
              <a:t>iii. To write a test summary report for stakeholders.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5. </a:t>
            </a:r>
            <a:r>
              <a:rPr lang="en-US" sz="4000"/>
              <a:t>Test Closure activities</a:t>
            </a:r>
          </a:p>
        </p:txBody>
      </p:sp>
      <p:sp>
        <p:nvSpPr>
          <p:cNvPr id="3" name="Content Placeholder 2"/>
          <p:cNvSpPr>
            <a:spLocks noGrp="1"/>
          </p:cNvSpPr>
          <p:nvPr>
            <p:ph idx="1"/>
          </p:nvPr>
        </p:nvSpPr>
        <p:spPr>
          <a:xfrm>
            <a:off x="914400" y="2057400"/>
            <a:ext cx="7543801" cy="4023360"/>
          </a:xfrm>
        </p:spPr>
        <p:txBody>
          <a:bodyPr>
            <a:normAutofit/>
          </a:bodyPr>
          <a:lstStyle/>
          <a:p>
            <a:pPr>
              <a:buNone/>
            </a:pPr>
            <a:r>
              <a:rPr lang="en-US" err="1"/>
              <a:t>i</a:t>
            </a:r>
            <a:r>
              <a:rPr lang="en-US"/>
              <a:t>. To check which planned deliverables are actually delivered and to ensure that all incident reports have been resolved.</a:t>
            </a:r>
          </a:p>
          <a:p>
            <a:pPr>
              <a:buNone/>
            </a:pPr>
            <a:r>
              <a:rPr lang="en-US"/>
              <a:t>ii. To finalize and archive </a:t>
            </a:r>
            <a:r>
              <a:rPr lang="en-US" sz="2100"/>
              <a:t>testware (Testware includes documentation, scripts, inputs, expected results, set-up and clear-up procedures, files, databases, environment, and any additional software or utilities used in testing) </a:t>
            </a:r>
            <a:r>
              <a:rPr lang="en-US"/>
              <a:t>for later reuse.</a:t>
            </a:r>
          </a:p>
          <a:p>
            <a:pPr>
              <a:buNone/>
            </a:pPr>
            <a:r>
              <a:rPr lang="en-US"/>
              <a:t>iii. </a:t>
            </a:r>
            <a:r>
              <a:rPr lang="en-US" sz="2100"/>
              <a:t>To handover the testware to the maintenance organization.   They will give support to the software.</a:t>
            </a:r>
          </a:p>
          <a:p>
            <a:pPr>
              <a:buNone/>
            </a:pPr>
            <a:r>
              <a:rPr lang="en-US" sz="2100"/>
              <a:t>iv To evaluate how the testing went and learn lessons for future releases and projects</a:t>
            </a:r>
            <a:r>
              <a:rPr lang="en-US" sz="280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Logical and concrete test cases</a:t>
            </a:r>
          </a:p>
        </p:txBody>
      </p:sp>
      <p:sp>
        <p:nvSpPr>
          <p:cNvPr id="3" name="Content Placeholder 2"/>
          <p:cNvSpPr>
            <a:spLocks noGrp="1"/>
          </p:cNvSpPr>
          <p:nvPr>
            <p:ph idx="1"/>
          </p:nvPr>
        </p:nvSpPr>
        <p:spPr/>
        <p:txBody>
          <a:bodyPr>
            <a:normAutofit/>
          </a:bodyPr>
          <a:lstStyle/>
          <a:p>
            <a:pPr>
              <a:buNone/>
            </a:pPr>
            <a:r>
              <a:rPr lang="en-US"/>
              <a:t> </a:t>
            </a:r>
            <a:r>
              <a:rPr lang="en-US" b="1"/>
              <a:t>Example: </a:t>
            </a:r>
            <a:r>
              <a:rPr lang="en-US"/>
              <a:t>Using the sales software, the car dealer is able to define discount rules for his  salespeople: With a price of less than $15.000, no discount shall be given. For price of $20.000, 5% is OK. </a:t>
            </a:r>
          </a:p>
          <a:p>
            <a:pPr>
              <a:buNone/>
            </a:pPr>
            <a:r>
              <a:rPr lang="en-US"/>
              <a:t>  If the price is below $25.000, a 7% discount is possible. For higher prices, 8.5% can be granted.</a:t>
            </a:r>
          </a:p>
          <a:p>
            <a:endParaRPr lang="en-US"/>
          </a:p>
          <a:p>
            <a:pPr>
              <a:buFont typeface="Arial" panose="020B0604020202020204" pitchFamily="34" charset="0"/>
              <a:buChar char="•"/>
            </a:pPr>
            <a:r>
              <a:rPr lang="en-US"/>
              <a:t> Price &lt; 15.000 discount = 0%</a:t>
            </a:r>
          </a:p>
          <a:p>
            <a:pPr>
              <a:buFont typeface="Arial" panose="020B0604020202020204" pitchFamily="34" charset="0"/>
              <a:buChar char="•"/>
            </a:pPr>
            <a:r>
              <a:rPr lang="en-US"/>
              <a:t> 15.000 &lt;= price &gt;= 20.000 discount = 5%</a:t>
            </a:r>
          </a:p>
          <a:p>
            <a:pPr>
              <a:buFont typeface="Arial" panose="020B0604020202020204" pitchFamily="34" charset="0"/>
              <a:buChar char="•"/>
            </a:pPr>
            <a:r>
              <a:rPr lang="en-US"/>
              <a:t> 20.000 &lt; price &lt; 25.000 discount = 7%</a:t>
            </a:r>
          </a:p>
          <a:p>
            <a:pPr>
              <a:buFont typeface="Arial" panose="020B0604020202020204" pitchFamily="34" charset="0"/>
              <a:buChar char="•"/>
            </a:pPr>
            <a:r>
              <a:rPr lang="en-US"/>
              <a:t> price &lt;=25.000 discount = 8.5%</a:t>
            </a:r>
          </a:p>
          <a:p>
            <a:endParaRPr lang="en-US"/>
          </a:p>
          <a:p>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Logical and Concrete Tables</a:t>
            </a:r>
          </a:p>
        </p:txBody>
      </p:sp>
      <p:pic>
        <p:nvPicPr>
          <p:cNvPr id="3074" name="Picture 2"/>
          <p:cNvPicPr>
            <a:picLocks noGrp="1" noChangeAspect="1" noChangeArrowheads="1"/>
          </p:cNvPicPr>
          <p:nvPr>
            <p:ph idx="1"/>
          </p:nvPr>
        </p:nvPicPr>
        <p:blipFill>
          <a:blip r:embed="rId2"/>
          <a:srcRect/>
          <a:stretch>
            <a:fillRect/>
          </a:stretch>
        </p:blipFill>
        <p:spPr bwMode="auto">
          <a:xfrm>
            <a:off x="913563" y="2454059"/>
            <a:ext cx="7315200" cy="1583703"/>
          </a:xfrm>
          <a:prstGeom prst="rect">
            <a:avLst/>
          </a:prstGeom>
          <a:noFill/>
          <a:ln w="9525">
            <a:noFill/>
            <a:miter lim="800000"/>
            <a:headEnd/>
            <a:tailEnd/>
          </a:ln>
          <a:effectLst/>
        </p:spPr>
      </p:pic>
      <p:sp>
        <p:nvSpPr>
          <p:cNvPr id="5" name="TextBox 4"/>
          <p:cNvSpPr txBox="1"/>
          <p:nvPr/>
        </p:nvSpPr>
        <p:spPr>
          <a:xfrm>
            <a:off x="822960" y="4205482"/>
            <a:ext cx="6858000" cy="2677656"/>
          </a:xfrm>
          <a:prstGeom prst="rect">
            <a:avLst/>
          </a:prstGeom>
          <a:noFill/>
        </p:spPr>
        <p:txBody>
          <a:bodyPr wrap="square" rtlCol="0">
            <a:spAutoFit/>
          </a:bodyPr>
          <a:lstStyle/>
          <a:p>
            <a:r>
              <a:rPr lang="en-US" sz="2400"/>
              <a:t>Concrete Test table</a:t>
            </a:r>
          </a:p>
          <a:p>
            <a:endParaRPr lang="en-US" sz="2400"/>
          </a:p>
          <a:p>
            <a:endParaRPr lang="en-US" sz="2400"/>
          </a:p>
          <a:p>
            <a:endParaRPr lang="en-US" sz="2400"/>
          </a:p>
          <a:p>
            <a:endParaRPr lang="en-US" sz="2400"/>
          </a:p>
          <a:p>
            <a:endParaRPr lang="en-US" sz="2400"/>
          </a:p>
          <a:p>
            <a:endParaRPr lang="en-US" sz="2400"/>
          </a:p>
        </p:txBody>
      </p:sp>
      <p:pic>
        <p:nvPicPr>
          <p:cNvPr id="3075" name="Picture 3"/>
          <p:cNvPicPr>
            <a:picLocks noChangeAspect="1" noChangeArrowheads="1"/>
          </p:cNvPicPr>
          <p:nvPr/>
        </p:nvPicPr>
        <p:blipFill>
          <a:blip r:embed="rId3"/>
          <a:srcRect/>
          <a:stretch>
            <a:fillRect/>
          </a:stretch>
        </p:blipFill>
        <p:spPr bwMode="auto">
          <a:xfrm>
            <a:off x="822960" y="4648200"/>
            <a:ext cx="7315200" cy="1431303"/>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D2A85015-6B2B-4185-BCEC-BEF5BE78079D}"/>
              </a:ext>
            </a:extLst>
          </p:cNvPr>
          <p:cNvSpPr txBox="1"/>
          <p:nvPr/>
        </p:nvSpPr>
        <p:spPr>
          <a:xfrm>
            <a:off x="822960" y="1995902"/>
            <a:ext cx="4114800" cy="461665"/>
          </a:xfrm>
          <a:prstGeom prst="rect">
            <a:avLst/>
          </a:prstGeom>
          <a:noFill/>
        </p:spPr>
        <p:txBody>
          <a:bodyPr wrap="square" rtlCol="0">
            <a:spAutoFit/>
          </a:bodyPr>
          <a:lstStyle/>
          <a:p>
            <a:r>
              <a:rPr lang="en-GB" sz="2400"/>
              <a:t>Logical Test Table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The Psychology of Testing</a:t>
            </a:r>
          </a:p>
        </p:txBody>
      </p:sp>
      <p:sp>
        <p:nvSpPr>
          <p:cNvPr id="3" name="Content Placeholder 2"/>
          <p:cNvSpPr>
            <a:spLocks noGrp="1"/>
          </p:cNvSpPr>
          <p:nvPr>
            <p:ph idx="1"/>
          </p:nvPr>
        </p:nvSpPr>
        <p:spPr>
          <a:xfrm>
            <a:off x="833958" y="2209800"/>
            <a:ext cx="7543801" cy="4023360"/>
          </a:xfrm>
        </p:spPr>
        <p:txBody>
          <a:bodyPr>
            <a:normAutofit/>
          </a:bodyPr>
          <a:lstStyle/>
          <a:p>
            <a:pPr algn="just">
              <a:buFont typeface="Arial" panose="020B0604020202020204" pitchFamily="34" charset="0"/>
              <a:buChar char="•"/>
            </a:pPr>
            <a:r>
              <a:rPr lang="en-US"/>
              <a:t> Psychology of testing is a type of testing which fully depends on the mindset of developers and tester.  </a:t>
            </a:r>
          </a:p>
          <a:p>
            <a:pPr algn="just">
              <a:buFont typeface="Arial" panose="020B0604020202020204" pitchFamily="34" charset="0"/>
              <a:buChar char="•"/>
            </a:pPr>
            <a:r>
              <a:rPr lang="en-US"/>
              <a:t> When we are building the software, we working positively towards the software never think about negative things. </a:t>
            </a:r>
          </a:p>
          <a:p>
            <a:pPr algn="just">
              <a:buFont typeface="Arial" panose="020B0604020202020204" pitchFamily="34" charset="0"/>
              <a:buChar char="•"/>
            </a:pPr>
            <a:r>
              <a:rPr lang="en-US"/>
              <a:t> The mindset should be different while testing and reviewing developing software. With the correct mindset, the programmer can test their own code. At a certain point independence tester often makes the tester more effective of finding the defects.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The Psychology of Testing </a:t>
            </a:r>
          </a:p>
        </p:txBody>
      </p:sp>
      <p:pic>
        <p:nvPicPr>
          <p:cNvPr id="8" name="Content Placeholder 7" descr="physcology of testing.jpg"/>
          <p:cNvPicPr>
            <a:picLocks noGrp="1" noChangeAspect="1"/>
          </p:cNvPicPr>
          <p:nvPr>
            <p:ph idx="1"/>
          </p:nvPr>
        </p:nvPicPr>
        <p:blipFill>
          <a:blip r:embed="rId2"/>
          <a:stretch>
            <a:fillRect/>
          </a:stretch>
        </p:blipFill>
        <p:spPr>
          <a:xfrm>
            <a:off x="1055228" y="180515"/>
            <a:ext cx="6790755" cy="4083697"/>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The Psychology of Testing </a:t>
            </a:r>
          </a:p>
        </p:txBody>
      </p:sp>
      <p:pic>
        <p:nvPicPr>
          <p:cNvPr id="4" name="Content Placeholder 3" descr="THE+PSYCHOLOGY+OF+TESTING.jpg"/>
          <p:cNvPicPr>
            <a:picLocks noGrp="1" noChangeAspect="1"/>
          </p:cNvPicPr>
          <p:nvPr>
            <p:ph idx="1"/>
          </p:nvPr>
        </p:nvPicPr>
        <p:blipFill>
          <a:blip r:embed="rId2"/>
          <a:stretch>
            <a:fillRect/>
          </a:stretch>
        </p:blipFill>
        <p:spPr>
          <a:xfrm>
            <a:off x="926812" y="473907"/>
            <a:ext cx="7290376" cy="373262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Key Players and Their Roles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5086527"/>
              </p:ext>
            </p:extLst>
          </p:nvPr>
        </p:nvGraphicFramePr>
        <p:xfrm>
          <a:off x="609600" y="2286000"/>
          <a:ext cx="8001000" cy="35814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a:t>Business sponsor(s) and partners </a:t>
                      </a:r>
                    </a:p>
                  </a:txBody>
                  <a:tcPr/>
                </a:tc>
                <a:tc>
                  <a:txBody>
                    <a:bodyPr/>
                    <a:lstStyle/>
                    <a:p>
                      <a:pPr marL="285750" indent="-285750">
                        <a:buFont typeface="Wingdings" panose="05000000000000000000" pitchFamily="2" charset="2"/>
                        <a:buChar char="v"/>
                      </a:pPr>
                      <a:r>
                        <a:rPr lang="en-US"/>
                        <a:t>Provides funding </a:t>
                      </a:r>
                    </a:p>
                    <a:p>
                      <a:pPr marL="285750" indent="-285750">
                        <a:buFont typeface="Wingdings" panose="05000000000000000000" pitchFamily="2" charset="2"/>
                        <a:buChar char="v"/>
                      </a:pPr>
                      <a:r>
                        <a:rPr lang="en-US"/>
                        <a:t>Specifies requirements and deliverables</a:t>
                      </a:r>
                    </a:p>
                    <a:p>
                      <a:pPr marL="285750" indent="-285750">
                        <a:buFont typeface="Wingdings" panose="05000000000000000000" pitchFamily="2" charset="2"/>
                        <a:buChar char="v"/>
                      </a:pPr>
                      <a:r>
                        <a:rPr lang="en-US"/>
                        <a:t>Approves changes and some test results </a:t>
                      </a:r>
                    </a:p>
                  </a:txBody>
                  <a:tcPr/>
                </a:tc>
                <a:extLst>
                  <a:ext uri="{0D108BD9-81ED-4DB2-BD59-A6C34878D82A}">
                    <a16:rowId xmlns:a16="http://schemas.microsoft.com/office/drawing/2014/main" val="10001"/>
                  </a:ext>
                </a:extLst>
              </a:tr>
              <a:tr h="370840">
                <a:tc>
                  <a:txBody>
                    <a:bodyPr/>
                    <a:lstStyle/>
                    <a:p>
                      <a:r>
                        <a:rPr lang="en-US"/>
                        <a:t>Project manager</a:t>
                      </a:r>
                    </a:p>
                  </a:txBody>
                  <a:tcPr/>
                </a:tc>
                <a:tc>
                  <a:txBody>
                    <a:bodyPr/>
                    <a:lstStyle/>
                    <a:p>
                      <a:pPr marL="285750" indent="-285750">
                        <a:buFont typeface="Wingdings" panose="05000000000000000000" pitchFamily="2" charset="2"/>
                        <a:buChar char="v"/>
                      </a:pPr>
                      <a:r>
                        <a:rPr lang="en-US"/>
                        <a:t>Plans and manages the project </a:t>
                      </a:r>
                    </a:p>
                  </a:txBody>
                  <a:tcPr/>
                </a:tc>
                <a:extLst>
                  <a:ext uri="{0D108BD9-81ED-4DB2-BD59-A6C34878D82A}">
                    <a16:rowId xmlns:a16="http://schemas.microsoft.com/office/drawing/2014/main" val="10002"/>
                  </a:ext>
                </a:extLst>
              </a:tr>
              <a:tr h="370840">
                <a:tc>
                  <a:txBody>
                    <a:bodyPr/>
                    <a:lstStyle/>
                    <a:p>
                      <a:r>
                        <a:rPr lang="en-US"/>
                        <a:t>Software developer(s</a:t>
                      </a:r>
                    </a:p>
                  </a:txBody>
                  <a:tcPr/>
                </a:tc>
                <a:tc>
                  <a:txBody>
                    <a:bodyPr/>
                    <a:lstStyle/>
                    <a:p>
                      <a:pPr marL="285750" indent="-285750">
                        <a:buFont typeface="Wingdings" panose="05000000000000000000" pitchFamily="2" charset="2"/>
                        <a:buChar char="v"/>
                      </a:pPr>
                      <a:r>
                        <a:rPr lang="en-US"/>
                        <a:t>Designs, codes, and builds the application </a:t>
                      </a:r>
                    </a:p>
                    <a:p>
                      <a:pPr marL="285750" indent="-285750">
                        <a:buFont typeface="Wingdings" panose="05000000000000000000" pitchFamily="2" charset="2"/>
                        <a:buChar char="v"/>
                      </a:pPr>
                      <a:r>
                        <a:rPr lang="en-US"/>
                        <a:t>Participates in code reviews and testing </a:t>
                      </a:r>
                    </a:p>
                  </a:txBody>
                  <a:tcPr/>
                </a:tc>
                <a:extLst>
                  <a:ext uri="{0D108BD9-81ED-4DB2-BD59-A6C34878D82A}">
                    <a16:rowId xmlns:a16="http://schemas.microsoft.com/office/drawing/2014/main" val="10003"/>
                  </a:ext>
                </a:extLst>
              </a:tr>
              <a:tr h="370840">
                <a:tc>
                  <a:txBody>
                    <a:bodyPr/>
                    <a:lstStyle/>
                    <a:p>
                      <a:r>
                        <a:rPr lang="en-US"/>
                        <a:t>Testing Coordinator(s) </a:t>
                      </a:r>
                    </a:p>
                  </a:txBody>
                  <a:tcPr/>
                </a:tc>
                <a:tc>
                  <a:txBody>
                    <a:bodyPr/>
                    <a:lstStyle/>
                    <a:p>
                      <a:pPr marL="285750" indent="-285750">
                        <a:buFont typeface="Wingdings" panose="05000000000000000000" pitchFamily="2" charset="2"/>
                        <a:buChar char="v"/>
                      </a:pPr>
                      <a:r>
                        <a:rPr lang="en-US"/>
                        <a:t>Creates test plans and test specifications based on the requirements and functional, and technical documents </a:t>
                      </a:r>
                    </a:p>
                  </a:txBody>
                  <a:tcPr/>
                </a:tc>
                <a:extLst>
                  <a:ext uri="{0D108BD9-81ED-4DB2-BD59-A6C34878D82A}">
                    <a16:rowId xmlns:a16="http://schemas.microsoft.com/office/drawing/2014/main" val="10004"/>
                  </a:ext>
                </a:extLst>
              </a:tr>
              <a:tr h="370840">
                <a:tc>
                  <a:txBody>
                    <a:bodyPr/>
                    <a:lstStyle/>
                    <a:p>
                      <a:r>
                        <a:rPr lang="en-US"/>
                        <a:t>Tester(s) </a:t>
                      </a:r>
                    </a:p>
                  </a:txBody>
                  <a:tcPr/>
                </a:tc>
                <a:tc>
                  <a:txBody>
                    <a:bodyPr/>
                    <a:lstStyle/>
                    <a:p>
                      <a:pPr marL="285750" indent="-285750">
                        <a:buFont typeface="Wingdings" panose="05000000000000000000" pitchFamily="2" charset="2"/>
                        <a:buChar char="v"/>
                      </a:pPr>
                      <a:r>
                        <a:rPr lang="en-US"/>
                        <a:t>Executes the tests and documents results </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a:t>Thank you</a:t>
            </a:r>
            <a:br>
              <a:rPr lang="en-GB"/>
            </a:br>
            <a:endParaRPr lang="en-GB"/>
          </a:p>
        </p:txBody>
      </p:sp>
    </p:spTree>
    <p:extLst>
      <p:ext uri="{BB962C8B-B14F-4D97-AF65-F5344CB8AC3E}">
        <p14:creationId xmlns:p14="http://schemas.microsoft.com/office/powerpoint/2010/main" val="315209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Fundamental Test Process</a:t>
            </a:r>
          </a:p>
        </p:txBody>
      </p:sp>
      <p:sp>
        <p:nvSpPr>
          <p:cNvPr id="3" name="Content Placeholder 2"/>
          <p:cNvSpPr>
            <a:spLocks noGrp="1"/>
          </p:cNvSpPr>
          <p:nvPr>
            <p:ph idx="1"/>
          </p:nvPr>
        </p:nvSpPr>
        <p:spPr>
          <a:xfrm>
            <a:off x="975359" y="1920240"/>
            <a:ext cx="7254241" cy="4023360"/>
          </a:xfrm>
        </p:spPr>
        <p:txBody>
          <a:bodyPr>
            <a:normAutofit/>
          </a:bodyPr>
          <a:lstStyle/>
          <a:p>
            <a:pPr>
              <a:buNone/>
            </a:pPr>
            <a:r>
              <a:rPr lang="en-US"/>
              <a:t>The fundamental test process divides into the following basic steps:</a:t>
            </a:r>
          </a:p>
          <a:p>
            <a:pPr>
              <a:buNone/>
            </a:pPr>
            <a:r>
              <a:rPr lang="en-US"/>
              <a:t>1) Planning and Control</a:t>
            </a:r>
          </a:p>
          <a:p>
            <a:pPr>
              <a:buNone/>
            </a:pPr>
            <a:r>
              <a:rPr lang="en-US"/>
              <a:t>2) Analysis and Design</a:t>
            </a:r>
          </a:p>
          <a:p>
            <a:pPr>
              <a:buNone/>
            </a:pPr>
            <a:r>
              <a:rPr lang="en-US"/>
              <a:t>3) Implementation and Execution</a:t>
            </a:r>
          </a:p>
          <a:p>
            <a:pPr>
              <a:buNone/>
            </a:pPr>
            <a:r>
              <a:rPr lang="en-US"/>
              <a:t>4) Evaluating exit criteria and Reporting</a:t>
            </a:r>
          </a:p>
          <a:p>
            <a:pPr>
              <a:buNone/>
            </a:pPr>
            <a:r>
              <a:rPr lang="en-US"/>
              <a:t>5) Test Closure activities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838200"/>
            <a:ext cx="7543800" cy="1450757"/>
          </a:xfrm>
        </p:spPr>
        <p:txBody>
          <a:bodyPr>
            <a:normAutofit/>
          </a:bodyPr>
          <a:lstStyle/>
          <a:p>
            <a:r>
              <a:rPr lang="en-US" sz="4400"/>
              <a:t>Generic ISTQB Test Process</a:t>
            </a:r>
            <a:br>
              <a:rPr lang="en-US" sz="4400"/>
            </a:br>
            <a:endParaRPr lang="en-US" sz="4400"/>
          </a:p>
        </p:txBody>
      </p:sp>
      <p:pic>
        <p:nvPicPr>
          <p:cNvPr id="1026" name="Picture 2"/>
          <p:cNvPicPr>
            <a:picLocks noGrp="1" noChangeAspect="1" noChangeArrowheads="1"/>
          </p:cNvPicPr>
          <p:nvPr>
            <p:ph idx="1"/>
          </p:nvPr>
        </p:nvPicPr>
        <p:blipFill>
          <a:blip r:embed="rId3"/>
          <a:srcRect/>
          <a:stretch>
            <a:fillRect/>
          </a:stretch>
        </p:blipFill>
        <p:spPr bwMode="auto">
          <a:xfrm>
            <a:off x="1719594" y="1807203"/>
            <a:ext cx="5257800" cy="422084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1. </a:t>
            </a:r>
            <a:r>
              <a:rPr lang="en-US" sz="4400"/>
              <a:t>Planning and Control</a:t>
            </a:r>
          </a:p>
        </p:txBody>
      </p:sp>
      <p:sp>
        <p:nvSpPr>
          <p:cNvPr id="3" name="Content Placeholder 2"/>
          <p:cNvSpPr>
            <a:spLocks noGrp="1"/>
          </p:cNvSpPr>
          <p:nvPr>
            <p:ph idx="1"/>
          </p:nvPr>
        </p:nvSpPr>
        <p:spPr>
          <a:xfrm>
            <a:off x="975359" y="1996440"/>
            <a:ext cx="7406641" cy="4023360"/>
          </a:xfrm>
        </p:spPr>
        <p:txBody>
          <a:bodyPr>
            <a:normAutofit fontScale="92500" lnSpcReduction="20000"/>
          </a:bodyPr>
          <a:lstStyle/>
          <a:p>
            <a:pPr>
              <a:buNone/>
            </a:pPr>
            <a:r>
              <a:rPr lang="en-US"/>
              <a:t>PLANNING:</a:t>
            </a:r>
          </a:p>
          <a:p>
            <a:pPr>
              <a:buNone/>
            </a:pPr>
            <a:r>
              <a:rPr lang="en-US" err="1"/>
              <a:t>i</a:t>
            </a:r>
            <a:r>
              <a:rPr lang="en-US"/>
              <a:t>. To determine the scope and risks and identify the objectives of testing.</a:t>
            </a:r>
          </a:p>
          <a:p>
            <a:pPr>
              <a:buNone/>
            </a:pPr>
            <a:r>
              <a:rPr lang="en-US"/>
              <a:t>ii. To </a:t>
            </a:r>
            <a:r>
              <a:rPr lang="en-US" sz="2100"/>
              <a:t>determine</a:t>
            </a:r>
            <a:r>
              <a:rPr lang="en-US"/>
              <a:t> the test approach</a:t>
            </a:r>
            <a:r>
              <a:rPr lang="en-US" sz="1600"/>
              <a:t>(</a:t>
            </a:r>
            <a:r>
              <a:rPr lang="en-US" sz="2100"/>
              <a:t>A test approach is the test strategy implementation of a project, defines how testing would be carried out.).</a:t>
            </a:r>
          </a:p>
          <a:p>
            <a:pPr>
              <a:buNone/>
            </a:pPr>
            <a:r>
              <a:rPr lang="en-US"/>
              <a:t>iii. To implement the test policy and/or the test strategy.</a:t>
            </a:r>
          </a:p>
          <a:p>
            <a:pPr>
              <a:buNone/>
            </a:pPr>
            <a:r>
              <a:rPr lang="en-US"/>
              <a:t>iv. To determine the required test resources like people, test environments, PCs, etc.</a:t>
            </a:r>
          </a:p>
          <a:p>
            <a:pPr>
              <a:buNone/>
            </a:pPr>
            <a:r>
              <a:rPr lang="en-US"/>
              <a:t>v. To schedule test analysis and design tasks, test implementation, execution and evaluation.</a:t>
            </a:r>
          </a:p>
          <a:p>
            <a:pPr>
              <a:buNone/>
            </a:pPr>
            <a:r>
              <a:rPr lang="en-US"/>
              <a:t>vi. To determine the Exit criteria(The conditions that must be met before testing should be concluded.) for this we need to set criteria such as Coverage criteria(amount of testing performed by a set of test cases is Test Coverage).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8686800" cy="1143000"/>
          </a:xfrm>
        </p:spPr>
        <p:txBody>
          <a:bodyPr>
            <a:noAutofit/>
          </a:bodyPr>
          <a:lstStyle/>
          <a:p>
            <a:r>
              <a:rPr lang="en-US" sz="4000"/>
              <a:t>Entry Criteria, Exit Criteria, Test Coverage</a:t>
            </a:r>
            <a:br>
              <a:rPr lang="en-US" sz="4000"/>
            </a:br>
            <a:endParaRPr lang="en-US" sz="4000"/>
          </a:p>
        </p:txBody>
      </p:sp>
      <p:sp>
        <p:nvSpPr>
          <p:cNvPr id="3" name="Content Placeholder 2"/>
          <p:cNvSpPr>
            <a:spLocks noGrp="1"/>
          </p:cNvSpPr>
          <p:nvPr>
            <p:ph idx="1"/>
          </p:nvPr>
        </p:nvSpPr>
        <p:spPr>
          <a:xfrm>
            <a:off x="685800" y="2739125"/>
            <a:ext cx="8229600" cy="3810000"/>
          </a:xfrm>
        </p:spPr>
        <p:txBody>
          <a:bodyPr>
            <a:normAutofit/>
          </a:bodyPr>
          <a:lstStyle/>
          <a:p>
            <a:pPr>
              <a:buFont typeface="Arial" panose="020B0604020202020204" pitchFamily="34" charset="0"/>
              <a:buChar char="•"/>
            </a:pPr>
            <a:r>
              <a:rPr lang="en-US" b="1"/>
              <a:t> Entry Criteria:</a:t>
            </a:r>
            <a:r>
              <a:rPr lang="en-US"/>
              <a:t> The prerequisites that must be achieved before commencing the testing process OR  Specific conditions or on-going activities that must be present before a process can begin. </a:t>
            </a:r>
          </a:p>
          <a:p>
            <a:pPr>
              <a:buFont typeface="Arial" panose="020B0604020202020204" pitchFamily="34" charset="0"/>
              <a:buChar char="•"/>
            </a:pPr>
            <a:r>
              <a:rPr lang="en-US" b="1"/>
              <a:t> Exit Criteria: </a:t>
            </a:r>
            <a:r>
              <a:rPr lang="en-US"/>
              <a:t>The conditions that must be met before testing should be concluded OR The specific conditions or on-going activities that should be fulfilled prior to completing the software testing life cycle.</a:t>
            </a:r>
          </a:p>
          <a:p>
            <a:pPr>
              <a:buFont typeface="Arial" panose="020B0604020202020204" pitchFamily="34" charset="0"/>
              <a:buChar char="•"/>
            </a:pPr>
            <a:r>
              <a:rPr lang="en-US" b="1"/>
              <a:t> Test Coverage: I</a:t>
            </a:r>
            <a:r>
              <a:rPr lang="en-US"/>
              <a:t>t is a technique to ensure that your tests are actually testing your code or how much of your code you exercised by running the test. </a:t>
            </a:r>
          </a:p>
          <a:p>
            <a:pPr>
              <a:buNone/>
            </a:pPr>
            <a:r>
              <a:rPr lang="en-US"/>
              <a:t>     -&gt;It helps in finding area of a requirement not implemented by a set of test cases. And also to create additional test cases to increase coverage.</a:t>
            </a:r>
          </a:p>
          <a:p>
            <a:endParaRPr lang="en-US"/>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1</a:t>
            </a:r>
            <a:r>
              <a:rPr lang="en-US" sz="4400"/>
              <a:t>.Planning and Control</a:t>
            </a:r>
          </a:p>
        </p:txBody>
      </p:sp>
      <p:sp>
        <p:nvSpPr>
          <p:cNvPr id="3" name="Content Placeholder 2"/>
          <p:cNvSpPr>
            <a:spLocks noGrp="1"/>
          </p:cNvSpPr>
          <p:nvPr>
            <p:ph idx="1"/>
          </p:nvPr>
        </p:nvSpPr>
        <p:spPr>
          <a:xfrm>
            <a:off x="854067" y="1981200"/>
            <a:ext cx="7543801" cy="4023360"/>
          </a:xfrm>
        </p:spPr>
        <p:txBody>
          <a:bodyPr/>
          <a:lstStyle/>
          <a:p>
            <a:pPr>
              <a:buNone/>
            </a:pPr>
            <a:r>
              <a:rPr lang="en-US"/>
              <a:t>TEST CONTROL:</a:t>
            </a:r>
          </a:p>
          <a:p>
            <a:pPr>
              <a:buNone/>
            </a:pPr>
            <a:r>
              <a:rPr lang="en-US" err="1"/>
              <a:t>i</a:t>
            </a:r>
            <a:r>
              <a:rPr lang="en-US"/>
              <a:t>. To measure and analyze the results of reviews and testing.</a:t>
            </a:r>
          </a:p>
          <a:p>
            <a:pPr>
              <a:buNone/>
            </a:pPr>
            <a:r>
              <a:rPr lang="en-US"/>
              <a:t>ii. To monitor and document progress, test coverage and exit criteria.</a:t>
            </a:r>
          </a:p>
          <a:p>
            <a:pPr>
              <a:buNone/>
            </a:pPr>
            <a:r>
              <a:rPr lang="en-US"/>
              <a:t>iii. To provide information on testing.</a:t>
            </a:r>
          </a:p>
          <a:p>
            <a:pPr>
              <a:buNone/>
            </a:pPr>
            <a:r>
              <a:rPr lang="en-US"/>
              <a:t>iv. To initiate corrective actions.</a:t>
            </a:r>
          </a:p>
          <a:p>
            <a:pPr>
              <a:buNone/>
            </a:pPr>
            <a:r>
              <a:rPr lang="en-US"/>
              <a:t>v. To make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2. </a:t>
            </a:r>
            <a:r>
              <a:rPr lang="en-US" sz="4400"/>
              <a:t>Analysis and Design</a:t>
            </a:r>
            <a:endParaRPr lang="en-US"/>
          </a:p>
        </p:txBody>
      </p:sp>
      <p:sp>
        <p:nvSpPr>
          <p:cNvPr id="3" name="Content Placeholder 2"/>
          <p:cNvSpPr>
            <a:spLocks noGrp="1"/>
          </p:cNvSpPr>
          <p:nvPr>
            <p:ph idx="1"/>
          </p:nvPr>
        </p:nvSpPr>
        <p:spPr/>
        <p:txBody>
          <a:bodyPr>
            <a:normAutofit/>
          </a:bodyPr>
          <a:lstStyle/>
          <a:p>
            <a:pPr algn="just">
              <a:buNone/>
            </a:pPr>
            <a:r>
              <a:rPr lang="en-US" err="1"/>
              <a:t>i</a:t>
            </a:r>
            <a:r>
              <a:rPr lang="en-US"/>
              <a:t>.  To review the test basis(source of information or the document that is   needed to write test cases and also for test analysis).</a:t>
            </a:r>
          </a:p>
          <a:p>
            <a:pPr algn="just">
              <a:buNone/>
            </a:pPr>
            <a:r>
              <a:rPr lang="en-US"/>
              <a:t>ii. To identify test conditions.</a:t>
            </a:r>
          </a:p>
          <a:p>
            <a:pPr algn="just">
              <a:buNone/>
            </a:pPr>
            <a:r>
              <a:rPr lang="en-US"/>
              <a:t>iii. To design the tests cases: determine ‘how’ the identified test    conditions are going to be exercised. </a:t>
            </a:r>
          </a:p>
          <a:p>
            <a:pPr algn="just">
              <a:buNone/>
            </a:pPr>
            <a:r>
              <a:rPr lang="en-US"/>
              <a:t>		- Traceability important</a:t>
            </a:r>
          </a:p>
          <a:p>
            <a:pPr marL="0" indent="0">
              <a:buNone/>
            </a:pPr>
            <a:r>
              <a:rPr lang="en-US"/>
              <a:t>iv. To check testability of the requirements and system.</a:t>
            </a:r>
          </a:p>
          <a:p>
            <a:pPr marL="0" indent="0">
              <a:buNone/>
            </a:pPr>
            <a:r>
              <a:rPr lang="en-US"/>
              <a:t>v.  Consider the risk</a:t>
            </a:r>
          </a:p>
          <a:p>
            <a:pPr algn="just">
              <a:buNone/>
            </a:pPr>
            <a:r>
              <a:rPr lang="en-US"/>
              <a:t>vi. To design the test environment set-up and identify the required infrastructure and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t>3. Implementation and Execution</a:t>
            </a:r>
          </a:p>
        </p:txBody>
      </p:sp>
      <p:sp>
        <p:nvSpPr>
          <p:cNvPr id="3" name="Content Placeholder 2"/>
          <p:cNvSpPr>
            <a:spLocks noGrp="1"/>
          </p:cNvSpPr>
          <p:nvPr>
            <p:ph idx="1"/>
          </p:nvPr>
        </p:nvSpPr>
        <p:spPr>
          <a:xfrm>
            <a:off x="777240" y="1828800"/>
            <a:ext cx="8229600" cy="4648200"/>
          </a:xfrm>
        </p:spPr>
        <p:txBody>
          <a:bodyPr>
            <a:normAutofit/>
          </a:bodyPr>
          <a:lstStyle/>
          <a:p>
            <a:pPr>
              <a:buNone/>
            </a:pPr>
            <a:r>
              <a:rPr lang="en-US" sz="1600" b="1"/>
              <a:t>Test Implementation:</a:t>
            </a:r>
          </a:p>
          <a:p>
            <a:pPr>
              <a:buNone/>
            </a:pPr>
            <a:r>
              <a:rPr lang="en-US" sz="1600" err="1"/>
              <a:t>i</a:t>
            </a:r>
            <a:r>
              <a:rPr lang="en-US" sz="1600"/>
              <a:t>. To develop and prioritize our test cases by using techniques and create test data for those tests.</a:t>
            </a:r>
          </a:p>
          <a:p>
            <a:pPr>
              <a:buNone/>
            </a:pPr>
            <a:r>
              <a:rPr lang="en-US" sz="1600"/>
              <a:t>ii. To create </a:t>
            </a:r>
            <a:r>
              <a:rPr lang="en-US" sz="1600" b="1"/>
              <a:t>test suites</a:t>
            </a:r>
            <a:r>
              <a:rPr lang="en-US" sz="1600"/>
              <a:t>(It is a container that has a set of tests which helps testers in executing and reporting the test execution status. It can take any of the three states namely Active, In-progress and completed) from the test cases for efficient test execution.</a:t>
            </a:r>
          </a:p>
          <a:p>
            <a:pPr>
              <a:buNone/>
            </a:pPr>
            <a:r>
              <a:rPr lang="en-US" sz="1600"/>
              <a:t>  </a:t>
            </a:r>
            <a:r>
              <a:rPr lang="en-US" sz="1600" b="1"/>
              <a:t>Test Scenario/Test Suites Vs Test Case</a:t>
            </a:r>
          </a:p>
          <a:p>
            <a:pPr>
              <a:buFont typeface="Arial" panose="020B0604020202020204" pitchFamily="34" charset="0"/>
              <a:buChar char="•"/>
            </a:pPr>
            <a:r>
              <a:rPr lang="en-US" sz="1600"/>
              <a:t>Test scenarios are rather unclear and cover a wide range of possibilities. Testing is all about being very specific.</a:t>
            </a:r>
          </a:p>
          <a:p>
            <a:pPr>
              <a:buFont typeface="Arial" panose="020B0604020202020204" pitchFamily="34" charset="0"/>
              <a:buChar char="•"/>
            </a:pPr>
            <a:r>
              <a:rPr lang="en-US" sz="1600"/>
              <a:t>  For a Test Scenario: Check Login Functionality there many possible test cases are:</a:t>
            </a:r>
          </a:p>
          <a:p>
            <a:pPr>
              <a:buFont typeface="Wingdings" panose="05000000000000000000" pitchFamily="2" charset="2"/>
              <a:buChar char="q"/>
            </a:pPr>
            <a:r>
              <a:rPr lang="en-US" sz="1600"/>
              <a:t>Test Case 1: Check results on entering valid User Id &amp; Password</a:t>
            </a:r>
          </a:p>
          <a:p>
            <a:pPr>
              <a:buFont typeface="Wingdings" panose="05000000000000000000" pitchFamily="2" charset="2"/>
              <a:buChar char="q"/>
            </a:pPr>
            <a:r>
              <a:rPr lang="en-US" sz="1600"/>
              <a:t>Test Case 2: Check results on entering Invalid User ID &amp; Password</a:t>
            </a:r>
          </a:p>
          <a:p>
            <a:pPr>
              <a:buFont typeface="Wingdings" panose="05000000000000000000" pitchFamily="2" charset="2"/>
              <a:buChar char="q"/>
            </a:pPr>
            <a:r>
              <a:rPr lang="en-US" sz="1600"/>
              <a:t>Test Case 3: Check response when a User ID is Empty &amp; Login Button is pressed, and many more )</a:t>
            </a:r>
          </a:p>
          <a:p>
            <a:pPr>
              <a:buNone/>
            </a:pPr>
            <a:r>
              <a:rPr lang="en-US" sz="1600"/>
              <a:t>iii. To implement and verify the environment.</a:t>
            </a:r>
          </a:p>
          <a:p>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normAutofit/>
          </a:bodyPr>
          <a:lstStyle/>
          <a:p>
            <a:r>
              <a:rPr lang="en-US" sz="4400"/>
              <a:t>Test Suites</a:t>
            </a:r>
          </a:p>
        </p:txBody>
      </p:sp>
      <p:pic>
        <p:nvPicPr>
          <p:cNvPr id="4" name="Content Placeholder 3" descr="test_suite.jpg"/>
          <p:cNvPicPr>
            <a:picLocks noGrp="1" noChangeAspect="1"/>
          </p:cNvPicPr>
          <p:nvPr>
            <p:ph idx="1"/>
          </p:nvPr>
        </p:nvPicPr>
        <p:blipFill>
          <a:blip r:embed="rId2"/>
          <a:stretch>
            <a:fillRect/>
          </a:stretch>
        </p:blipFill>
        <p:spPr>
          <a:xfrm>
            <a:off x="1980386" y="1834506"/>
            <a:ext cx="3505200" cy="2605771"/>
          </a:xfrm>
        </p:spPr>
      </p:pic>
      <p:sp>
        <p:nvSpPr>
          <p:cNvPr id="3" name="Rectangle 2">
            <a:extLst>
              <a:ext uri="{FF2B5EF4-FFF2-40B4-BE49-F238E27FC236}">
                <a16:creationId xmlns:a16="http://schemas.microsoft.com/office/drawing/2014/main" id="{B9A1AC2A-02E0-4471-92A4-C4155E415BEE}"/>
              </a:ext>
            </a:extLst>
          </p:cNvPr>
          <p:cNvSpPr/>
          <p:nvPr/>
        </p:nvSpPr>
        <p:spPr>
          <a:xfrm>
            <a:off x="723900" y="4739373"/>
            <a:ext cx="7696200" cy="1600438"/>
          </a:xfrm>
          <a:prstGeom prst="rect">
            <a:avLst/>
          </a:prstGeom>
        </p:spPr>
        <p:txBody>
          <a:bodyPr wrap="square">
            <a:spAutoFit/>
          </a:bodyPr>
          <a:lstStyle/>
          <a:p>
            <a:r>
              <a:rPr lang="en-GB" sz="1400" b="1"/>
              <a:t>EXAMPLE: </a:t>
            </a:r>
            <a:r>
              <a:rPr lang="en-GB" sz="1400"/>
              <a:t>If each test case represents a piece of a scenario, such as the elements that simulate  completing a transaction, use a test suite. For instance, a test suite might contain four test cases, each with a separate test script:</a:t>
            </a:r>
          </a:p>
          <a:p>
            <a:r>
              <a:rPr lang="en-GB" sz="1400"/>
              <a:t>Test case 1: Login</a:t>
            </a:r>
          </a:p>
          <a:p>
            <a:r>
              <a:rPr lang="en-GB" sz="1400"/>
              <a:t>Test case 2: Add New Products</a:t>
            </a:r>
          </a:p>
          <a:p>
            <a:r>
              <a:rPr lang="en-GB" sz="1400"/>
              <a:t>Test case 3: Checkout</a:t>
            </a:r>
          </a:p>
          <a:p>
            <a:r>
              <a:rPr lang="en-GB" sz="1400"/>
              <a:t>Test case 4: Logout</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1AF95D-D179-4154-B27E-279BBA8F7DFF}">
  <ds:schemaRefs>
    <ds:schemaRef ds:uri="27a064ba-fdca-4edc-b0c6-399aa4a776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23043D3-3699-40BB-863C-C6C564C1D9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F9B810-BCCB-4C0A-9595-D0B51A55D7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19</Slides>
  <Notes>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 Chapter 1&amp;2:  Introduction-Fundamentals of Testing </vt:lpstr>
      <vt:lpstr>Fundamental Test Process</vt:lpstr>
      <vt:lpstr>Generic ISTQB Test Process </vt:lpstr>
      <vt:lpstr>1. Planning and Control</vt:lpstr>
      <vt:lpstr>Entry Criteria, Exit Criteria, Test Coverage </vt:lpstr>
      <vt:lpstr>1.Planning and Control</vt:lpstr>
      <vt:lpstr>2. Analysis and Design</vt:lpstr>
      <vt:lpstr>3. Implementation and Execution</vt:lpstr>
      <vt:lpstr>Test Suites</vt:lpstr>
      <vt:lpstr>3. Implementation and Execution</vt:lpstr>
      <vt:lpstr>4. Evaluating Exit criteria and Reporting</vt:lpstr>
      <vt:lpstr>5. Test Closure activities</vt:lpstr>
      <vt:lpstr>Logical and concrete test cases</vt:lpstr>
      <vt:lpstr>Logical and Concrete Tables</vt:lpstr>
      <vt:lpstr>The Psychology of Testing</vt:lpstr>
      <vt:lpstr>The Psychology of Testing </vt:lpstr>
      <vt:lpstr>The Psychology of Testing </vt:lpstr>
      <vt:lpstr>Key Players and Their Roles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Test Process</dc:title>
  <dc:creator>Najmun Nisa</dc:creator>
  <cp:revision>1</cp:revision>
  <dcterms:created xsi:type="dcterms:W3CDTF">2018-02-02T06:56:42Z</dcterms:created>
  <dcterms:modified xsi:type="dcterms:W3CDTF">2024-09-25T05:46:08Z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