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313" r:id="rId5"/>
    <p:sldId id="264" r:id="rId6"/>
    <p:sldId id="265" r:id="rId7"/>
    <p:sldId id="257" r:id="rId8"/>
    <p:sldId id="258" r:id="rId9"/>
    <p:sldId id="266" r:id="rId10"/>
    <p:sldId id="267" r:id="rId11"/>
    <p:sldId id="269" r:id="rId12"/>
    <p:sldId id="259" r:id="rId13"/>
    <p:sldId id="260" r:id="rId14"/>
    <p:sldId id="270" r:id="rId15"/>
    <p:sldId id="274" r:id="rId16"/>
    <p:sldId id="261" r:id="rId17"/>
    <p:sldId id="275" r:id="rId18"/>
    <p:sldId id="262" r:id="rId19"/>
    <p:sldId id="268" r:id="rId20"/>
    <p:sldId id="263" r:id="rId21"/>
    <p:sldId id="271" r:id="rId22"/>
    <p:sldId id="272" r:id="rId23"/>
    <p:sldId id="273" r:id="rId24"/>
    <p:sldId id="35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674D17-E73D-C8EF-AFBD-5720E2676D18}" v="4" dt="2024-09-25T05:48:26.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21-BSE-074)    REHMAT ULLAH" userId="S::sp21-bse-074@isbstudent.comsats.edu.pk::a7cdacb8-19bd-4502-a323-e7ee1fcb3253" providerId="AD" clId="Web-{EA674D17-E73D-C8EF-AFBD-5720E2676D18}"/>
    <pc:docChg chg="modSld">
      <pc:chgData name="(SP21-BSE-074)    REHMAT ULLAH" userId="S::sp21-bse-074@isbstudent.comsats.edu.pk::a7cdacb8-19bd-4502-a323-e7ee1fcb3253" providerId="AD" clId="Web-{EA674D17-E73D-C8EF-AFBD-5720E2676D18}" dt="2024-09-25T05:48:26.363" v="3" actId="1076"/>
      <pc:docMkLst>
        <pc:docMk/>
      </pc:docMkLst>
      <pc:sldChg chg="modSp">
        <pc:chgData name="(SP21-BSE-074)    REHMAT ULLAH" userId="S::sp21-bse-074@isbstudent.comsats.edu.pk::a7cdacb8-19bd-4502-a323-e7ee1fcb3253" providerId="AD" clId="Web-{EA674D17-E73D-C8EF-AFBD-5720E2676D18}" dt="2024-09-25T05:48:26.363" v="3" actId="1076"/>
        <pc:sldMkLst>
          <pc:docMk/>
          <pc:sldMk cId="0" sldId="257"/>
        </pc:sldMkLst>
        <pc:picChg chg="mod">
          <ac:chgData name="(SP21-BSE-074)    REHMAT ULLAH" userId="S::sp21-bse-074@isbstudent.comsats.edu.pk::a7cdacb8-19bd-4502-a323-e7ee1fcb3253" providerId="AD" clId="Web-{EA674D17-E73D-C8EF-AFBD-5720E2676D18}" dt="2024-09-25T05:48:26.363" v="3" actId="1076"/>
          <ac:picMkLst>
            <pc:docMk/>
            <pc:sldMk cId="0" sldId="257"/>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64AFF1-9A9B-4D83-A1C8-BDFB59986883}" type="datetimeFigureOut">
              <a:rPr lang="en-US" smtClean="0"/>
              <a:pPr/>
              <a:t>9/24/2024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F94FC-77A4-4BFC-B5A1-1393AF63FC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173A800-E697-47E9-8092-7CA8354FAD6B}"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3BCBFB96-5CC0-469A-8EAA-C555C406D1B1}"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901A5-3A0D-47C4-81BE-1AC4EA189CBE}"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07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BFB96-5CC0-469A-8EAA-C555C406D1B1}"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21410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BFB96-5CC0-469A-8EAA-C555C406D1B1}"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2207765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CBFB96-5CC0-469A-8EAA-C555C406D1B1}"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301865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BFB96-5CC0-469A-8EAA-C555C406D1B1}"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8901A5-3A0D-47C4-81BE-1AC4EA189CBE}"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4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CBFB96-5CC0-469A-8EAA-C555C406D1B1}"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212572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CBFB96-5CC0-469A-8EAA-C555C406D1B1}"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200905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BCBFB96-5CC0-469A-8EAA-C555C406D1B1}"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1579905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CBFB96-5CC0-469A-8EAA-C555C406D1B1}" type="datetimeFigureOut">
              <a:rPr lang="en-US" smtClean="0"/>
              <a:pPr/>
              <a:t>9/24/2024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2867056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BCBFB96-5CC0-469A-8EAA-C555C406D1B1}" type="datetimeFigureOut">
              <a:rPr lang="en-US" smtClean="0"/>
              <a:pPr/>
              <a:t>9/24/2024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E8901A5-3A0D-47C4-81BE-1AC4EA189CBE}" type="slidenum">
              <a:rPr lang="en-US" smtClean="0"/>
              <a:pPr/>
              <a:t>‹#›</a:t>
            </a:fld>
            <a:endParaRPr lang="en-US"/>
          </a:p>
        </p:txBody>
      </p:sp>
    </p:spTree>
    <p:extLst>
      <p:ext uri="{BB962C8B-B14F-4D97-AF65-F5344CB8AC3E}">
        <p14:creationId xmlns:p14="http://schemas.microsoft.com/office/powerpoint/2010/main" val="99239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BFB96-5CC0-469A-8EAA-C555C406D1B1}"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8901A5-3A0D-47C4-81BE-1AC4EA189CBE}" type="slidenum">
              <a:rPr lang="en-US" smtClean="0"/>
              <a:pPr/>
              <a:t>‹#›</a:t>
            </a:fld>
            <a:endParaRPr lang="en-US"/>
          </a:p>
        </p:txBody>
      </p:sp>
    </p:spTree>
    <p:extLst>
      <p:ext uri="{BB962C8B-B14F-4D97-AF65-F5344CB8AC3E}">
        <p14:creationId xmlns:p14="http://schemas.microsoft.com/office/powerpoint/2010/main" val="333993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BCBFB96-5CC0-469A-8EAA-C555C406D1B1}" type="datetimeFigureOut">
              <a:rPr lang="en-US" smtClean="0"/>
              <a:pPr/>
              <a:t>9/24/2024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E8901A5-3A0D-47C4-81BE-1AC4EA189CBE}"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94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0" y="4953000"/>
            <a:ext cx="3200400" cy="1295400"/>
          </a:xfrm>
        </p:spPr>
        <p:txBody>
          <a:bodyPr anchor="ctr">
            <a:normAutofit/>
          </a:bodyPr>
          <a:lstStyle/>
          <a:p>
            <a:r>
              <a:rPr lang="en-US" sz="2400">
                <a:latin typeface="Arial Nova Cond" panose="020B0506020202020204" pitchFamily="34" charset="0"/>
              </a:rPr>
              <a:t>Chapter 3</a:t>
            </a:r>
            <a:br>
              <a:rPr lang="en-US" sz="2400">
                <a:latin typeface="Arial Nova Cond" panose="020B0506020202020204" pitchFamily="34" charset="0"/>
              </a:rPr>
            </a:br>
            <a:br>
              <a:rPr lang="en-US" sz="2400">
                <a:latin typeface="Arial Nova Cond" panose="020B0506020202020204" pitchFamily="34" charset="0"/>
              </a:rPr>
            </a:br>
            <a:endParaRPr lang="en-US" sz="240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981200" y="1752600"/>
            <a:ext cx="6858000" cy="2585323"/>
          </a:xfrm>
          <a:prstGeom prst="rect">
            <a:avLst/>
          </a:prstGeom>
          <a:noFill/>
        </p:spPr>
        <p:txBody>
          <a:bodyPr wrap="square" rtlCol="0">
            <a:spAutoFit/>
          </a:bodyPr>
          <a:lstStyle/>
          <a:p>
            <a:r>
              <a:rPr lang="en-GB" sz="5400"/>
              <a:t>Software Testing</a:t>
            </a:r>
          </a:p>
          <a:p>
            <a:r>
              <a:rPr lang="en-GB" sz="4800">
                <a:latin typeface="Arial Nova Cond" panose="020B0506020202020204" pitchFamily="34" charset="0"/>
              </a:rPr>
              <a:t>          </a:t>
            </a:r>
            <a:r>
              <a:rPr lang="en-US" sz="3600">
                <a:latin typeface="Arial Nova Cond" panose="020B0506020202020204" pitchFamily="34" charset="0"/>
              </a:rPr>
              <a:t>Lecture </a:t>
            </a:r>
            <a:r>
              <a:rPr lang="en-US" sz="3200">
                <a:latin typeface="Arial Nova Cond" panose="020B0506020202020204" pitchFamily="34" charset="0"/>
              </a:rPr>
              <a:t>3</a:t>
            </a:r>
          </a:p>
          <a:p>
            <a:endParaRPr lang="en-US" sz="3200">
              <a:latin typeface="Arial Nova Cond" panose="020B0506020202020204" pitchFamily="34" charset="0"/>
            </a:endParaRPr>
          </a:p>
          <a:p>
            <a:r>
              <a:rPr lang="en-US" sz="2800">
                <a:latin typeface="Arial Nova Cond" panose="020B0506020202020204" pitchFamily="34" charset="0"/>
              </a:rPr>
              <a:t>        Principles of Testing</a:t>
            </a:r>
            <a:endParaRPr lang="en-GB" sz="3600"/>
          </a:p>
        </p:txBody>
      </p:sp>
    </p:spTree>
    <p:extLst>
      <p:ext uri="{BB962C8B-B14F-4D97-AF65-F5344CB8AC3E}">
        <p14:creationId xmlns:p14="http://schemas.microsoft.com/office/powerpoint/2010/main" val="1392310130"/>
      </p:ext>
    </p:extLst>
  </p:cSld>
  <p:clrMapOvr>
    <a:masterClrMapping/>
  </p:clrMapOvr>
  <mc:AlternateContent xmlns:mc="http://schemas.openxmlformats.org/markup-compatibility/2006">
    <mc:Choice xmlns:p14="http://schemas.microsoft.com/office/powerpoint/2010/main" Requires="p14">
      <p:transition spd="slow" p14:dur="2000" advTm="23753"/>
    </mc:Choice>
    <mc:Fallback>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t>Defect Clustering</a:t>
            </a:r>
          </a:p>
        </p:txBody>
      </p:sp>
      <p:sp>
        <p:nvSpPr>
          <p:cNvPr id="3" name="Content Placeholder 2"/>
          <p:cNvSpPr>
            <a:spLocks noGrp="1"/>
          </p:cNvSpPr>
          <p:nvPr>
            <p:ph idx="1"/>
          </p:nvPr>
        </p:nvSpPr>
        <p:spPr>
          <a:xfrm>
            <a:off x="609600" y="1905000"/>
            <a:ext cx="8229600" cy="4114800"/>
          </a:xfrm>
        </p:spPr>
        <p:txBody>
          <a:bodyPr>
            <a:normAutofit fontScale="92500" lnSpcReduction="20000"/>
          </a:bodyPr>
          <a:lstStyle/>
          <a:p>
            <a:pPr>
              <a:buNone/>
            </a:pPr>
            <a:endParaRPr lang="en-US"/>
          </a:p>
          <a:p>
            <a:pPr algn="just">
              <a:buFont typeface="Wingdings" panose="05000000000000000000" pitchFamily="2" charset="2"/>
              <a:buChar char="v"/>
            </a:pPr>
            <a:r>
              <a:rPr lang="en-US" sz="2400"/>
              <a:t>Observations shows that most of the reported defects are related to small number of modules within a system. But testers should also concentrate on the other modules.</a:t>
            </a:r>
          </a:p>
          <a:p>
            <a:pPr algn="just">
              <a:buFont typeface="Wingdings" panose="05000000000000000000" pitchFamily="2" charset="2"/>
              <a:buChar char="v"/>
            </a:pPr>
            <a:r>
              <a:rPr lang="en-US" sz="2400"/>
              <a:t>Defect Clustering is based on the Pareto principle, </a:t>
            </a:r>
            <a:r>
              <a:rPr lang="en-US" sz="2400" err="1"/>
              <a:t>i.e</a:t>
            </a:r>
            <a:r>
              <a:rPr lang="en-US" sz="2400"/>
              <a:t> 80-20 rule, where it is stated that approximately 80% of the problems are caused by 20% of the modules in product development.</a:t>
            </a:r>
          </a:p>
          <a:p>
            <a:pPr algn="just">
              <a:buFont typeface="Wingdings" panose="05000000000000000000" pitchFamily="2" charset="2"/>
              <a:buChar char="v"/>
            </a:pPr>
            <a:r>
              <a:rPr lang="en-US" sz="2400"/>
              <a:t>Pre-release testing can help identifying these defects and then the module more affected</a:t>
            </a:r>
          </a:p>
          <a:p>
            <a:pPr algn="just">
              <a:buFont typeface="Wingdings" panose="05000000000000000000" pitchFamily="2" charset="2"/>
              <a:buChar char="v"/>
            </a:pPr>
            <a:r>
              <a:rPr lang="en-GB" sz="2400"/>
              <a:t>If testers look at 100 defects, then it will not be clear if there is any underlying meaning against those 100 defects. But if those 100 defects are categorized on some specific criteria, then it may possible for the testers to understand that large numbers of defects belong a very few specific modules only.</a:t>
            </a:r>
            <a:endParaRPr lang="en-US" sz="2400"/>
          </a:p>
          <a:p>
            <a:endParaRPr lang="en-US" sz="2400"/>
          </a:p>
          <a:p>
            <a:endParaRPr lang="en-US"/>
          </a:p>
          <a:p>
            <a:pPr lvl="1">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1143000"/>
          </a:xfrm>
        </p:spPr>
        <p:txBody>
          <a:bodyPr>
            <a:normAutofit fontScale="90000"/>
          </a:bodyPr>
          <a:lstStyle/>
          <a:p>
            <a:br>
              <a:rPr lang="en-US" sz="4000" b="1"/>
            </a:br>
            <a:r>
              <a:rPr lang="en-US" sz="4000"/>
              <a:t> </a:t>
            </a:r>
            <a:r>
              <a:rPr lang="en-US" sz="4000" b="1" i="1"/>
              <a:t> </a:t>
            </a:r>
            <a:r>
              <a:rPr lang="en-US" sz="4000" b="1"/>
              <a:t>Defect Clustering</a:t>
            </a:r>
            <a:br>
              <a:rPr lang="en-US"/>
            </a:br>
            <a:endParaRPr lang="en-US"/>
          </a:p>
        </p:txBody>
      </p:sp>
      <p:sp>
        <p:nvSpPr>
          <p:cNvPr id="3" name="Content Placeholder 2"/>
          <p:cNvSpPr>
            <a:spLocks noGrp="1"/>
          </p:cNvSpPr>
          <p:nvPr>
            <p:ph idx="1"/>
          </p:nvPr>
        </p:nvSpPr>
        <p:spPr>
          <a:xfrm>
            <a:off x="762000" y="1981200"/>
            <a:ext cx="7924800" cy="4424218"/>
          </a:xfrm>
        </p:spPr>
        <p:txBody>
          <a:bodyPr>
            <a:normAutofit/>
          </a:bodyPr>
          <a:lstStyle/>
          <a:p>
            <a:pPr algn="just">
              <a:buFont typeface="Wingdings" panose="05000000000000000000" pitchFamily="2" charset="2"/>
              <a:buChar char="v"/>
            </a:pPr>
            <a:r>
              <a:rPr lang="en-US"/>
              <a:t> </a:t>
            </a:r>
            <a:r>
              <a:rPr lang="en-US" sz="1800"/>
              <a:t>In a large application, it is often a small number of modules that exhibit the majority of the problems. This can be for a variety of reasons, some of which are:</a:t>
            </a:r>
          </a:p>
          <a:p>
            <a:pPr marL="0" indent="0" algn="just">
              <a:buNone/>
            </a:pPr>
            <a:endParaRPr lang="en-US" sz="1800"/>
          </a:p>
          <a:p>
            <a:pPr lvl="1">
              <a:buFont typeface="Wingdings" panose="05000000000000000000" pitchFamily="2" charset="2"/>
              <a:buChar char="Ø"/>
            </a:pPr>
            <a:r>
              <a:rPr lang="en-US"/>
              <a:t>System complexity.</a:t>
            </a:r>
          </a:p>
          <a:p>
            <a:pPr lvl="1">
              <a:buFont typeface="Wingdings" panose="05000000000000000000" pitchFamily="2" charset="2"/>
              <a:buChar char="Ø"/>
            </a:pPr>
            <a:r>
              <a:rPr lang="en-US"/>
              <a:t>Volatile code.</a:t>
            </a:r>
          </a:p>
          <a:p>
            <a:pPr lvl="1">
              <a:buFont typeface="Wingdings" panose="05000000000000000000" pitchFamily="2" charset="2"/>
              <a:buChar char="Ø"/>
            </a:pPr>
            <a:r>
              <a:rPr lang="en-US"/>
              <a:t>The effects of change upon change.</a:t>
            </a:r>
          </a:p>
          <a:p>
            <a:pPr lvl="1">
              <a:buFont typeface="Wingdings" panose="05000000000000000000" pitchFamily="2" charset="2"/>
              <a:buChar char="Ø"/>
            </a:pPr>
            <a:r>
              <a:rPr lang="en-US"/>
              <a:t>Development staff inexperience.</a:t>
            </a:r>
          </a:p>
          <a:p>
            <a:pPr marL="342900" lvl="1" indent="-342900" algn="just">
              <a:buFont typeface="Wingdings" panose="05000000000000000000" pitchFamily="2" charset="2"/>
              <a:buChar char="v"/>
            </a:pPr>
            <a:endParaRPr lang="en-US"/>
          </a:p>
          <a:p>
            <a:pPr marL="342900" lvl="1" indent="-342900" algn="just">
              <a:buFont typeface="Wingdings" panose="05000000000000000000" pitchFamily="2" charset="2"/>
              <a:buChar char="v"/>
            </a:pPr>
            <a:r>
              <a:rPr lang="en-US"/>
              <a:t>This can give a good indication that when a defect is found in one area of the application, chances there are more defects in that particular area, so it is worth investing more time to test that particular area of the application to find as many defects as possible. However, testers should not ignore to test the rest of application as well as there may be other defects scattered around.</a:t>
            </a:r>
          </a:p>
          <a:p>
            <a:pPr lvl="1">
              <a:buNone/>
            </a:pPr>
            <a:endParaRPr lang="en-US" sz="1100"/>
          </a:p>
          <a:p>
            <a:pPr lvl="1"/>
            <a:endParaRPr lang="en-US"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286604"/>
            <a:ext cx="7543800" cy="1450757"/>
          </a:xfrm>
        </p:spPr>
        <p:txBody>
          <a:bodyPr>
            <a:normAutofit/>
          </a:bodyPr>
          <a:lstStyle/>
          <a:p>
            <a:r>
              <a:rPr lang="en-US" sz="3600" b="1"/>
              <a:t>Defect Clustering Example</a:t>
            </a:r>
          </a:p>
        </p:txBody>
      </p:sp>
      <p:sp>
        <p:nvSpPr>
          <p:cNvPr id="3" name="Content Placeholder 2"/>
          <p:cNvSpPr>
            <a:spLocks noGrp="1"/>
          </p:cNvSpPr>
          <p:nvPr>
            <p:ph idx="1"/>
          </p:nvPr>
        </p:nvSpPr>
        <p:spPr>
          <a:xfrm>
            <a:off x="381000" y="1737361"/>
            <a:ext cx="8305800" cy="5044440"/>
          </a:xfrm>
        </p:spPr>
        <p:txBody>
          <a:bodyPr>
            <a:normAutofit/>
          </a:bodyPr>
          <a:lstStyle/>
          <a:p>
            <a:pPr algn="just">
              <a:buFont typeface="Wingdings" panose="05000000000000000000" pitchFamily="2" charset="2"/>
              <a:buChar char="v"/>
            </a:pPr>
            <a:r>
              <a:rPr lang="en-US" sz="2400"/>
              <a:t>During the software testing in SDLC of E-Commerce, defects are found and analyzed. </a:t>
            </a:r>
          </a:p>
          <a:p>
            <a:pPr algn="just">
              <a:buFont typeface="Wingdings" panose="05000000000000000000" pitchFamily="2" charset="2"/>
              <a:buChar char="v"/>
            </a:pPr>
            <a:r>
              <a:rPr lang="en-US" sz="2400"/>
              <a:t>The distribution of defects are not across the application but rather centralized in limited sections of the application like product details, reviews, price, sort, filter, search and home page. As consider the small modules </a:t>
            </a:r>
          </a:p>
          <a:p>
            <a:pPr marL="0" indent="0" algn="just">
              <a:buNone/>
            </a:pPr>
            <a:r>
              <a:rPr lang="en-US" sz="2400"/>
              <a:t>most of defect can be found </a:t>
            </a:r>
          </a:p>
          <a:p>
            <a:pPr marL="0" indent="0" algn="just">
              <a:buNone/>
            </a:pPr>
            <a:r>
              <a:rPr lang="en-US" sz="2400"/>
              <a:t> in search, product details and reviews.</a:t>
            </a:r>
          </a:p>
        </p:txBody>
      </p:sp>
      <p:pic>
        <p:nvPicPr>
          <p:cNvPr id="4" name="Picture 3" descr="defect-clustering-software-testing1.jpg"/>
          <p:cNvPicPr>
            <a:picLocks noChangeAspect="1"/>
          </p:cNvPicPr>
          <p:nvPr/>
        </p:nvPicPr>
        <p:blipFill>
          <a:blip r:embed="rId2"/>
          <a:stretch>
            <a:fillRect/>
          </a:stretch>
        </p:blipFill>
        <p:spPr>
          <a:xfrm>
            <a:off x="5077756" y="3886200"/>
            <a:ext cx="4033917" cy="24628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145" y="914400"/>
            <a:ext cx="8229600" cy="791592"/>
          </a:xfrm>
        </p:spPr>
        <p:txBody>
          <a:bodyPr>
            <a:normAutofit/>
          </a:bodyPr>
          <a:lstStyle/>
          <a:p>
            <a:r>
              <a:rPr lang="en-US" sz="3200" b="1"/>
              <a:t>Pesticide Paradox</a:t>
            </a:r>
          </a:p>
        </p:txBody>
      </p:sp>
      <p:sp>
        <p:nvSpPr>
          <p:cNvPr id="3" name="Content Placeholder 2"/>
          <p:cNvSpPr>
            <a:spLocks noGrp="1"/>
          </p:cNvSpPr>
          <p:nvPr>
            <p:ph idx="1"/>
          </p:nvPr>
        </p:nvSpPr>
        <p:spPr>
          <a:xfrm>
            <a:off x="609600" y="1828800"/>
            <a:ext cx="7848600" cy="5410200"/>
          </a:xfrm>
        </p:spPr>
        <p:txBody>
          <a:bodyPr>
            <a:normAutofit/>
          </a:bodyPr>
          <a:lstStyle/>
          <a:p>
            <a:pPr>
              <a:buNone/>
            </a:pPr>
            <a:endParaRPr lang="en-US" b="1" i="1"/>
          </a:p>
          <a:p>
            <a:pPr algn="just">
              <a:buFont typeface="Wingdings" panose="05000000000000000000" pitchFamily="2" charset="2"/>
              <a:buChar char="v"/>
            </a:pPr>
            <a:r>
              <a:rPr lang="en-GB"/>
              <a:t>During coding to one particular module where more defect found, the developer may neglect the other modules to code it properly or the changes made in that particular module might have a negative impact on the other functionalities</a:t>
            </a:r>
            <a:endParaRPr lang="en-US"/>
          </a:p>
          <a:p>
            <a:pPr algn="just">
              <a:buFont typeface="Wingdings" panose="05000000000000000000" pitchFamily="2" charset="2"/>
              <a:buChar char="v"/>
            </a:pPr>
            <a:r>
              <a:rPr lang="en-US"/>
              <a:t>If we keep running the same set of tests over and over again, chances are no more new defects will be discovered by those test cases. </a:t>
            </a:r>
          </a:p>
          <a:p>
            <a:pPr algn="just">
              <a:buFont typeface="Wingdings" panose="05000000000000000000" pitchFamily="2" charset="2"/>
              <a:buChar char="v"/>
            </a:pPr>
            <a:r>
              <a:rPr lang="en-US"/>
              <a:t>“</a:t>
            </a:r>
            <a:r>
              <a:rPr lang="en-US" i="1"/>
              <a:t>Pesticide Paradox</a:t>
            </a:r>
            <a:r>
              <a:rPr lang="en-US"/>
              <a:t>” means that it is very important to review the test cases regularly. New and different tests need to be written to cover different parts of  the software or system to find more defects.</a:t>
            </a:r>
          </a:p>
          <a:p>
            <a:endParaRPr lang="en-US" sz="1600" b="1"/>
          </a:p>
          <a:p>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886" y="1021233"/>
            <a:ext cx="8229600" cy="1143000"/>
          </a:xfrm>
        </p:spPr>
        <p:txBody>
          <a:bodyPr>
            <a:noAutofit/>
          </a:bodyPr>
          <a:lstStyle/>
          <a:p>
            <a:r>
              <a:rPr lang="en-US" sz="3600" b="1"/>
              <a:t>Pesticide Paradox Example</a:t>
            </a:r>
            <a:br>
              <a:rPr lang="en-US" sz="3600" b="1"/>
            </a:br>
            <a:endParaRPr lang="en-US" sz="3600"/>
          </a:p>
        </p:txBody>
      </p:sp>
      <p:sp>
        <p:nvSpPr>
          <p:cNvPr id="3" name="Content Placeholder 2"/>
          <p:cNvSpPr>
            <a:spLocks noGrp="1"/>
          </p:cNvSpPr>
          <p:nvPr>
            <p:ph idx="1"/>
          </p:nvPr>
        </p:nvSpPr>
        <p:spPr>
          <a:xfrm>
            <a:off x="914401" y="2286000"/>
            <a:ext cx="7467600" cy="3183466"/>
          </a:xfrm>
        </p:spPr>
        <p:txBody>
          <a:bodyPr>
            <a:normAutofit/>
          </a:bodyPr>
          <a:lstStyle/>
          <a:p>
            <a:pPr algn="just">
              <a:buFont typeface="Wingdings" panose="05000000000000000000" pitchFamily="2" charset="2"/>
              <a:buChar char="v"/>
            </a:pPr>
            <a:r>
              <a:rPr lang="en-US"/>
              <a:t>lets consider if you are using a toothpaste for couple of months then your teeth will immune to it and you won't find good results after a certain period of time. In this case your doctor would recommend you to change your toothpaste regularly. </a:t>
            </a:r>
          </a:p>
          <a:p>
            <a:pPr algn="just">
              <a:buFont typeface="Wingdings" panose="05000000000000000000" pitchFamily="2" charset="2"/>
              <a:buChar char="v"/>
            </a:pPr>
            <a:r>
              <a:rPr lang="en-US"/>
              <a:t>Similarly software gets immune if you repeatedly running same set of test cases again and again and hence probability of finding new bugs will be reduced. So to overcome this, testing strategy called Pesticide Paradox is used where team needs to add new test cases and update existing test cases.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229600" cy="1143000"/>
          </a:xfrm>
        </p:spPr>
        <p:txBody>
          <a:bodyPr>
            <a:normAutofit/>
          </a:bodyPr>
          <a:lstStyle/>
          <a:p>
            <a:r>
              <a:rPr lang="en-US" sz="3600" b="1"/>
              <a:t>Testing Principles</a:t>
            </a:r>
          </a:p>
        </p:txBody>
      </p:sp>
      <p:sp>
        <p:nvSpPr>
          <p:cNvPr id="3" name="Content Placeholder 2"/>
          <p:cNvSpPr>
            <a:spLocks noGrp="1"/>
          </p:cNvSpPr>
          <p:nvPr>
            <p:ph idx="1"/>
          </p:nvPr>
        </p:nvSpPr>
        <p:spPr>
          <a:xfrm>
            <a:off x="838200" y="1874837"/>
            <a:ext cx="7696200" cy="4449763"/>
          </a:xfrm>
        </p:spPr>
        <p:txBody>
          <a:bodyPr>
            <a:normAutofit/>
          </a:bodyPr>
          <a:lstStyle/>
          <a:p>
            <a:pPr lvl="0">
              <a:buFont typeface="Wingdings" panose="05000000000000000000" pitchFamily="2" charset="2"/>
              <a:buChar char="v"/>
            </a:pPr>
            <a:r>
              <a:rPr lang="en-US" sz="2800"/>
              <a:t> </a:t>
            </a:r>
            <a:r>
              <a:rPr lang="en-US" sz="2400"/>
              <a:t>Testing approach depends on the context of the software we develop. We do test the software differently in different contexts.</a:t>
            </a:r>
          </a:p>
          <a:p>
            <a:pPr>
              <a:buFont typeface="Wingdings" panose="05000000000000000000" pitchFamily="2" charset="2"/>
              <a:buChar char="v"/>
            </a:pPr>
            <a:r>
              <a:rPr lang="en-US" sz="2400"/>
              <a:t>You might use a different approach, methodologies, techniques and types of testing depending upon the application type.</a:t>
            </a:r>
          </a:p>
          <a:p>
            <a:endParaRPr lang="en-US"/>
          </a:p>
        </p:txBody>
      </p:sp>
      <p:pic>
        <p:nvPicPr>
          <p:cNvPr id="5" name="Picture 4" descr="5.png"/>
          <p:cNvPicPr>
            <a:picLocks noChangeAspect="1"/>
          </p:cNvPicPr>
          <p:nvPr/>
        </p:nvPicPr>
        <p:blipFill>
          <a:blip r:embed="rId2"/>
          <a:stretch>
            <a:fillRect/>
          </a:stretch>
        </p:blipFill>
        <p:spPr>
          <a:xfrm>
            <a:off x="3886200" y="4099718"/>
            <a:ext cx="4572000" cy="22149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600" b="1"/>
            </a:br>
            <a:r>
              <a:rPr lang="en-US" sz="3600" b="1"/>
              <a:t>Testing is Context Depending</a:t>
            </a:r>
            <a:endParaRPr lang="en-US" sz="3600"/>
          </a:p>
        </p:txBody>
      </p:sp>
      <p:sp>
        <p:nvSpPr>
          <p:cNvPr id="3" name="Content Placeholder 2"/>
          <p:cNvSpPr>
            <a:spLocks noGrp="1"/>
          </p:cNvSpPr>
          <p:nvPr>
            <p:ph idx="1"/>
          </p:nvPr>
        </p:nvSpPr>
        <p:spPr>
          <a:xfrm>
            <a:off x="786015" y="2209800"/>
            <a:ext cx="7748385" cy="3581400"/>
          </a:xfrm>
        </p:spPr>
        <p:txBody>
          <a:bodyPr>
            <a:normAutofit/>
          </a:bodyPr>
          <a:lstStyle/>
          <a:p>
            <a:pPr lvl="0" algn="just">
              <a:buFont typeface="Wingdings" panose="05000000000000000000" pitchFamily="2" charset="2"/>
              <a:buChar char="v"/>
            </a:pPr>
            <a:r>
              <a:rPr lang="en-US"/>
              <a:t>The same tests should not be applied across the board because different software products have varying requirements, functions and purposes. </a:t>
            </a:r>
          </a:p>
          <a:p>
            <a:pPr lvl="0" algn="just">
              <a:buFont typeface="Wingdings" panose="05000000000000000000" pitchFamily="2" charset="2"/>
              <a:buChar char="v"/>
            </a:pPr>
            <a:r>
              <a:rPr lang="en-US"/>
              <a:t>For example, a software application in a medical device software needs more testing than a games software. Also, a medical device software requires to be compliant with medical industry regulators and possibly specific test design techniques</a:t>
            </a:r>
            <a:r>
              <a:rPr lang="en-US" i="1"/>
              <a:t>.</a:t>
            </a:r>
          </a:p>
          <a:p>
            <a:pPr lvl="0" algn="just">
              <a:buFont typeface="Wingdings" panose="05000000000000000000" pitchFamily="2" charset="2"/>
              <a:buChar char="v"/>
            </a:pPr>
            <a:r>
              <a:rPr lang="en-US"/>
              <a:t>Another example, online banking application requires a different approach of testing compared to an e-commerce site.</a:t>
            </a:r>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buNone/>
            </a:pPr>
            <a:r>
              <a:rPr lang="en-US" sz="3600" b="1"/>
              <a:t>Absence of Errors Fallacy </a:t>
            </a:r>
          </a:p>
        </p:txBody>
      </p:sp>
      <p:sp>
        <p:nvSpPr>
          <p:cNvPr id="3" name="Content Placeholder 2"/>
          <p:cNvSpPr>
            <a:spLocks noGrp="1"/>
          </p:cNvSpPr>
          <p:nvPr>
            <p:ph idx="1"/>
          </p:nvPr>
        </p:nvSpPr>
        <p:spPr>
          <a:xfrm>
            <a:off x="822960" y="1905000"/>
            <a:ext cx="7467600" cy="4495800"/>
          </a:xfrm>
        </p:spPr>
        <p:txBody>
          <a:bodyPr>
            <a:normAutofit/>
          </a:bodyPr>
          <a:lstStyle/>
          <a:p>
            <a:pPr>
              <a:buFont typeface="Wingdings" panose="05000000000000000000" pitchFamily="2" charset="2"/>
              <a:buChar char="v"/>
            </a:pPr>
            <a:r>
              <a:rPr lang="en-US"/>
              <a:t>If the system built is unusable and does not fulfill </a:t>
            </a:r>
          </a:p>
          <a:p>
            <a:r>
              <a:rPr lang="en-US"/>
              <a:t>the user’s needs and expectations then finding and fixing </a:t>
            </a:r>
          </a:p>
          <a:p>
            <a:pPr>
              <a:buNone/>
            </a:pPr>
            <a:r>
              <a:rPr lang="en-US"/>
              <a:t>  defects will not help. </a:t>
            </a:r>
          </a:p>
          <a:p>
            <a:pPr>
              <a:buFont typeface="Wingdings" panose="05000000000000000000" pitchFamily="2" charset="2"/>
              <a:buChar char="v"/>
            </a:pPr>
            <a:r>
              <a:rPr lang="en-US"/>
              <a:t>Absence of Error is a Fallacy i.e. Finding and fixing</a:t>
            </a:r>
          </a:p>
          <a:p>
            <a:pPr marL="0" indent="0">
              <a:buNone/>
            </a:pPr>
            <a:r>
              <a:rPr lang="en-US"/>
              <a:t>   defects does not help if the system build is unusable and </a:t>
            </a:r>
          </a:p>
          <a:p>
            <a:pPr marL="0" indent="0">
              <a:buNone/>
            </a:pPr>
            <a:r>
              <a:rPr lang="en-US"/>
              <a:t>   does not fulfill the user's needs &amp; requirements or if the software is </a:t>
            </a:r>
          </a:p>
          <a:p>
            <a:pPr marL="0" indent="0">
              <a:buNone/>
            </a:pPr>
            <a:r>
              <a:rPr lang="en-US"/>
              <a:t>    tested against the wrong requirements.</a:t>
            </a:r>
          </a:p>
          <a:p>
            <a:pPr>
              <a:buFont typeface="Wingdings" panose="05000000000000000000" pitchFamily="2" charset="2"/>
              <a:buChar char="v"/>
            </a:pPr>
            <a:r>
              <a:rPr lang="en-US"/>
              <a:t>Early involvement of the users in the development process and the</a:t>
            </a:r>
          </a:p>
          <a:p>
            <a:pPr marL="0" indent="0">
              <a:buNone/>
            </a:pPr>
            <a:r>
              <a:rPr lang="en-US"/>
              <a:t>    use of prototypes are preventive measures intended to avoid this </a:t>
            </a:r>
          </a:p>
          <a:p>
            <a:pPr marL="0" indent="0">
              <a:buNone/>
            </a:pPr>
            <a:r>
              <a:rPr lang="en-US"/>
              <a:t>    problem.</a:t>
            </a:r>
          </a:p>
          <a:p>
            <a:pPr>
              <a:buNone/>
            </a:pPr>
            <a:endParaRPr lang="en-US" sz="1800"/>
          </a:p>
          <a:p>
            <a:endParaRPr lang="en-US" sz="1800"/>
          </a:p>
          <a:p>
            <a:endParaRPr lang="en-US" sz="1800"/>
          </a:p>
        </p:txBody>
      </p:sp>
      <p:pic>
        <p:nvPicPr>
          <p:cNvPr id="4" name="Picture 3" descr="5.png"/>
          <p:cNvPicPr>
            <a:picLocks noChangeAspect="1"/>
          </p:cNvPicPr>
          <p:nvPr/>
        </p:nvPicPr>
        <p:blipFill>
          <a:blip r:embed="rId3"/>
          <a:stretch>
            <a:fillRect/>
          </a:stretch>
        </p:blipFill>
        <p:spPr>
          <a:xfrm>
            <a:off x="6172200" y="1295400"/>
            <a:ext cx="2867099" cy="23659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543800" cy="1450757"/>
          </a:xfrm>
        </p:spPr>
        <p:txBody>
          <a:bodyPr>
            <a:normAutofit fontScale="90000"/>
          </a:bodyPr>
          <a:lstStyle/>
          <a:p>
            <a:br>
              <a:rPr lang="en-US" sz="4000" b="1" i="1"/>
            </a:br>
            <a:r>
              <a:rPr lang="en-US" sz="4000" b="1"/>
              <a:t>Absence of Errors Fallacy</a:t>
            </a:r>
            <a:r>
              <a:rPr lang="en-US" sz="4000"/>
              <a:t> </a:t>
            </a:r>
            <a:br>
              <a:rPr lang="en-US"/>
            </a:br>
            <a:endParaRPr lang="en-US"/>
          </a:p>
        </p:txBody>
      </p:sp>
      <p:sp>
        <p:nvSpPr>
          <p:cNvPr id="3" name="Content Placeholder 2"/>
          <p:cNvSpPr>
            <a:spLocks noGrp="1"/>
          </p:cNvSpPr>
          <p:nvPr>
            <p:ph idx="1"/>
          </p:nvPr>
        </p:nvSpPr>
        <p:spPr>
          <a:xfrm>
            <a:off x="838200" y="2288957"/>
            <a:ext cx="7696200" cy="3200400"/>
          </a:xfrm>
        </p:spPr>
        <p:txBody>
          <a:bodyPr>
            <a:normAutofit/>
          </a:bodyPr>
          <a:lstStyle/>
          <a:p>
            <a:pPr>
              <a:buFont typeface="Wingdings" panose="05000000000000000000" pitchFamily="2" charset="2"/>
              <a:buChar char="v"/>
            </a:pPr>
            <a:r>
              <a:rPr lang="en-US"/>
              <a:t>It is possible that software which is 99% bug-free is still unusable. This can be the case if the system is tested thoroughly for the wrong requirement.</a:t>
            </a:r>
          </a:p>
          <a:p>
            <a:pPr>
              <a:buFont typeface="Wingdings" panose="05000000000000000000" pitchFamily="2" charset="2"/>
              <a:buChar char="v"/>
            </a:pPr>
            <a:r>
              <a:rPr lang="en-US"/>
              <a:t>It must be confirmed whether the executed tests were really designed to catch the most of the defects.</a:t>
            </a:r>
          </a:p>
          <a:p>
            <a:pPr>
              <a:buFont typeface="Wingdings" panose="05000000000000000000" pitchFamily="2" charset="2"/>
              <a:buChar char="v"/>
            </a:pPr>
            <a:r>
              <a:rPr lang="en-US"/>
              <a:t>So before dynamic testing has begun, there are no defects reported against the code delivered. Does this mean that software that has not been tested (but has no outstanding defects against it) can be shipped? We think not!</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582" y="1524000"/>
            <a:ext cx="8229600" cy="762000"/>
          </a:xfrm>
        </p:spPr>
        <p:txBody>
          <a:bodyPr>
            <a:normAutofit fontScale="90000"/>
          </a:bodyPr>
          <a:lstStyle/>
          <a:p>
            <a:r>
              <a:rPr lang="en-US" sz="4000" b="1"/>
              <a:t>ISTQB® Code of Tester’s Ethics</a:t>
            </a:r>
            <a:br>
              <a:rPr lang="en-US" b="1"/>
            </a:br>
            <a:endParaRPr lang="en-US"/>
          </a:p>
        </p:txBody>
      </p:sp>
      <p:sp>
        <p:nvSpPr>
          <p:cNvPr id="3" name="Content Placeholder 2"/>
          <p:cNvSpPr>
            <a:spLocks noGrp="1"/>
          </p:cNvSpPr>
          <p:nvPr>
            <p:ph idx="1"/>
          </p:nvPr>
        </p:nvSpPr>
        <p:spPr>
          <a:xfrm>
            <a:off x="706582" y="2133600"/>
            <a:ext cx="7848600" cy="3733800"/>
          </a:xfrm>
        </p:spPr>
        <p:txBody>
          <a:bodyPr>
            <a:normAutofit/>
          </a:bodyPr>
          <a:lstStyle/>
          <a:p>
            <a:pPr>
              <a:buNone/>
            </a:pPr>
            <a:r>
              <a:rPr lang="en-US" sz="1800" b="1"/>
              <a:t>    (Ethics: What one’s should or shouldn’t do)</a:t>
            </a:r>
          </a:p>
          <a:p>
            <a:pPr algn="just"/>
            <a:r>
              <a:rPr lang="en-US" sz="1800" b="1"/>
              <a:t>PUBLIC</a:t>
            </a:r>
            <a:r>
              <a:rPr lang="en-US" sz="1800"/>
              <a:t> - Certified software testers shall act consistently with the public interest.</a:t>
            </a:r>
          </a:p>
          <a:p>
            <a:pPr algn="just"/>
            <a:r>
              <a:rPr lang="en-US" sz="1800" b="1"/>
              <a:t>CLIENT AND EMPLOYER </a:t>
            </a:r>
            <a:r>
              <a:rPr lang="en-US" sz="1800"/>
              <a:t>- Certified software testers shall act in a manner that is in the best interests of their client and employer, consistent with the public interest.(Exhibit loyalty in all matters pertaining to the affairs of their organization)</a:t>
            </a:r>
          </a:p>
          <a:p>
            <a:pPr algn="just"/>
            <a:r>
              <a:rPr lang="en-US" sz="1800" b="1"/>
              <a:t>PRODUCT</a:t>
            </a:r>
            <a:r>
              <a:rPr lang="en-US" sz="1800"/>
              <a:t> - Certified software testers shall ensure that the deliverables they provide (on the products and systems they test) meet the highest professional standards possible.</a:t>
            </a:r>
          </a:p>
          <a:p>
            <a:pPr algn="just"/>
            <a:r>
              <a:rPr lang="en-US" sz="1800" b="1"/>
              <a:t>JUDGMENT</a:t>
            </a:r>
            <a:r>
              <a:rPr lang="en-US" sz="1800"/>
              <a:t> - Certified software testers shall maintain integrity and independence in their professional judgment.(Exercise honesty, objectivity, and diligence in the performance of their duties and responsibilities)</a:t>
            </a:r>
          </a:p>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p>
        </p:txBody>
      </p:sp>
      <p:sp>
        <p:nvSpPr>
          <p:cNvPr id="3" name="Content Placeholder 2"/>
          <p:cNvSpPr>
            <a:spLocks noGrp="1"/>
          </p:cNvSpPr>
          <p:nvPr>
            <p:ph idx="1"/>
          </p:nvPr>
        </p:nvSpPr>
        <p:spPr/>
        <p:txBody>
          <a:bodyPr>
            <a:normAutofit/>
          </a:bodyPr>
          <a:lstStyle/>
          <a:p>
            <a:pPr algn="just"/>
            <a:r>
              <a:rPr lang="en-US"/>
              <a:t>It is important that you achieve an optimum test results while conducting software testing without deviating from the goal.</a:t>
            </a:r>
          </a:p>
          <a:p>
            <a:pPr algn="just"/>
            <a:r>
              <a:rPr lang="en-US"/>
              <a:t>But how you determine that you are following right strategy for testing? For that, you need to stick to some basic testing principles.</a:t>
            </a:r>
          </a:p>
          <a:p>
            <a:pPr algn="just"/>
            <a:r>
              <a:rPr lang="en-US"/>
              <a:t>Testing Principles will help you create an effective test strategy and draft error catching test cases.</a:t>
            </a:r>
          </a:p>
          <a:p>
            <a:pPr algn="just"/>
            <a:r>
              <a:rPr lang="en-US"/>
              <a:t>Learning testing principles is just like learning to drive for the first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t>ISTQB® Code of Tester’s Ethics</a:t>
            </a:r>
            <a:endParaRPr lang="en-US" sz="3600"/>
          </a:p>
        </p:txBody>
      </p:sp>
      <p:sp>
        <p:nvSpPr>
          <p:cNvPr id="3" name="Content Placeholder 2"/>
          <p:cNvSpPr>
            <a:spLocks noGrp="1"/>
          </p:cNvSpPr>
          <p:nvPr>
            <p:ph idx="1"/>
          </p:nvPr>
        </p:nvSpPr>
        <p:spPr>
          <a:xfrm>
            <a:off x="818342" y="2209800"/>
            <a:ext cx="7784869" cy="4221162"/>
          </a:xfrm>
        </p:spPr>
        <p:txBody>
          <a:bodyPr>
            <a:normAutofit/>
          </a:bodyPr>
          <a:lstStyle/>
          <a:p>
            <a:pPr algn="just"/>
            <a:r>
              <a:rPr lang="en-US" sz="1800" b="1"/>
              <a:t>MANAGEMENT</a:t>
            </a:r>
            <a:r>
              <a:rPr lang="en-US" sz="1800"/>
              <a:t> - Certified software test managers and leaders shall subscribe to and promote an ethical approach to the management of software testing.</a:t>
            </a:r>
          </a:p>
          <a:p>
            <a:pPr algn="just"/>
            <a:r>
              <a:rPr lang="en-US" sz="1800" b="1"/>
              <a:t>PROFESSION </a:t>
            </a:r>
            <a:r>
              <a:rPr lang="en-US" sz="1800"/>
              <a:t>- Certified software testers shall advance the integrity and reputation of the profession consistent with the public interest (Not engage in acts or activities which are discreditable to the profession)</a:t>
            </a:r>
          </a:p>
          <a:p>
            <a:pPr algn="just"/>
            <a:r>
              <a:rPr lang="en-US" sz="1800" b="1"/>
              <a:t>COLLEAGUES</a:t>
            </a:r>
            <a:r>
              <a:rPr lang="en-US" sz="1800"/>
              <a:t> - Certified software testers shall be fair to and supportive of their colleagues, and promote cooperation with software developers.( interchange of knowledge for mutual professional benefit)</a:t>
            </a:r>
          </a:p>
          <a:p>
            <a:pPr algn="just"/>
            <a:r>
              <a:rPr lang="en-US" sz="1800" b="1"/>
              <a:t>SELF</a:t>
            </a:r>
            <a:r>
              <a:rPr lang="en-US" sz="1800"/>
              <a:t> - Certified software testers shall participate in lifelong learning regarding the practice of their profession and shall promote an ethical approach to the practice of the profession. .(Maintain and improve their professional competency through continuing education)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3200400"/>
            <a:ext cx="3200400" cy="1450757"/>
          </a:xfrm>
        </p:spPr>
        <p:txBody>
          <a:bodyPr/>
          <a:lstStyle/>
          <a:p>
            <a:r>
              <a:rPr lang="en-GB" b="1" i="1"/>
              <a:t>Thank you</a:t>
            </a:r>
            <a:br>
              <a:rPr lang="en-GB"/>
            </a:br>
            <a:endParaRPr lang="en-GB"/>
          </a:p>
        </p:txBody>
      </p:sp>
    </p:spTree>
    <p:extLst>
      <p:ext uri="{BB962C8B-B14F-4D97-AF65-F5344CB8AC3E}">
        <p14:creationId xmlns:p14="http://schemas.microsoft.com/office/powerpoint/2010/main" val="315209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a:t>
            </a:r>
          </a:p>
        </p:txBody>
      </p:sp>
      <p:sp>
        <p:nvSpPr>
          <p:cNvPr id="3" name="Content Placeholder 2"/>
          <p:cNvSpPr>
            <a:spLocks noGrp="1"/>
          </p:cNvSpPr>
          <p:nvPr>
            <p:ph idx="1"/>
          </p:nvPr>
        </p:nvSpPr>
        <p:spPr>
          <a:xfrm>
            <a:off x="685800" y="1905000"/>
            <a:ext cx="8229600" cy="5638800"/>
          </a:xfrm>
        </p:spPr>
        <p:txBody>
          <a:bodyPr>
            <a:normAutofit/>
          </a:bodyPr>
          <a:lstStyle/>
          <a:p>
            <a:pPr algn="just"/>
            <a:r>
              <a:rPr lang="en-US" b="1"/>
              <a:t>Example1: </a:t>
            </a:r>
            <a:r>
              <a:rPr lang="en-US"/>
              <a:t>To understand this, consider a scenario where you are moving a file from folder A to Folder B. Think of all the possible ways you can test this. Apart from the usual scenarios, you can also test the following conditions</a:t>
            </a:r>
          </a:p>
          <a:p>
            <a:pPr algn="just"/>
            <a:r>
              <a:rPr lang="en-US"/>
              <a:t>Trying to move the file when it is Open</a:t>
            </a:r>
          </a:p>
          <a:p>
            <a:pPr algn="just"/>
            <a:r>
              <a:rPr lang="en-US"/>
              <a:t>You do not have the security rights to paste the file in Folder B</a:t>
            </a:r>
          </a:p>
          <a:p>
            <a:pPr algn="just"/>
            <a:r>
              <a:rPr lang="en-US"/>
              <a:t>Folder B is on a shared drive and storage capacity is full.</a:t>
            </a:r>
          </a:p>
          <a:p>
            <a:pPr algn="just"/>
            <a:r>
              <a:rPr lang="en-US"/>
              <a:t>Folder B already has a file with the same name, in fact the list is endless</a:t>
            </a:r>
          </a:p>
          <a:p>
            <a:pPr algn="just"/>
            <a:r>
              <a:rPr lang="en-US" b="1"/>
              <a:t>Example2: </a:t>
            </a:r>
            <a:r>
              <a:rPr lang="en-US"/>
              <a:t>Suppose you have 15 input fields to test ,each having 5 possible values , the number of combinations to be tested would be 5^15</a:t>
            </a:r>
          </a:p>
          <a:p>
            <a:pPr algn="just"/>
            <a:r>
              <a:rPr lang="en-US"/>
              <a:t>If you were to test the entire possible combinations project EXECUTION TIME &amp; COSTS would rise exponentially. We need certain principles and strategies to optimize the testing effort.</a:t>
            </a:r>
          </a:p>
          <a:p>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Principles of Testing</a:t>
            </a:r>
          </a:p>
        </p:txBody>
      </p:sp>
      <p:pic>
        <p:nvPicPr>
          <p:cNvPr id="4" name="Content Placeholder 3" descr="Software-Testing-Principle.jpg"/>
          <p:cNvPicPr>
            <a:picLocks noGrp="1" noChangeAspect="1"/>
          </p:cNvPicPr>
          <p:nvPr>
            <p:ph idx="1"/>
          </p:nvPr>
        </p:nvPicPr>
        <p:blipFill>
          <a:blip r:embed="rId2"/>
          <a:stretch>
            <a:fillRect/>
          </a:stretch>
        </p:blipFill>
        <p:spPr>
          <a:xfrm>
            <a:off x="1690069" y="672701"/>
            <a:ext cx="4047972" cy="402272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964" y="533400"/>
            <a:ext cx="8229600" cy="1143000"/>
          </a:xfrm>
        </p:spPr>
        <p:txBody>
          <a:bodyPr>
            <a:normAutofit/>
          </a:bodyPr>
          <a:lstStyle/>
          <a:p>
            <a:r>
              <a:rPr lang="en-US" sz="3600" b="1"/>
              <a:t>General Principles of Testing</a:t>
            </a:r>
          </a:p>
        </p:txBody>
      </p:sp>
      <p:sp>
        <p:nvSpPr>
          <p:cNvPr id="3" name="Content Placeholder 2"/>
          <p:cNvSpPr>
            <a:spLocks noGrp="1"/>
          </p:cNvSpPr>
          <p:nvPr>
            <p:ph idx="1"/>
          </p:nvPr>
        </p:nvSpPr>
        <p:spPr>
          <a:xfrm>
            <a:off x="685800" y="1981200"/>
            <a:ext cx="8229600" cy="4525963"/>
          </a:xfrm>
        </p:spPr>
        <p:txBody>
          <a:bodyPr>
            <a:normAutofit/>
          </a:bodyPr>
          <a:lstStyle/>
          <a:p>
            <a:pPr>
              <a:buNone/>
            </a:pPr>
            <a:r>
              <a:rPr lang="en-US" b="1"/>
              <a:t>Principle 1:</a:t>
            </a:r>
          </a:p>
          <a:p>
            <a:pPr>
              <a:buNone/>
            </a:pPr>
            <a:r>
              <a:rPr lang="en-US" b="1" i="1"/>
              <a:t>Testing shows the presence of defects :</a:t>
            </a:r>
          </a:p>
          <a:p>
            <a:pPr algn="just"/>
            <a:r>
              <a:rPr lang="en-US"/>
              <a:t>Testing can’t show</a:t>
            </a:r>
          </a:p>
          <a:p>
            <a:pPr algn="just">
              <a:buNone/>
            </a:pPr>
            <a:r>
              <a:rPr lang="en-US"/>
              <a:t>    that the product is defect free. </a:t>
            </a:r>
          </a:p>
          <a:p>
            <a:pPr algn="just"/>
            <a:r>
              <a:rPr lang="en-US"/>
              <a:t>But it shows that the product fails</a:t>
            </a:r>
          </a:p>
          <a:p>
            <a:pPr algn="just">
              <a:buNone/>
            </a:pPr>
            <a:r>
              <a:rPr lang="en-US"/>
              <a:t>    because of defects</a:t>
            </a:r>
          </a:p>
          <a:p>
            <a:pPr algn="just"/>
            <a:r>
              <a:rPr lang="en-US"/>
              <a:t>Testing always reduces the number of undiscovered defects remaining in the software. Therefore, it is important to design test cases which find as many defects as possible.</a:t>
            </a:r>
          </a:p>
          <a:p>
            <a:endParaRPr lang="en-US"/>
          </a:p>
          <a:p>
            <a:endParaRPr lang="en-US"/>
          </a:p>
          <a:p>
            <a:pPr>
              <a:buNone/>
            </a:pPr>
            <a:endParaRPr lang="en-US"/>
          </a:p>
        </p:txBody>
      </p:sp>
      <p:pic>
        <p:nvPicPr>
          <p:cNvPr id="4" name="Picture 3" descr="1.png"/>
          <p:cNvPicPr>
            <a:picLocks noChangeAspect="1"/>
          </p:cNvPicPr>
          <p:nvPr/>
        </p:nvPicPr>
        <p:blipFill>
          <a:blip r:embed="rId2"/>
          <a:stretch>
            <a:fillRect/>
          </a:stretch>
        </p:blipFill>
        <p:spPr>
          <a:xfrm>
            <a:off x="6400800" y="2133600"/>
            <a:ext cx="2362200" cy="121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t>Exhaustive Testing is Impossible</a:t>
            </a:r>
            <a:endParaRPr lang="en-US" sz="6600" b="1"/>
          </a:p>
        </p:txBody>
      </p:sp>
      <p:sp>
        <p:nvSpPr>
          <p:cNvPr id="3" name="Content Placeholder 2"/>
          <p:cNvSpPr>
            <a:spLocks noGrp="1"/>
          </p:cNvSpPr>
          <p:nvPr>
            <p:ph idx="1"/>
          </p:nvPr>
        </p:nvSpPr>
        <p:spPr>
          <a:xfrm>
            <a:off x="929224" y="2151796"/>
            <a:ext cx="7772400" cy="4419600"/>
          </a:xfrm>
        </p:spPr>
        <p:txBody>
          <a:bodyPr>
            <a:normAutofit/>
          </a:bodyPr>
          <a:lstStyle/>
          <a:p>
            <a:pPr>
              <a:buNone/>
            </a:pPr>
            <a:r>
              <a:rPr lang="en-US" b="1" i="1"/>
              <a:t>Exhaustive Testing is Impossible:</a:t>
            </a:r>
            <a:endParaRPr lang="en-US"/>
          </a:p>
          <a:p>
            <a:pPr algn="just"/>
            <a:r>
              <a:rPr lang="en-US"/>
              <a:t>Testing all the functionalities using all valid and invalid inputs and preconditions is known as Exhaustive testing.</a:t>
            </a:r>
          </a:p>
          <a:p>
            <a:endParaRPr lang="en-US"/>
          </a:p>
        </p:txBody>
      </p:sp>
      <p:pic>
        <p:nvPicPr>
          <p:cNvPr id="4" name="Picture 3" descr="2.png"/>
          <p:cNvPicPr>
            <a:picLocks noChangeAspect="1"/>
          </p:cNvPicPr>
          <p:nvPr/>
        </p:nvPicPr>
        <p:blipFill>
          <a:blip r:embed="rId2"/>
          <a:stretch>
            <a:fillRect/>
          </a:stretch>
        </p:blipFill>
        <p:spPr>
          <a:xfrm>
            <a:off x="1982189" y="3810000"/>
            <a:ext cx="5666470" cy="2362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988906"/>
            <a:ext cx="8229600" cy="1143000"/>
          </a:xfrm>
        </p:spPr>
        <p:txBody>
          <a:bodyPr>
            <a:normAutofit fontScale="90000"/>
          </a:bodyPr>
          <a:lstStyle/>
          <a:p>
            <a:br>
              <a:rPr lang="en-US" sz="4000" b="1"/>
            </a:br>
            <a:r>
              <a:rPr lang="en-US" sz="4000" b="1" i="1"/>
              <a:t>Exhaustive Testing is Impossible:</a:t>
            </a:r>
            <a:br>
              <a:rPr lang="en-US"/>
            </a:br>
            <a:endParaRPr lang="en-US"/>
          </a:p>
        </p:txBody>
      </p:sp>
      <p:sp>
        <p:nvSpPr>
          <p:cNvPr id="3" name="Content Placeholder 2"/>
          <p:cNvSpPr>
            <a:spLocks noGrp="1"/>
          </p:cNvSpPr>
          <p:nvPr>
            <p:ph idx="1"/>
          </p:nvPr>
        </p:nvSpPr>
        <p:spPr/>
        <p:txBody>
          <a:bodyPr>
            <a:normAutofit/>
          </a:bodyPr>
          <a:lstStyle/>
          <a:p>
            <a:pPr algn="just"/>
            <a:r>
              <a:rPr lang="en-US"/>
              <a:t>Too much combinations of data testing is not possible Assume we have to test an input field which accepts age between 18 to 20 so we do test the field using 18,19,20. In case the same input field accepts the range between 18 to 100 then we have to test using inputs such as 18, 19, 20, 21, …., 99, 100.</a:t>
            </a:r>
          </a:p>
          <a:p>
            <a:pPr algn="just"/>
            <a:r>
              <a:rPr lang="en-US"/>
              <a:t>If we keep on testing all possible test conditions then the software execution time and costs will rise.</a:t>
            </a:r>
          </a:p>
          <a:p>
            <a:pPr algn="just"/>
            <a:r>
              <a:rPr lang="en-US"/>
              <a:t>Risk and priorities will be used to concentrate on most important aspect of test</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9" y="1143000"/>
            <a:ext cx="8229600" cy="1143000"/>
          </a:xfrm>
        </p:spPr>
        <p:txBody>
          <a:bodyPr>
            <a:normAutofit fontScale="90000"/>
          </a:bodyPr>
          <a:lstStyle/>
          <a:p>
            <a:r>
              <a:rPr lang="en-US" sz="4000" b="1"/>
              <a:t>Early Testing</a:t>
            </a:r>
            <a:br>
              <a:rPr lang="en-US"/>
            </a:br>
            <a:endParaRPr lang="en-US"/>
          </a:p>
        </p:txBody>
      </p:sp>
      <p:sp>
        <p:nvSpPr>
          <p:cNvPr id="3" name="Content Placeholder 2"/>
          <p:cNvSpPr>
            <a:spLocks noGrp="1"/>
          </p:cNvSpPr>
          <p:nvPr>
            <p:ph idx="1"/>
          </p:nvPr>
        </p:nvSpPr>
        <p:spPr/>
        <p:txBody>
          <a:bodyPr>
            <a:normAutofit/>
          </a:bodyPr>
          <a:lstStyle/>
          <a:p>
            <a:pPr algn="just"/>
            <a:r>
              <a:rPr lang="en-US"/>
              <a:t>Assume two scenarios, first one is you have identified an incorrect requirement in the requirement gathering phase, the second one is you have identified a bug in the fully developed functionality. </a:t>
            </a:r>
          </a:p>
          <a:p>
            <a:pPr algn="just"/>
            <a:r>
              <a:rPr lang="en-US"/>
              <a:t>It is cheaper to change the incorrect requirement compared to fixing the fully developed functionality which is not working as intended.</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t>Early Testing</a:t>
            </a:r>
            <a:endParaRPr lang="en-US" sz="7200" b="1"/>
          </a:p>
        </p:txBody>
      </p:sp>
      <p:sp>
        <p:nvSpPr>
          <p:cNvPr id="3" name="Content Placeholder 2"/>
          <p:cNvSpPr>
            <a:spLocks noGrp="1"/>
          </p:cNvSpPr>
          <p:nvPr>
            <p:ph idx="1"/>
          </p:nvPr>
        </p:nvSpPr>
        <p:spPr>
          <a:xfrm>
            <a:off x="836815" y="1887453"/>
            <a:ext cx="7690196" cy="3977640"/>
          </a:xfrm>
        </p:spPr>
        <p:txBody>
          <a:bodyPr>
            <a:normAutofit/>
          </a:bodyPr>
          <a:lstStyle/>
          <a:p>
            <a:pPr algn="just"/>
            <a:r>
              <a:rPr lang="en-US" sz="2000"/>
              <a:t>In the SDLC testing activities should start early and focus on defined objectives.</a:t>
            </a:r>
          </a:p>
          <a:p>
            <a:pPr algn="just"/>
            <a:r>
              <a:rPr lang="en-US" sz="2000"/>
              <a:t>As soon as requirement or design documents are available, we can start testing.</a:t>
            </a:r>
          </a:p>
          <a:p>
            <a:pPr algn="just"/>
            <a:r>
              <a:rPr lang="en-US" sz="2000"/>
              <a:t>By starting testing early, test can be prepared for each level of the development life-cycle.</a:t>
            </a:r>
            <a:r>
              <a:rPr lang="en-US"/>
              <a:t> </a:t>
            </a:r>
          </a:p>
          <a:p>
            <a:endParaRPr lang="en-US"/>
          </a:p>
          <a:p>
            <a:pPr>
              <a:buNone/>
            </a:pPr>
            <a:endParaRPr lang="en-US"/>
          </a:p>
          <a:p>
            <a:endParaRPr lang="en-US"/>
          </a:p>
          <a:p>
            <a:endParaRPr lang="en-US"/>
          </a:p>
          <a:p>
            <a:pPr>
              <a:buNone/>
            </a:pPr>
            <a:endParaRPr lang="en-US"/>
          </a:p>
        </p:txBody>
      </p:sp>
      <p:pic>
        <p:nvPicPr>
          <p:cNvPr id="1028" name="Picture 4" descr="early testing - defect fixing cost">
            <a:extLst>
              <a:ext uri="{FF2B5EF4-FFF2-40B4-BE49-F238E27FC236}">
                <a16:creationId xmlns:a16="http://schemas.microsoft.com/office/drawing/2014/main" id="{87B86AEC-357F-4F7C-91AD-495000FE2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76273"/>
            <a:ext cx="4120804" cy="2423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AADA68-9944-48C5-B9BA-245BA8E020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2BCA310-72FD-4145-8C08-AFFDD0551A00}">
  <ds:schemaRefs>
    <ds:schemaRef ds:uri="27a064ba-fdca-4edc-b0c6-399aa4a776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883238-C321-4D48-9094-B8C5C490D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21</Slides>
  <Notes>1</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Chapter 3  </vt:lpstr>
      <vt:lpstr>Background</vt:lpstr>
      <vt:lpstr>Scenario’s</vt:lpstr>
      <vt:lpstr>General Principles of Testing</vt:lpstr>
      <vt:lpstr>General Principles of Testing</vt:lpstr>
      <vt:lpstr>Exhaustive Testing is Impossible</vt:lpstr>
      <vt:lpstr> Exhaustive Testing is Impossible: </vt:lpstr>
      <vt:lpstr>Early Testing </vt:lpstr>
      <vt:lpstr>Early Testing</vt:lpstr>
      <vt:lpstr>Defect Clustering</vt:lpstr>
      <vt:lpstr>   Defect Clustering </vt:lpstr>
      <vt:lpstr>Defect Clustering Example</vt:lpstr>
      <vt:lpstr>Pesticide Paradox</vt:lpstr>
      <vt:lpstr>Pesticide Paradox Example </vt:lpstr>
      <vt:lpstr>Testing Principles</vt:lpstr>
      <vt:lpstr> Testing is Context Depending</vt:lpstr>
      <vt:lpstr>Absence of Errors Fallacy </vt:lpstr>
      <vt:lpstr> Absence of Errors Fallacy  </vt:lpstr>
      <vt:lpstr>ISTQB® Code of Tester’s Ethics </vt:lpstr>
      <vt:lpstr>ISTQB® Code of Tester’s Ethics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Principles of Testing</dc:title>
  <dc:creator>Najmun Nisa</dc:creator>
  <cp:revision>1</cp:revision>
  <dcterms:created xsi:type="dcterms:W3CDTF">2018-02-02T06:59:00Z</dcterms:created>
  <dcterms:modified xsi:type="dcterms:W3CDTF">2024-09-25T05:48:58Z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