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6" r:id="rId6"/>
    <p:sldId id="267" r:id="rId7"/>
    <p:sldId id="268" r:id="rId8"/>
    <p:sldId id="276" r:id="rId9"/>
    <p:sldId id="277" r:id="rId10"/>
    <p:sldId id="278" r:id="rId11"/>
    <p:sldId id="279" r:id="rId12"/>
    <p:sldId id="270" r:id="rId13"/>
    <p:sldId id="271" r:id="rId14"/>
    <p:sldId id="272" r:id="rId15"/>
    <p:sldId id="273" r:id="rId16"/>
    <p:sldId id="274" r:id="rId17"/>
    <p:sldId id="275" r:id="rId18"/>
    <p:sldId id="358" r:id="rId19"/>
    <p:sldId id="257" r:id="rId20"/>
    <p:sldId id="260" r:id="rId21"/>
    <p:sldId id="259" r:id="rId22"/>
    <p:sldId id="258" r:id="rId23"/>
    <p:sldId id="266" r:id="rId24"/>
    <p:sldId id="261" r:id="rId25"/>
    <p:sldId id="280" r:id="rId26"/>
    <p:sldId id="262" r:id="rId27"/>
    <p:sldId id="269" r:id="rId28"/>
    <p:sldId id="263" r:id="rId29"/>
    <p:sldId id="264" r:id="rId30"/>
    <p:sldId id="265" r:id="rId31"/>
    <p:sldId id="35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1EE09-1C24-5245-BC25-B5B562811009}" v="1" dt="2024-09-25T05:59:26.4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21-BSE-046) MUDASSIR ABBAS" userId="5b61eee5-a9e6-4539-9b13-e38872984b88" providerId="ADAL" clId="{1021EE09-1C24-5245-BC25-B5B562811009}"/>
    <pc:docChg chg="modSld">
      <pc:chgData name="(FA21-BSE-046) MUDASSIR ABBAS" userId="5b61eee5-a9e6-4539-9b13-e38872984b88" providerId="ADAL" clId="{1021EE09-1C24-5245-BC25-B5B562811009}" dt="2024-09-25T05:59:26.457" v="0" actId="22"/>
      <pc:docMkLst>
        <pc:docMk/>
      </pc:docMkLst>
      <pc:sldChg chg="addSp">
        <pc:chgData name="(FA21-BSE-046) MUDASSIR ABBAS" userId="5b61eee5-a9e6-4539-9b13-e38872984b88" providerId="ADAL" clId="{1021EE09-1C24-5245-BC25-B5B562811009}" dt="2024-09-25T05:59:26.457" v="0" actId="22"/>
        <pc:sldMkLst>
          <pc:docMk/>
          <pc:sldMk cId="0" sldId="259"/>
        </pc:sldMkLst>
        <pc:spChg chg="add">
          <ac:chgData name="(FA21-BSE-046) MUDASSIR ABBAS" userId="5b61eee5-a9e6-4539-9b13-e38872984b88" providerId="ADAL" clId="{1021EE09-1C24-5245-BC25-B5B562811009}" dt="2024-09-25T05:59:26.457" v="0" actId="22"/>
          <ac:spMkLst>
            <pc:docMk/>
            <pc:sldMk cId="0" sldId="259"/>
            <ac:spMk id="4" creationId="{A45D2022-6639-5037-0097-ACD5DF5D6F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50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1404789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255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9B8168-4DFB-43C2-B356-5C45F5D4DCD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2846475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9B8168-4DFB-43C2-B356-5C45F5D4DCD3}"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361543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9B8168-4DFB-43C2-B356-5C45F5D4DCD3}"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1969538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9B8168-4DFB-43C2-B356-5C45F5D4DCD3}" type="datetimeFigureOut">
              <a:rPr lang="en-US" smtClean="0"/>
              <a:pPr/>
              <a:t>9/24/2024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6994335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F9B8168-4DFB-43C2-B356-5C45F5D4DCD3}" type="datetimeFigureOut">
              <a:rPr lang="en-US" smtClean="0"/>
              <a:pPr/>
              <a:t>9/24/2024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76BF31-7D7B-4FA0-9D5D-B094E7B3DA7D}" type="slidenum">
              <a:rPr lang="en-US" smtClean="0"/>
              <a:pPr/>
              <a:t>‹#›</a:t>
            </a:fld>
            <a:endParaRPr lang="en-US"/>
          </a:p>
        </p:txBody>
      </p:sp>
    </p:spTree>
    <p:extLst>
      <p:ext uri="{BB962C8B-B14F-4D97-AF65-F5344CB8AC3E}">
        <p14:creationId xmlns:p14="http://schemas.microsoft.com/office/powerpoint/2010/main" val="336334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B8168-4DFB-43C2-B356-5C45F5D4DCD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8331434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3501931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extLst>
      <p:ext uri="{BB962C8B-B14F-4D97-AF65-F5344CB8AC3E}">
        <p14:creationId xmlns:p14="http://schemas.microsoft.com/office/powerpoint/2010/main" val="28056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9B8168-4DFB-43C2-B356-5C45F5D4DCD3}"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9B8168-4DFB-43C2-B356-5C45F5D4DCD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9B8168-4DFB-43C2-B356-5C45F5D4DCD3}"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9B8168-4DFB-43C2-B356-5C45F5D4DCD3}"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9B8168-4DFB-43C2-B356-5C45F5D4DCD3}" type="datetimeFigureOut">
              <a:rPr lang="en-US" smtClean="0"/>
              <a:pPr/>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B8168-4DFB-43C2-B356-5C45F5D4DCD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9B8168-4DFB-43C2-B356-5C45F5D4DCD3}"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6BF31-7D7B-4FA0-9D5D-B094E7B3DA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B8168-4DFB-43C2-B356-5C45F5D4DCD3}" type="datetimeFigureOut">
              <a:rPr lang="en-US" smtClean="0"/>
              <a:pPr/>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6BF31-7D7B-4FA0-9D5D-B094E7B3DA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F9B8168-4DFB-43C2-B356-5C45F5D4DCD3}" type="datetimeFigureOut">
              <a:rPr lang="en-US" smtClean="0"/>
              <a:pPr/>
              <a:t>9/24/2024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A76BF31-7D7B-4FA0-9D5D-B094E7B3DA7D}"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975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uru99.com/test-coverage-in-software-testing.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uru99.com/what-everybody-ought-to-know-about-test-planing.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uru99.com/traceability-matrix.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3810000"/>
            <a:ext cx="3352800" cy="1524000"/>
          </a:xfrm>
        </p:spPr>
        <p:txBody>
          <a:bodyPr/>
          <a:lstStyle/>
          <a:p>
            <a:r>
              <a:rPr lang="en-US" sz="2400"/>
              <a:t>Software Testing Life Cycle</a:t>
            </a:r>
            <a:br>
              <a:rPr lang="en-US"/>
            </a:br>
            <a:endParaRPr lang="en-US"/>
          </a:p>
        </p:txBody>
      </p:sp>
      <p:sp>
        <p:nvSpPr>
          <p:cNvPr id="3" name="Rectangle 2">
            <a:extLst>
              <a:ext uri="{FF2B5EF4-FFF2-40B4-BE49-F238E27FC236}">
                <a16:creationId xmlns:a16="http://schemas.microsoft.com/office/drawing/2014/main" id="{2B72C82E-C96B-458B-857C-0CDF2A2463A3}"/>
              </a:ext>
            </a:extLst>
          </p:cNvPr>
          <p:cNvSpPr/>
          <p:nvPr/>
        </p:nvSpPr>
        <p:spPr>
          <a:xfrm>
            <a:off x="1371600" y="1752600"/>
            <a:ext cx="6477000" cy="1384995"/>
          </a:xfrm>
          <a:prstGeom prst="rect">
            <a:avLst/>
          </a:prstGeom>
        </p:spPr>
        <p:txBody>
          <a:bodyPr wrap="square">
            <a:spAutoFit/>
          </a:bodyPr>
          <a:lstStyle/>
          <a:p>
            <a:r>
              <a:rPr lang="en-GB" sz="4400"/>
              <a:t>          Software Testing</a:t>
            </a:r>
          </a:p>
          <a:p>
            <a:r>
              <a:rPr lang="en-GB" sz="4000">
                <a:latin typeface="Arial Nova Cond" panose="020B0506020202020204" pitchFamily="34" charset="0"/>
              </a:rPr>
              <a:t>                  </a:t>
            </a:r>
            <a:r>
              <a:rPr lang="en-US" sz="2800">
                <a:latin typeface="Arial Nova Cond" panose="020B0506020202020204" pitchFamily="34" charset="0"/>
              </a:rPr>
              <a:t>Lecture </a:t>
            </a:r>
            <a:r>
              <a:rPr lang="en-US" sz="2400">
                <a:latin typeface="Arial Nova Cond" panose="020B0506020202020204" pitchFamily="34" charset="0"/>
              </a:rPr>
              <a:t>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STLC Phases</a:t>
            </a:r>
          </a:p>
        </p:txBody>
      </p:sp>
      <p:graphicFrame>
        <p:nvGraphicFramePr>
          <p:cNvPr id="5" name="Content Placeholder 4"/>
          <p:cNvGraphicFramePr>
            <a:graphicFrameLocks noGrp="1"/>
          </p:cNvGraphicFramePr>
          <p:nvPr>
            <p:ph idx="1"/>
          </p:nvPr>
        </p:nvGraphicFramePr>
        <p:xfrm>
          <a:off x="457200" y="1219200"/>
          <a:ext cx="8229600" cy="48768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29331">
                <a:tc>
                  <a:txBody>
                    <a:bodyPr/>
                    <a:lstStyle/>
                    <a:p>
                      <a:pPr algn="l" fontAlgn="ctr"/>
                      <a:r>
                        <a:rPr lang="en-US" sz="1600" b="1"/>
                        <a:t>STLC Stage</a:t>
                      </a:r>
                      <a:endParaRPr lang="en-US" sz="1600"/>
                    </a:p>
                  </a:txBody>
                  <a:tcPr marL="0" marR="0" marT="0" marB="0" anchor="ctr"/>
                </a:tc>
                <a:tc>
                  <a:txBody>
                    <a:bodyPr/>
                    <a:lstStyle/>
                    <a:p>
                      <a:pPr algn="l" fontAlgn="ctr"/>
                      <a:r>
                        <a:rPr lang="en-US" sz="1600" b="1"/>
                        <a:t>Entry Criteria</a:t>
                      </a:r>
                      <a:endParaRPr lang="en-US" sz="1600"/>
                    </a:p>
                  </a:txBody>
                  <a:tcPr marL="0" marR="0" marT="0" marB="0" anchor="ctr"/>
                </a:tc>
                <a:tc>
                  <a:txBody>
                    <a:bodyPr/>
                    <a:lstStyle/>
                    <a:p>
                      <a:pPr algn="l" fontAlgn="ctr"/>
                      <a:r>
                        <a:rPr lang="en-US" sz="1600" b="1"/>
                        <a:t>Activity</a:t>
                      </a:r>
                      <a:endParaRPr lang="en-US" sz="1600"/>
                    </a:p>
                  </a:txBody>
                  <a:tcPr marL="0" marR="0" marT="0" marB="0" anchor="ctr"/>
                </a:tc>
                <a:tc>
                  <a:txBody>
                    <a:bodyPr/>
                    <a:lstStyle/>
                    <a:p>
                      <a:pPr algn="l" fontAlgn="ctr"/>
                      <a:r>
                        <a:rPr lang="en-US" sz="1600" b="1"/>
                        <a:t>Exit Criteria</a:t>
                      </a:r>
                      <a:endParaRPr lang="en-US" sz="1600"/>
                    </a:p>
                  </a:txBody>
                  <a:tcPr marL="0" marR="0" marT="0" marB="0" anchor="ctr"/>
                </a:tc>
                <a:tc>
                  <a:txBody>
                    <a:bodyPr/>
                    <a:lstStyle/>
                    <a:p>
                      <a:pPr algn="l" fontAlgn="ctr"/>
                      <a:r>
                        <a:rPr lang="en-US" sz="1600" b="1"/>
                        <a:t>Deliverables</a:t>
                      </a:r>
                      <a:endParaRPr lang="en-US" sz="1600"/>
                    </a:p>
                  </a:txBody>
                  <a:tcPr marL="0" marR="0" marT="0" marB="0" anchor="ctr"/>
                </a:tc>
                <a:extLst>
                  <a:ext uri="{0D108BD9-81ED-4DB2-BD59-A6C34878D82A}">
                    <a16:rowId xmlns:a16="http://schemas.microsoft.com/office/drawing/2014/main" val="10000"/>
                  </a:ext>
                </a:extLst>
              </a:tr>
              <a:tr h="4547469">
                <a:tc>
                  <a:txBody>
                    <a:bodyPr/>
                    <a:lstStyle/>
                    <a:p>
                      <a:pPr fontAlgn="t"/>
                      <a:r>
                        <a:rPr lang="en-US" sz="1600"/>
                        <a:t>Test case development</a:t>
                      </a:r>
                    </a:p>
                  </a:txBody>
                  <a:tcPr marL="0" marR="0" marT="0" marB="0"/>
                </a:tc>
                <a:tc>
                  <a:txBody>
                    <a:bodyPr/>
                    <a:lstStyle/>
                    <a:p>
                      <a:pPr fontAlgn="t"/>
                      <a:r>
                        <a:rPr lang="en-US" sz="1600"/>
                        <a:t>Requirements Documents</a:t>
                      </a:r>
                      <a:br>
                        <a:rPr lang="en-US" sz="1600"/>
                      </a:br>
                      <a:br>
                        <a:rPr lang="en-US" sz="1600"/>
                      </a:br>
                      <a:r>
                        <a:rPr lang="en-US" sz="1600"/>
                        <a:t>RTM and test plan</a:t>
                      </a:r>
                      <a:br>
                        <a:rPr lang="en-US" sz="1600"/>
                      </a:br>
                      <a:br>
                        <a:rPr lang="en-US" sz="1600"/>
                      </a:br>
                      <a:r>
                        <a:rPr lang="en-US" sz="1600"/>
                        <a:t>Automation analysis report</a:t>
                      </a:r>
                    </a:p>
                  </a:txBody>
                  <a:tcPr marL="0" marR="0" marT="0" marB="0"/>
                </a:tc>
                <a:tc>
                  <a:txBody>
                    <a:bodyPr/>
                    <a:lstStyle/>
                    <a:p>
                      <a:pPr fontAlgn="t"/>
                      <a:r>
                        <a:rPr lang="en-US" sz="1600"/>
                        <a:t>Create test cases, test design, automation scripts (where applicable)</a:t>
                      </a:r>
                      <a:br>
                        <a:rPr lang="en-US" sz="1600"/>
                      </a:br>
                      <a:br>
                        <a:rPr lang="en-US" sz="1600"/>
                      </a:br>
                      <a:r>
                        <a:rPr lang="en-US" sz="1600"/>
                        <a:t>Review and baseline test cases and scripts</a:t>
                      </a:r>
                      <a:br>
                        <a:rPr lang="en-US" sz="1600"/>
                      </a:br>
                      <a:br>
                        <a:rPr lang="en-US" sz="1600"/>
                      </a:br>
                      <a:r>
                        <a:rPr lang="en-US" sz="1600"/>
                        <a:t>Create test data</a:t>
                      </a:r>
                    </a:p>
                  </a:txBody>
                  <a:tcPr marL="0" marR="0" marT="0" marB="0"/>
                </a:tc>
                <a:tc>
                  <a:txBody>
                    <a:bodyPr/>
                    <a:lstStyle/>
                    <a:p>
                      <a:pPr fontAlgn="t"/>
                      <a:r>
                        <a:rPr lang="en-US" sz="1600"/>
                        <a:t>Reviewed and signed test Cases/scripts</a:t>
                      </a:r>
                      <a:br>
                        <a:rPr lang="en-US" sz="1600"/>
                      </a:br>
                      <a:br>
                        <a:rPr lang="en-US" sz="1600"/>
                      </a:br>
                      <a:r>
                        <a:rPr lang="en-US" sz="1600"/>
                        <a:t>Reviewed and signed test data  </a:t>
                      </a:r>
                    </a:p>
                  </a:txBody>
                  <a:tcPr marL="0" marR="0" marT="0" marB="0"/>
                </a:tc>
                <a:tc>
                  <a:txBody>
                    <a:bodyPr/>
                    <a:lstStyle/>
                    <a:p>
                      <a:pPr fontAlgn="t"/>
                      <a:r>
                        <a:rPr lang="en-US" sz="1600"/>
                        <a:t>Test cases/scripts</a:t>
                      </a:r>
                      <a:br>
                        <a:rPr lang="en-US" sz="1600"/>
                      </a:br>
                      <a:br>
                        <a:rPr lang="en-US" sz="1600"/>
                      </a:br>
                      <a:r>
                        <a:rPr lang="en-US" sz="1600"/>
                        <a:t>Test data </a:t>
                      </a: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STLC Phases</a:t>
            </a:r>
          </a:p>
        </p:txBody>
      </p:sp>
      <p:graphicFrame>
        <p:nvGraphicFramePr>
          <p:cNvPr id="5" name="Content Placeholder 4"/>
          <p:cNvGraphicFramePr>
            <a:graphicFrameLocks noGrp="1"/>
          </p:cNvGraphicFramePr>
          <p:nvPr>
            <p:ph idx="1"/>
          </p:nvPr>
        </p:nvGraphicFramePr>
        <p:xfrm>
          <a:off x="457200" y="1219200"/>
          <a:ext cx="8229600" cy="48768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29331">
                <a:tc>
                  <a:txBody>
                    <a:bodyPr/>
                    <a:lstStyle/>
                    <a:p>
                      <a:pPr algn="l" fontAlgn="ctr"/>
                      <a:r>
                        <a:rPr lang="en-US" sz="1600" b="1"/>
                        <a:t>STLC Stage</a:t>
                      </a:r>
                      <a:endParaRPr lang="en-US" sz="1600"/>
                    </a:p>
                  </a:txBody>
                  <a:tcPr marL="0" marR="0" marT="0" marB="0" anchor="ctr"/>
                </a:tc>
                <a:tc>
                  <a:txBody>
                    <a:bodyPr/>
                    <a:lstStyle/>
                    <a:p>
                      <a:pPr algn="l" fontAlgn="ctr"/>
                      <a:r>
                        <a:rPr lang="en-US" sz="1600" b="1"/>
                        <a:t>Entry Criteria</a:t>
                      </a:r>
                      <a:endParaRPr lang="en-US" sz="1600"/>
                    </a:p>
                  </a:txBody>
                  <a:tcPr marL="0" marR="0" marT="0" marB="0" anchor="ctr"/>
                </a:tc>
                <a:tc>
                  <a:txBody>
                    <a:bodyPr/>
                    <a:lstStyle/>
                    <a:p>
                      <a:pPr algn="l" fontAlgn="ctr"/>
                      <a:r>
                        <a:rPr lang="en-US" sz="1600" b="1"/>
                        <a:t>Activity</a:t>
                      </a:r>
                      <a:endParaRPr lang="en-US" sz="1600"/>
                    </a:p>
                  </a:txBody>
                  <a:tcPr marL="0" marR="0" marT="0" marB="0" anchor="ctr"/>
                </a:tc>
                <a:tc>
                  <a:txBody>
                    <a:bodyPr/>
                    <a:lstStyle/>
                    <a:p>
                      <a:pPr algn="l" fontAlgn="ctr"/>
                      <a:r>
                        <a:rPr lang="en-US" sz="1600" b="1"/>
                        <a:t>Exit Criteria</a:t>
                      </a:r>
                      <a:endParaRPr lang="en-US" sz="1600"/>
                    </a:p>
                  </a:txBody>
                  <a:tcPr marL="0" marR="0" marT="0" marB="0" anchor="ctr"/>
                </a:tc>
                <a:tc>
                  <a:txBody>
                    <a:bodyPr/>
                    <a:lstStyle/>
                    <a:p>
                      <a:pPr algn="l" fontAlgn="ctr"/>
                      <a:r>
                        <a:rPr lang="en-US" sz="1600" b="1"/>
                        <a:t>Deliverables</a:t>
                      </a:r>
                      <a:endParaRPr lang="en-US" sz="1600"/>
                    </a:p>
                  </a:txBody>
                  <a:tcPr marL="0" marR="0" marT="0" marB="0" anchor="ctr"/>
                </a:tc>
                <a:extLst>
                  <a:ext uri="{0D108BD9-81ED-4DB2-BD59-A6C34878D82A}">
                    <a16:rowId xmlns:a16="http://schemas.microsoft.com/office/drawing/2014/main" val="10000"/>
                  </a:ext>
                </a:extLst>
              </a:tr>
              <a:tr h="4547469">
                <a:tc>
                  <a:txBody>
                    <a:bodyPr/>
                    <a:lstStyle/>
                    <a:p>
                      <a:pPr fontAlgn="t"/>
                      <a:r>
                        <a:rPr lang="en-US" sz="1600"/>
                        <a:t>Test Environment setup</a:t>
                      </a:r>
                    </a:p>
                  </a:txBody>
                  <a:tcPr marL="0" marR="0" marT="0" marB="0"/>
                </a:tc>
                <a:tc>
                  <a:txBody>
                    <a:bodyPr/>
                    <a:lstStyle/>
                    <a:p>
                      <a:pPr fontAlgn="t"/>
                      <a:r>
                        <a:rPr lang="en-US" sz="1600"/>
                        <a:t>System Design and architecture documents are available</a:t>
                      </a:r>
                      <a:br>
                        <a:rPr lang="en-US" sz="1600"/>
                      </a:br>
                      <a:br>
                        <a:rPr lang="en-US" sz="1600"/>
                      </a:br>
                      <a:r>
                        <a:rPr lang="en-US" sz="1600"/>
                        <a:t>Environment set-up plan is available</a:t>
                      </a:r>
                    </a:p>
                  </a:txBody>
                  <a:tcPr marL="0" marR="0" marT="0" marB="0"/>
                </a:tc>
                <a:tc>
                  <a:txBody>
                    <a:bodyPr/>
                    <a:lstStyle/>
                    <a:p>
                      <a:pPr fontAlgn="t"/>
                      <a:r>
                        <a:rPr lang="en-US" sz="1600"/>
                        <a:t>Understand the required architecture, environment set-up</a:t>
                      </a:r>
                      <a:br>
                        <a:rPr lang="en-US" sz="1600"/>
                      </a:br>
                      <a:br>
                        <a:rPr lang="en-US" sz="1600"/>
                      </a:br>
                      <a:r>
                        <a:rPr lang="en-US" sz="1600"/>
                        <a:t>Prepare hardware and software development requirement list</a:t>
                      </a:r>
                      <a:br>
                        <a:rPr lang="en-US" sz="1600"/>
                      </a:br>
                      <a:br>
                        <a:rPr lang="en-US" sz="1600"/>
                      </a:br>
                      <a:r>
                        <a:rPr lang="en-US" sz="1600"/>
                        <a:t>Finalize connectivity requirements</a:t>
                      </a:r>
                      <a:br>
                        <a:rPr lang="en-US" sz="1600"/>
                      </a:br>
                      <a:br>
                        <a:rPr lang="en-US" sz="1600"/>
                      </a:br>
                      <a:r>
                        <a:rPr lang="en-US" sz="1600"/>
                        <a:t>Prepare environment setup checklist</a:t>
                      </a:r>
                      <a:br>
                        <a:rPr lang="en-US" sz="1600"/>
                      </a:br>
                      <a:br>
                        <a:rPr lang="en-US" sz="1600"/>
                      </a:br>
                      <a:r>
                        <a:rPr lang="en-US" sz="1600"/>
                        <a:t>Setup test Environment and test data</a:t>
                      </a:r>
                      <a:br>
                        <a:rPr lang="en-US" sz="1600"/>
                      </a:br>
                      <a:br>
                        <a:rPr lang="en-US" sz="1600"/>
                      </a:br>
                      <a:r>
                        <a:rPr lang="en-US" sz="1600"/>
                        <a:t>Perform smoke test on the build</a:t>
                      </a:r>
                      <a:br>
                        <a:rPr lang="en-US" sz="1600"/>
                      </a:br>
                      <a:br>
                        <a:rPr lang="en-US" sz="1600"/>
                      </a:br>
                      <a:r>
                        <a:rPr lang="en-US" sz="1600"/>
                        <a:t>Accept/reject the build depending on smoke test result</a:t>
                      </a:r>
                    </a:p>
                  </a:txBody>
                  <a:tcPr marL="0" marR="0" marT="0" marB="0"/>
                </a:tc>
                <a:tc>
                  <a:txBody>
                    <a:bodyPr/>
                    <a:lstStyle/>
                    <a:p>
                      <a:pPr fontAlgn="t"/>
                      <a:r>
                        <a:rPr lang="en-US" sz="1600"/>
                        <a:t>Environment setup is working as per the plan and checklist</a:t>
                      </a:r>
                      <a:br>
                        <a:rPr lang="en-US" sz="1600"/>
                      </a:br>
                      <a:br>
                        <a:rPr lang="en-US" sz="1600"/>
                      </a:br>
                      <a:r>
                        <a:rPr lang="en-US" sz="1600"/>
                        <a:t>Test data setup is complete</a:t>
                      </a:r>
                      <a:br>
                        <a:rPr lang="en-US" sz="1600"/>
                      </a:br>
                      <a:br>
                        <a:rPr lang="en-US" sz="1600"/>
                      </a:br>
                      <a:r>
                        <a:rPr lang="en-US" sz="1600"/>
                        <a:t>Smoke test is successful  </a:t>
                      </a:r>
                    </a:p>
                  </a:txBody>
                  <a:tcPr marL="0" marR="0" marT="0" marB="0"/>
                </a:tc>
                <a:tc>
                  <a:txBody>
                    <a:bodyPr/>
                    <a:lstStyle/>
                    <a:p>
                      <a:pPr fontAlgn="t"/>
                      <a:r>
                        <a:rPr lang="en-US" sz="1600"/>
                        <a:t>Environment ready with test data set up</a:t>
                      </a:r>
                      <a:br>
                        <a:rPr lang="en-US" sz="1600"/>
                      </a:br>
                      <a:br>
                        <a:rPr lang="en-US" sz="1600"/>
                      </a:br>
                      <a:r>
                        <a:rPr lang="en-US" sz="1600"/>
                        <a:t>Smoke Test Results.</a:t>
                      </a: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STLC Phases</a:t>
            </a:r>
          </a:p>
        </p:txBody>
      </p:sp>
      <p:graphicFrame>
        <p:nvGraphicFramePr>
          <p:cNvPr id="5" name="Content Placeholder 4"/>
          <p:cNvGraphicFramePr>
            <a:graphicFrameLocks noGrp="1"/>
          </p:cNvGraphicFramePr>
          <p:nvPr>
            <p:ph idx="1"/>
          </p:nvPr>
        </p:nvGraphicFramePr>
        <p:xfrm>
          <a:off x="457200" y="1219200"/>
          <a:ext cx="8229600" cy="48006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24185">
                <a:tc>
                  <a:txBody>
                    <a:bodyPr/>
                    <a:lstStyle/>
                    <a:p>
                      <a:pPr algn="l" fontAlgn="ctr"/>
                      <a:r>
                        <a:rPr lang="en-US" sz="1400" b="1"/>
                        <a:t>STLC Stage</a:t>
                      </a:r>
                      <a:endParaRPr lang="en-US" sz="1400"/>
                    </a:p>
                  </a:txBody>
                  <a:tcPr marL="0" marR="0" marT="0" marB="0" anchor="ctr"/>
                </a:tc>
                <a:tc>
                  <a:txBody>
                    <a:bodyPr/>
                    <a:lstStyle/>
                    <a:p>
                      <a:pPr algn="l" fontAlgn="ctr"/>
                      <a:r>
                        <a:rPr lang="en-US" sz="1400" b="1"/>
                        <a:t>Entry Criteria</a:t>
                      </a:r>
                      <a:endParaRPr lang="en-US" sz="1400"/>
                    </a:p>
                  </a:txBody>
                  <a:tcPr marL="0" marR="0" marT="0" marB="0" anchor="ctr"/>
                </a:tc>
                <a:tc>
                  <a:txBody>
                    <a:bodyPr/>
                    <a:lstStyle/>
                    <a:p>
                      <a:pPr algn="l" fontAlgn="ctr"/>
                      <a:r>
                        <a:rPr lang="en-US" sz="1400" b="1"/>
                        <a:t>Activity</a:t>
                      </a:r>
                      <a:endParaRPr lang="en-US" sz="1400"/>
                    </a:p>
                  </a:txBody>
                  <a:tcPr marL="0" marR="0" marT="0" marB="0" anchor="ctr"/>
                </a:tc>
                <a:tc>
                  <a:txBody>
                    <a:bodyPr/>
                    <a:lstStyle/>
                    <a:p>
                      <a:pPr algn="l" fontAlgn="ctr"/>
                      <a:r>
                        <a:rPr lang="en-US" sz="1400" b="1"/>
                        <a:t>Exit Criteria</a:t>
                      </a:r>
                      <a:endParaRPr lang="en-US" sz="1400"/>
                    </a:p>
                  </a:txBody>
                  <a:tcPr marL="0" marR="0" marT="0" marB="0" anchor="ctr"/>
                </a:tc>
                <a:tc>
                  <a:txBody>
                    <a:bodyPr/>
                    <a:lstStyle/>
                    <a:p>
                      <a:pPr algn="l" fontAlgn="ctr"/>
                      <a:r>
                        <a:rPr lang="en-US" sz="1400" b="1"/>
                        <a:t>Deliverables</a:t>
                      </a:r>
                      <a:endParaRPr lang="en-US" sz="1400"/>
                    </a:p>
                  </a:txBody>
                  <a:tcPr marL="0" marR="0" marT="0" marB="0" anchor="ctr"/>
                </a:tc>
                <a:extLst>
                  <a:ext uri="{0D108BD9-81ED-4DB2-BD59-A6C34878D82A}">
                    <a16:rowId xmlns:a16="http://schemas.microsoft.com/office/drawing/2014/main" val="10000"/>
                  </a:ext>
                </a:extLst>
              </a:tr>
              <a:tr h="4476415">
                <a:tc>
                  <a:txBody>
                    <a:bodyPr/>
                    <a:lstStyle/>
                    <a:p>
                      <a:pPr fontAlgn="t"/>
                      <a:r>
                        <a:rPr lang="en-US" sz="1600"/>
                        <a:t>Test Cycle closure</a:t>
                      </a:r>
                    </a:p>
                  </a:txBody>
                  <a:tcPr marL="0" marR="0" marT="0" marB="0"/>
                </a:tc>
                <a:tc>
                  <a:txBody>
                    <a:bodyPr/>
                    <a:lstStyle/>
                    <a:p>
                      <a:pPr fontAlgn="t"/>
                      <a:r>
                        <a:rPr lang="en-US" sz="1600"/>
                        <a:t>Testing has been completed</a:t>
                      </a:r>
                      <a:br>
                        <a:rPr lang="en-US" sz="1600"/>
                      </a:br>
                      <a:br>
                        <a:rPr lang="en-US" sz="1600"/>
                      </a:br>
                      <a:r>
                        <a:rPr lang="en-US" sz="1600"/>
                        <a:t>Test results are available</a:t>
                      </a:r>
                      <a:br>
                        <a:rPr lang="en-US" sz="1600"/>
                      </a:br>
                      <a:br>
                        <a:rPr lang="en-US" sz="1600"/>
                      </a:br>
                      <a:r>
                        <a:rPr lang="en-US" sz="1600"/>
                        <a:t>Defect logs are available</a:t>
                      </a:r>
                    </a:p>
                  </a:txBody>
                  <a:tcPr marL="0" marR="0" marT="0" marB="0"/>
                </a:tc>
                <a:tc>
                  <a:txBody>
                    <a:bodyPr/>
                    <a:lstStyle/>
                    <a:p>
                      <a:pPr fontAlgn="t"/>
                      <a:r>
                        <a:rPr lang="en-US" sz="1600"/>
                        <a:t>Evaluate cycle completion criteria based on - Time,</a:t>
                      </a:r>
                      <a:r>
                        <a:rPr lang="en-US" sz="1600" u="none" strike="noStrike">
                          <a:solidFill>
                            <a:srgbClr val="04B8E6"/>
                          </a:solidFill>
                          <a:hlinkClick r:id="rId2"/>
                        </a:rPr>
                        <a:t> </a:t>
                      </a:r>
                      <a:r>
                        <a:rPr lang="en-US" sz="1600" u="none" strike="noStrike">
                          <a:solidFill>
                            <a:schemeClr val="tx1"/>
                          </a:solidFill>
                        </a:rPr>
                        <a:t>Test coverage</a:t>
                      </a:r>
                      <a:r>
                        <a:rPr lang="en-US" sz="1600"/>
                        <a:t>, Cost, Software Quality, Critical Business Objectives</a:t>
                      </a:r>
                      <a:br>
                        <a:rPr lang="en-US" sz="1600"/>
                      </a:br>
                      <a:br>
                        <a:rPr lang="en-US" sz="1600"/>
                      </a:br>
                      <a:r>
                        <a:rPr lang="en-US" sz="1600"/>
                        <a:t>Prepare test metrics based on the above parameters.</a:t>
                      </a:r>
                      <a:br>
                        <a:rPr lang="en-US" sz="1600"/>
                      </a:br>
                      <a:br>
                        <a:rPr lang="en-US" sz="1600"/>
                      </a:br>
                      <a:r>
                        <a:rPr lang="en-US" sz="1600"/>
                        <a:t>Document the learning out of the project</a:t>
                      </a:r>
                      <a:br>
                        <a:rPr lang="en-US" sz="1600"/>
                      </a:br>
                      <a:br>
                        <a:rPr lang="en-US" sz="1600"/>
                      </a:br>
                      <a:r>
                        <a:rPr lang="en-US" sz="1600"/>
                        <a:t>Prepare Test closure report</a:t>
                      </a:r>
                      <a:br>
                        <a:rPr lang="en-US" sz="1600"/>
                      </a:br>
                      <a:br>
                        <a:rPr lang="en-US" sz="1600"/>
                      </a:br>
                      <a:r>
                        <a:rPr lang="en-US" sz="1600"/>
                        <a:t>Qualitative and quantitative reporting of quality of the work product to the customer.</a:t>
                      </a:r>
                      <a:br>
                        <a:rPr lang="en-US" sz="1600"/>
                      </a:br>
                      <a:br>
                        <a:rPr lang="en-US" sz="1600"/>
                      </a:br>
                      <a:r>
                        <a:rPr lang="en-US" sz="1600"/>
                        <a:t>Test result analysis to find out the defect distribution by type and severity</a:t>
                      </a:r>
                    </a:p>
                  </a:txBody>
                  <a:tcPr marL="0" marR="0" marT="0" marB="0"/>
                </a:tc>
                <a:tc>
                  <a:txBody>
                    <a:bodyPr/>
                    <a:lstStyle/>
                    <a:p>
                      <a:pPr fontAlgn="t"/>
                      <a:r>
                        <a:rPr lang="en-US" sz="1600"/>
                        <a:t>Test Closure report signed off by client</a:t>
                      </a:r>
                    </a:p>
                  </a:txBody>
                  <a:tcPr marL="0" marR="0" marT="0" marB="0"/>
                </a:tc>
                <a:tc>
                  <a:txBody>
                    <a:bodyPr/>
                    <a:lstStyle/>
                    <a:p>
                      <a:pPr fontAlgn="t"/>
                      <a:r>
                        <a:rPr lang="en-US" sz="1600"/>
                        <a:t>Test Closure report</a:t>
                      </a:r>
                      <a:br>
                        <a:rPr lang="en-US" sz="1600"/>
                      </a:br>
                      <a:br>
                        <a:rPr lang="en-US" sz="1600"/>
                      </a:br>
                      <a:r>
                        <a:rPr lang="en-US" sz="1600"/>
                        <a:t>Test metrics</a:t>
                      </a: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STLC Phases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66127293"/>
              </p:ext>
            </p:extLst>
          </p:nvPr>
        </p:nvGraphicFramePr>
        <p:xfrm>
          <a:off x="457200" y="1219200"/>
          <a:ext cx="8229600" cy="49530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34477">
                <a:tc>
                  <a:txBody>
                    <a:bodyPr/>
                    <a:lstStyle/>
                    <a:p>
                      <a:pPr algn="l" fontAlgn="ctr"/>
                      <a:r>
                        <a:rPr lang="en-US" sz="1600" b="1"/>
                        <a:t>STLC Stage</a:t>
                      </a:r>
                      <a:endParaRPr lang="en-US" sz="1600"/>
                    </a:p>
                  </a:txBody>
                  <a:tcPr marL="0" marR="0" marT="0" marB="0" anchor="ctr"/>
                </a:tc>
                <a:tc>
                  <a:txBody>
                    <a:bodyPr/>
                    <a:lstStyle/>
                    <a:p>
                      <a:pPr algn="l" fontAlgn="ctr"/>
                      <a:r>
                        <a:rPr lang="en-US" sz="1600" b="1"/>
                        <a:t>Entry Criteria</a:t>
                      </a:r>
                      <a:endParaRPr lang="en-US" sz="1600"/>
                    </a:p>
                  </a:txBody>
                  <a:tcPr marL="0" marR="0" marT="0" marB="0" anchor="ctr"/>
                </a:tc>
                <a:tc>
                  <a:txBody>
                    <a:bodyPr/>
                    <a:lstStyle/>
                    <a:p>
                      <a:pPr algn="l" fontAlgn="ctr"/>
                      <a:r>
                        <a:rPr lang="en-US" sz="1600" b="1"/>
                        <a:t>Activity</a:t>
                      </a:r>
                      <a:endParaRPr lang="en-US" sz="1600"/>
                    </a:p>
                  </a:txBody>
                  <a:tcPr marL="0" marR="0" marT="0" marB="0" anchor="ctr"/>
                </a:tc>
                <a:tc>
                  <a:txBody>
                    <a:bodyPr/>
                    <a:lstStyle/>
                    <a:p>
                      <a:pPr algn="l" fontAlgn="ctr"/>
                      <a:r>
                        <a:rPr lang="en-US" sz="1600" b="1"/>
                        <a:t>Exit Criteria</a:t>
                      </a:r>
                      <a:endParaRPr lang="en-US" sz="1600"/>
                    </a:p>
                  </a:txBody>
                  <a:tcPr marL="0" marR="0" marT="0" marB="0" anchor="ctr"/>
                </a:tc>
                <a:tc>
                  <a:txBody>
                    <a:bodyPr/>
                    <a:lstStyle/>
                    <a:p>
                      <a:pPr algn="l" fontAlgn="ctr"/>
                      <a:r>
                        <a:rPr lang="en-US" sz="1600" b="1"/>
                        <a:t>Deliverables</a:t>
                      </a:r>
                      <a:endParaRPr lang="en-US" sz="1600"/>
                    </a:p>
                  </a:txBody>
                  <a:tcPr marL="0" marR="0" marT="0" marB="0" anchor="ctr"/>
                </a:tc>
                <a:extLst>
                  <a:ext uri="{0D108BD9-81ED-4DB2-BD59-A6C34878D82A}">
                    <a16:rowId xmlns:a16="http://schemas.microsoft.com/office/drawing/2014/main" val="10000"/>
                  </a:ext>
                </a:extLst>
              </a:tr>
              <a:tr h="4618523">
                <a:tc>
                  <a:txBody>
                    <a:bodyPr/>
                    <a:lstStyle/>
                    <a:p>
                      <a:pPr fontAlgn="t"/>
                      <a:r>
                        <a:rPr lang="en-US" sz="1600"/>
                        <a:t>Test Execution</a:t>
                      </a:r>
                    </a:p>
                  </a:txBody>
                  <a:tcPr marL="0" marR="0" marT="0" marB="0"/>
                </a:tc>
                <a:tc>
                  <a:txBody>
                    <a:bodyPr/>
                    <a:lstStyle/>
                    <a:p>
                      <a:pPr fontAlgn="t"/>
                      <a:r>
                        <a:rPr lang="en-US" sz="1600" err="1"/>
                        <a:t>Baselined</a:t>
                      </a:r>
                      <a:r>
                        <a:rPr lang="en-US" sz="1600"/>
                        <a:t> RTM,</a:t>
                      </a:r>
                      <a:r>
                        <a:rPr lang="en-US" sz="1600" u="none" strike="noStrike">
                          <a:solidFill>
                            <a:srgbClr val="04B8E6"/>
                          </a:solidFill>
                          <a:hlinkClick r:id="rId2"/>
                        </a:rPr>
                        <a:t> </a:t>
                      </a:r>
                      <a:r>
                        <a:rPr lang="en-US" sz="1600" u="none" strike="noStrike">
                          <a:solidFill>
                            <a:schemeClr val="tx1"/>
                          </a:solidFill>
                        </a:rPr>
                        <a:t>Test Plan</a:t>
                      </a:r>
                      <a:r>
                        <a:rPr lang="en-US" sz="1600" u="none" strike="noStrike">
                          <a:solidFill>
                            <a:srgbClr val="04B8E6"/>
                          </a:solidFill>
                          <a:hlinkClick r:id="rId2"/>
                        </a:rPr>
                        <a:t> </a:t>
                      </a:r>
                      <a:r>
                        <a:rPr lang="en-US" sz="1600"/>
                        <a:t>, Test case/scripts are available</a:t>
                      </a:r>
                      <a:br>
                        <a:rPr lang="en-US" sz="1600"/>
                      </a:br>
                      <a:br>
                        <a:rPr lang="en-US" sz="1600"/>
                      </a:br>
                      <a:r>
                        <a:rPr lang="en-US" sz="1600"/>
                        <a:t>Test environment is ready</a:t>
                      </a:r>
                      <a:br>
                        <a:rPr lang="en-US" sz="1600"/>
                      </a:br>
                      <a:br>
                        <a:rPr lang="en-US" sz="1600"/>
                      </a:br>
                      <a:r>
                        <a:rPr lang="en-US" sz="1600"/>
                        <a:t>Test data set up is done</a:t>
                      </a:r>
                      <a:br>
                        <a:rPr lang="en-US" sz="1600"/>
                      </a:br>
                      <a:br>
                        <a:rPr lang="en-US" sz="1600"/>
                      </a:br>
                      <a:r>
                        <a:rPr lang="en-US" sz="1600"/>
                        <a:t>Unit/Integration test report for the build to be tested is available</a:t>
                      </a:r>
                    </a:p>
                  </a:txBody>
                  <a:tcPr marL="0" marR="0" marT="0" marB="0"/>
                </a:tc>
                <a:tc>
                  <a:txBody>
                    <a:bodyPr/>
                    <a:lstStyle/>
                    <a:p>
                      <a:pPr marL="0" indent="0" fontAlgn="t">
                        <a:buFontTx/>
                        <a:buNone/>
                      </a:pPr>
                      <a:r>
                        <a:rPr lang="en-US" sz="1600"/>
                        <a:t>Execute tests as per plan</a:t>
                      </a:r>
                      <a:br>
                        <a:rPr lang="en-US" sz="1600"/>
                      </a:br>
                      <a:br>
                        <a:rPr lang="en-US" sz="1600"/>
                      </a:br>
                      <a:r>
                        <a:rPr lang="en-US" sz="1600"/>
                        <a:t>Document test results, and log defects for failed cases</a:t>
                      </a:r>
                      <a:br>
                        <a:rPr lang="en-US" sz="1600"/>
                      </a:br>
                      <a:br>
                        <a:rPr lang="en-US" sz="1600"/>
                      </a:br>
                      <a:r>
                        <a:rPr lang="en-US" sz="1600"/>
                        <a:t>Update test plans/test cases, if necessary</a:t>
                      </a:r>
                      <a:br>
                        <a:rPr lang="en-US" sz="1600"/>
                      </a:br>
                      <a:br>
                        <a:rPr lang="en-US" sz="1600"/>
                      </a:br>
                      <a:r>
                        <a:rPr lang="en-US" sz="1600"/>
                        <a:t>Map defects to test cases in RTM</a:t>
                      </a:r>
                      <a:br>
                        <a:rPr lang="en-US" sz="1600"/>
                      </a:br>
                      <a:br>
                        <a:rPr lang="en-US" sz="1600"/>
                      </a:br>
                      <a:r>
                        <a:rPr lang="en-US" sz="1600"/>
                        <a:t>Retest the defect fixes</a:t>
                      </a:r>
                      <a:br>
                        <a:rPr lang="en-US" sz="1600"/>
                      </a:br>
                      <a:br>
                        <a:rPr lang="en-US" sz="1600" u="none">
                          <a:solidFill>
                            <a:schemeClr val="tx1"/>
                          </a:solidFill>
                        </a:rPr>
                      </a:br>
                      <a:r>
                        <a:rPr lang="en-US" sz="1600" kern="1200">
                          <a:solidFill>
                            <a:schemeClr val="dk1"/>
                          </a:solidFill>
                          <a:latin typeface="+mn-lt"/>
                          <a:ea typeface="+mn-ea"/>
                          <a:cs typeface="+mn-cs"/>
                        </a:rPr>
                        <a:t>Regression Testing </a:t>
                      </a:r>
                      <a:r>
                        <a:rPr lang="en-US" sz="1600"/>
                        <a:t>of application</a:t>
                      </a:r>
                      <a:br>
                        <a:rPr lang="en-US" sz="1600"/>
                      </a:br>
                      <a:br>
                        <a:rPr lang="en-US" sz="1600"/>
                      </a:br>
                      <a:r>
                        <a:rPr lang="en-US" sz="1600"/>
                        <a:t>Track the defects to closure  </a:t>
                      </a:r>
                    </a:p>
                  </a:txBody>
                  <a:tcPr marL="0" marR="0" marT="0" marB="0"/>
                </a:tc>
                <a:tc>
                  <a:txBody>
                    <a:bodyPr/>
                    <a:lstStyle/>
                    <a:p>
                      <a:pPr fontAlgn="t"/>
                      <a:r>
                        <a:rPr lang="en-US" sz="1600"/>
                        <a:t>All tests planned are executed</a:t>
                      </a:r>
                      <a:br>
                        <a:rPr lang="en-US" sz="1600"/>
                      </a:br>
                      <a:br>
                        <a:rPr lang="en-US" sz="1600"/>
                      </a:br>
                      <a:r>
                        <a:rPr lang="en-US" sz="1600"/>
                        <a:t>Defects logged and tracked to closure  </a:t>
                      </a:r>
                    </a:p>
                  </a:txBody>
                  <a:tcPr marL="0" marR="0" marT="0" marB="0"/>
                </a:tc>
                <a:tc>
                  <a:txBody>
                    <a:bodyPr/>
                    <a:lstStyle/>
                    <a:p>
                      <a:pPr fontAlgn="t"/>
                      <a:r>
                        <a:rPr lang="en-US" sz="1600"/>
                        <a:t>Completed RTM with execution status</a:t>
                      </a:r>
                      <a:br>
                        <a:rPr lang="en-US" sz="1600"/>
                      </a:br>
                      <a:br>
                        <a:rPr lang="en-US" sz="1600"/>
                      </a:br>
                      <a:r>
                        <a:rPr lang="en-US" sz="1600"/>
                        <a:t>Test cases updated with results</a:t>
                      </a:r>
                      <a:br>
                        <a:rPr lang="en-US" sz="1600"/>
                      </a:br>
                      <a:br>
                        <a:rPr lang="en-US" sz="1600"/>
                      </a:br>
                      <a:r>
                        <a:rPr lang="en-US" sz="1600"/>
                        <a:t>Defect reports</a:t>
                      </a: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2D52-130A-4998-A556-21A75E1FF73E}"/>
              </a:ext>
            </a:extLst>
          </p:cNvPr>
          <p:cNvSpPr>
            <a:spLocks noGrp="1"/>
          </p:cNvSpPr>
          <p:nvPr>
            <p:ph type="title"/>
          </p:nvPr>
        </p:nvSpPr>
        <p:spPr>
          <a:xfrm>
            <a:off x="324393" y="723900"/>
            <a:ext cx="8229600" cy="1143000"/>
          </a:xfrm>
        </p:spPr>
        <p:txBody>
          <a:bodyPr>
            <a:normAutofit/>
          </a:bodyPr>
          <a:lstStyle/>
          <a:p>
            <a:r>
              <a:rPr lang="en-GB" sz="4000"/>
              <a:t>Software Testing Activities</a:t>
            </a:r>
          </a:p>
        </p:txBody>
      </p:sp>
      <p:pic>
        <p:nvPicPr>
          <p:cNvPr id="5" name="Content Placeholder 4">
            <a:extLst>
              <a:ext uri="{FF2B5EF4-FFF2-40B4-BE49-F238E27FC236}">
                <a16:creationId xmlns:a16="http://schemas.microsoft.com/office/drawing/2014/main" id="{38D0A187-2A86-49B6-A6D1-F4E5E52E3638}"/>
              </a:ext>
            </a:extLst>
          </p:cNvPr>
          <p:cNvPicPr>
            <a:picLocks noGrp="1" noChangeAspect="1"/>
          </p:cNvPicPr>
          <p:nvPr>
            <p:ph idx="1"/>
          </p:nvPr>
        </p:nvPicPr>
        <p:blipFill>
          <a:blip r:embed="rId2"/>
          <a:stretch>
            <a:fillRect/>
          </a:stretch>
        </p:blipFill>
        <p:spPr>
          <a:xfrm>
            <a:off x="1905000" y="2362200"/>
            <a:ext cx="5068386" cy="3200400"/>
          </a:xfrm>
        </p:spPr>
      </p:pic>
    </p:spTree>
    <p:extLst>
      <p:ext uri="{BB962C8B-B14F-4D97-AF65-F5344CB8AC3E}">
        <p14:creationId xmlns:p14="http://schemas.microsoft.com/office/powerpoint/2010/main" val="3674861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Model</a:t>
            </a:r>
          </a:p>
        </p:txBody>
      </p:sp>
      <p:sp>
        <p:nvSpPr>
          <p:cNvPr id="3" name="Content Placeholder 2"/>
          <p:cNvSpPr>
            <a:spLocks noGrp="1"/>
          </p:cNvSpPr>
          <p:nvPr>
            <p:ph idx="1"/>
          </p:nvPr>
        </p:nvSpPr>
        <p:spPr/>
        <p:txBody>
          <a:bodyPr>
            <a:normAutofit/>
          </a:bodyPr>
          <a:lstStyle/>
          <a:p>
            <a:r>
              <a:rPr lang="en-US"/>
              <a:t>The V-model is a type of SDLC model where process executes in a sequential manner in V-shape.</a:t>
            </a:r>
          </a:p>
          <a:p>
            <a:r>
              <a:rPr lang="en-US"/>
              <a:t>Each phase must be completed before the next phase begins.</a:t>
            </a:r>
          </a:p>
          <a:p>
            <a:r>
              <a:rPr lang="en-US"/>
              <a:t>Testing of the phase is planned in parallel with corresponding phase of development in V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V Model</a:t>
            </a:r>
            <a:br>
              <a:rPr lang="en-US" b="1"/>
            </a:br>
            <a:endParaRPr lang="en-US"/>
          </a:p>
        </p:txBody>
      </p:sp>
      <p:sp>
        <p:nvSpPr>
          <p:cNvPr id="3" name="Content Placeholder 2"/>
          <p:cNvSpPr>
            <a:spLocks noGrp="1"/>
          </p:cNvSpPr>
          <p:nvPr>
            <p:ph idx="1"/>
          </p:nvPr>
        </p:nvSpPr>
        <p:spPr>
          <a:xfrm>
            <a:off x="457200" y="1219200"/>
            <a:ext cx="8229600" cy="4419600"/>
          </a:xfrm>
        </p:spPr>
        <p:txBody>
          <a:bodyPr>
            <a:normAutofit/>
          </a:bodyPr>
          <a:lstStyle/>
          <a:p>
            <a:r>
              <a:rPr lang="en-US"/>
              <a:t>The V-Model is a unique, linear development methodology used during a SDLC.</a:t>
            </a:r>
          </a:p>
          <a:p>
            <a:r>
              <a:rPr lang="en-US"/>
              <a:t>V model is also known as Verification and Validation model. </a:t>
            </a:r>
          </a:p>
          <a:p>
            <a:r>
              <a:rPr lang="en-US"/>
              <a:t>Testing phase goes in parallel with the development phase. </a:t>
            </a:r>
          </a:p>
          <a:p>
            <a:r>
              <a:rPr lang="en-US"/>
              <a:t>Testing phase starts right at the beginning of SDLC.</a:t>
            </a:r>
          </a:p>
          <a:p>
            <a:pPr>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a:t>V-Model</a:t>
            </a:r>
            <a:br>
              <a:rPr lang="en-US"/>
            </a:br>
            <a:endParaRPr lang="en-US"/>
          </a:p>
        </p:txBody>
      </p:sp>
      <p:sp>
        <p:nvSpPr>
          <p:cNvPr id="9" name="TextBox 8"/>
          <p:cNvSpPr txBox="1"/>
          <p:nvPr/>
        </p:nvSpPr>
        <p:spPr>
          <a:xfrm>
            <a:off x="1219200" y="1371600"/>
            <a:ext cx="2286000" cy="646331"/>
          </a:xfrm>
          <a:prstGeom prst="rect">
            <a:avLst/>
          </a:prstGeom>
          <a:noFill/>
        </p:spPr>
        <p:txBody>
          <a:bodyPr wrap="square" rtlCol="0">
            <a:spAutoFit/>
          </a:bodyPr>
          <a:lstStyle/>
          <a:p>
            <a:r>
              <a:rPr lang="en-US" b="1"/>
              <a:t>Developers Life Cycle</a:t>
            </a:r>
          </a:p>
          <a:p>
            <a:r>
              <a:rPr lang="en-US" b="1"/>
              <a:t>        (Verification)</a:t>
            </a:r>
          </a:p>
        </p:txBody>
      </p:sp>
      <p:sp>
        <p:nvSpPr>
          <p:cNvPr id="10" name="TextBox 9"/>
          <p:cNvSpPr txBox="1"/>
          <p:nvPr/>
        </p:nvSpPr>
        <p:spPr>
          <a:xfrm>
            <a:off x="5715000" y="1371600"/>
            <a:ext cx="2286000" cy="646331"/>
          </a:xfrm>
          <a:prstGeom prst="rect">
            <a:avLst/>
          </a:prstGeom>
          <a:noFill/>
        </p:spPr>
        <p:txBody>
          <a:bodyPr wrap="square" rtlCol="0">
            <a:spAutoFit/>
          </a:bodyPr>
          <a:lstStyle/>
          <a:p>
            <a:r>
              <a:rPr lang="en-US" b="1"/>
              <a:t>Tester’s Life Cycle</a:t>
            </a:r>
          </a:p>
          <a:p>
            <a:r>
              <a:rPr lang="en-US" b="1"/>
              <a:t>        (Validation)</a:t>
            </a:r>
          </a:p>
        </p:txBody>
      </p:sp>
      <p:pic>
        <p:nvPicPr>
          <p:cNvPr id="6" name="Content Placeholder 5">
            <a:extLst>
              <a:ext uri="{FF2B5EF4-FFF2-40B4-BE49-F238E27FC236}">
                <a16:creationId xmlns:a16="http://schemas.microsoft.com/office/drawing/2014/main" id="{54A4ABFC-94CA-47BE-AC96-640CE57F6FAB}"/>
              </a:ext>
            </a:extLst>
          </p:cNvPr>
          <p:cNvPicPr>
            <a:picLocks noGrp="1" noChangeAspect="1"/>
          </p:cNvPicPr>
          <p:nvPr>
            <p:ph idx="1"/>
          </p:nvPr>
        </p:nvPicPr>
        <p:blipFill>
          <a:blip r:embed="rId2"/>
          <a:stretch>
            <a:fillRect/>
          </a:stretch>
        </p:blipFill>
        <p:spPr>
          <a:xfrm>
            <a:off x="1600200" y="2286000"/>
            <a:ext cx="5642427" cy="3377693"/>
          </a:xfrm>
        </p:spPr>
      </p:pic>
      <p:sp>
        <p:nvSpPr>
          <p:cNvPr id="7" name="TextBox 6">
            <a:extLst>
              <a:ext uri="{FF2B5EF4-FFF2-40B4-BE49-F238E27FC236}">
                <a16:creationId xmlns:a16="http://schemas.microsoft.com/office/drawing/2014/main" id="{240D7C7E-963D-4DE5-A933-18D85000FECF}"/>
              </a:ext>
            </a:extLst>
          </p:cNvPr>
          <p:cNvSpPr txBox="1"/>
          <p:nvPr/>
        </p:nvSpPr>
        <p:spPr>
          <a:xfrm>
            <a:off x="3733800" y="6070417"/>
            <a:ext cx="2209800" cy="369332"/>
          </a:xfrm>
          <a:prstGeom prst="rect">
            <a:avLst/>
          </a:prstGeom>
          <a:noFill/>
        </p:spPr>
        <p:txBody>
          <a:bodyPr wrap="square" rtlCol="0">
            <a:spAutoFit/>
          </a:bodyPr>
          <a:lstStyle/>
          <a:p>
            <a:r>
              <a:rPr lang="en-GB"/>
              <a:t>Fig. V-Model</a:t>
            </a:r>
          </a:p>
        </p:txBody>
      </p:sp>
      <p:sp>
        <p:nvSpPr>
          <p:cNvPr id="4" name="TextBox 3">
            <a:extLst>
              <a:ext uri="{FF2B5EF4-FFF2-40B4-BE49-F238E27FC236}">
                <a16:creationId xmlns:a16="http://schemas.microsoft.com/office/drawing/2014/main" id="{A45D2022-6639-5037-0097-ACD5DF5D6F02}"/>
              </a:ext>
            </a:extLst>
          </p:cNvPr>
          <p:cNvSpPr txBox="1"/>
          <p:nvPr/>
        </p:nvSpPr>
        <p:spPr>
          <a:xfrm>
            <a:off x="2286000" y="3243229"/>
            <a:ext cx="4572000" cy="369332"/>
          </a:xfrm>
          <a:prstGeom prst="rect">
            <a:avLst/>
          </a:prstGeom>
          <a:noFill/>
        </p:spPr>
        <p:txBody>
          <a:bodyPr wrap="square">
            <a:spAutoFit/>
          </a:bodyPr>
          <a:lstStyle/>
          <a:p>
            <a:r>
              <a:rPr lang="en-US"/>
              <a:t>03167100319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a:t>Verification &amp; Validation</a:t>
            </a:r>
            <a:br>
              <a:rPr lang="en-US"/>
            </a:b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4559738"/>
              </p:ext>
            </p:extLst>
          </p:nvPr>
        </p:nvGraphicFramePr>
        <p:xfrm>
          <a:off x="727969" y="1143000"/>
          <a:ext cx="7924800" cy="5435881"/>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6862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a:t>Verification</a:t>
                      </a:r>
                    </a:p>
                    <a:p>
                      <a:endParaRPr lang="en-US" sz="1400"/>
                    </a:p>
                  </a:txBody>
                  <a:tcPr/>
                </a:tc>
                <a:tc>
                  <a:txBody>
                    <a:bodyPr/>
                    <a:lstStyle/>
                    <a:p>
                      <a:r>
                        <a:rPr lang="en-US" sz="1400"/>
                        <a:t>Validation</a:t>
                      </a:r>
                    </a:p>
                  </a:txBody>
                  <a:tcPr/>
                </a:tc>
                <a:extLst>
                  <a:ext uri="{0D108BD9-81ED-4DB2-BD59-A6C34878D82A}">
                    <a16:rowId xmlns:a16="http://schemas.microsoft.com/office/drawing/2014/main" val="10000"/>
                  </a:ext>
                </a:extLst>
              </a:tr>
              <a:tr h="751589">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en-US" sz="1400"/>
                        <a:t>The process of determining whether the products of a given phase of the software development process fulfill the requirements established during the previous phase.   OR</a:t>
                      </a:r>
                    </a:p>
                    <a:p>
                      <a:pPr fontAlgn="t"/>
                      <a:endParaRPr lang="en-US" sz="1400"/>
                    </a:p>
                    <a:p>
                      <a:pPr fontAlgn="t"/>
                      <a:r>
                        <a:rPr lang="en-US" sz="1400"/>
                        <a:t>Verification addresses the concern: "Are you building it right?“ or if we are in the right track  of creating the final product. </a:t>
                      </a:r>
                    </a:p>
                    <a:p>
                      <a:pPr fontAlgn="t"/>
                      <a:r>
                        <a:rPr lang="en-US" sz="1400"/>
                        <a:t>                               </a:t>
                      </a:r>
                    </a:p>
                  </a:txBody>
                  <a:tcPr marL="76200" marR="76200" marT="76200" marB="7620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en-US" sz="1400"/>
                        <a:t>The process of evaluating software at the end of software development  to ensure compliance with intended usage</a:t>
                      </a:r>
                    </a:p>
                    <a:p>
                      <a:pPr fontAlgn="t"/>
                      <a:r>
                        <a:rPr lang="en-US" sz="1400"/>
                        <a:t>                        OR</a:t>
                      </a:r>
                    </a:p>
                    <a:p>
                      <a:pPr fontAlgn="t"/>
                      <a:r>
                        <a:rPr lang="en-US" sz="1400"/>
                        <a:t>Validation addresses the concern: "Are you building the right thing?“ </a:t>
                      </a:r>
                    </a:p>
                    <a:p>
                      <a:pPr fontAlgn="t"/>
                      <a:endParaRPr lang="en-US" sz="1400"/>
                    </a:p>
                  </a:txBody>
                  <a:tcPr marL="76200" marR="76200" marT="76200" marB="76200"/>
                </a:tc>
                <a:extLst>
                  <a:ext uri="{0D108BD9-81ED-4DB2-BD59-A6C34878D82A}">
                    <a16:rowId xmlns:a16="http://schemas.microsoft.com/office/drawing/2014/main" val="10001"/>
                  </a:ext>
                </a:extLst>
              </a:tr>
              <a:tr h="517726">
                <a:tc>
                  <a:txBody>
                    <a:bodyPr/>
                    <a:lstStyle/>
                    <a:p>
                      <a:pPr fontAlgn="t"/>
                      <a:r>
                        <a:rPr lang="en-US" sz="1400"/>
                        <a:t>Ensures that the software system meets all the functionality.</a:t>
                      </a:r>
                    </a:p>
                  </a:txBody>
                  <a:tcPr marL="76200" marR="76200" marT="76200" marB="76200"/>
                </a:tc>
                <a:tc>
                  <a:txBody>
                    <a:bodyPr/>
                    <a:lstStyle/>
                    <a:p>
                      <a:pPr fontAlgn="t"/>
                      <a:r>
                        <a:rPr lang="en-US" sz="1400"/>
                        <a:t>Ensures that the functionalities meet the Proposed behavior.</a:t>
                      </a:r>
                    </a:p>
                  </a:txBody>
                  <a:tcPr marL="76200" marR="76200" marT="76200" marB="76200"/>
                </a:tc>
                <a:extLst>
                  <a:ext uri="{0D108BD9-81ED-4DB2-BD59-A6C34878D82A}">
                    <a16:rowId xmlns:a16="http://schemas.microsoft.com/office/drawing/2014/main" val="10002"/>
                  </a:ext>
                </a:extLst>
              </a:tr>
              <a:tr h="624406">
                <a:tc>
                  <a:txBody>
                    <a:bodyPr/>
                    <a:lstStyle/>
                    <a:p>
                      <a:pPr fontAlgn="t"/>
                      <a:r>
                        <a:rPr lang="en-US" sz="1400"/>
                        <a:t>Verification takes place first and includes the checking for documentation, code, etc.</a:t>
                      </a:r>
                    </a:p>
                  </a:txBody>
                  <a:tcPr marL="76200" marR="76200" marT="76200" marB="76200"/>
                </a:tc>
                <a:tc>
                  <a:txBody>
                    <a:bodyPr/>
                    <a:lstStyle/>
                    <a:p>
                      <a:pPr fontAlgn="t"/>
                      <a:r>
                        <a:rPr lang="en-US" sz="1400"/>
                        <a:t>Validation occurs after verification and mainly involves the checking of the overall product.</a:t>
                      </a:r>
                    </a:p>
                  </a:txBody>
                  <a:tcPr marL="76200" marR="76200" marT="76200" marB="76200"/>
                </a:tc>
                <a:extLst>
                  <a:ext uri="{0D108BD9-81ED-4DB2-BD59-A6C34878D82A}">
                    <a16:rowId xmlns:a16="http://schemas.microsoft.com/office/drawing/2014/main" val="10003"/>
                  </a:ext>
                </a:extLst>
              </a:tr>
              <a:tr h="228600">
                <a:tc>
                  <a:txBody>
                    <a:bodyPr/>
                    <a:lstStyle/>
                    <a:p>
                      <a:pPr fontAlgn="t"/>
                      <a:r>
                        <a:rPr lang="en-US" sz="1400"/>
                        <a:t>Done by developers.</a:t>
                      </a:r>
                    </a:p>
                  </a:txBody>
                  <a:tcPr marL="76200" marR="76200" marT="76200" marB="76200"/>
                </a:tc>
                <a:tc>
                  <a:txBody>
                    <a:bodyPr/>
                    <a:lstStyle/>
                    <a:p>
                      <a:pPr fontAlgn="t"/>
                      <a:r>
                        <a:rPr lang="en-US" sz="1400"/>
                        <a:t>Done by testers.</a:t>
                      </a:r>
                    </a:p>
                  </a:txBody>
                  <a:tcPr marL="76200" marR="76200" marT="76200" marB="76200"/>
                </a:tc>
                <a:extLst>
                  <a:ext uri="{0D108BD9-81ED-4DB2-BD59-A6C34878D82A}">
                    <a16:rowId xmlns:a16="http://schemas.microsoft.com/office/drawing/2014/main" val="10004"/>
                  </a:ext>
                </a:extLst>
              </a:tr>
              <a:tr h="1107721">
                <a:tc>
                  <a:txBody>
                    <a:bodyPr/>
                    <a:lstStyle/>
                    <a:p>
                      <a:pPr fontAlgn="t"/>
                      <a:r>
                        <a:rPr lang="en-US" sz="1400"/>
                        <a:t>It has static activities, as it includes collecting reviews, walkthroughs, and inspections to verify a software.</a:t>
                      </a:r>
                    </a:p>
                  </a:txBody>
                  <a:tcPr marL="76200" marR="76200" marT="76200" marB="76200"/>
                </a:tc>
                <a:tc>
                  <a:txBody>
                    <a:bodyPr/>
                    <a:lstStyle/>
                    <a:p>
                      <a:pPr fontAlgn="t"/>
                      <a:r>
                        <a:rPr lang="en-US" sz="1400"/>
                        <a:t>It has dynamic activities, as it includes executing the software against the requirements.</a:t>
                      </a: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 Model</a:t>
            </a:r>
          </a:p>
        </p:txBody>
      </p:sp>
      <p:sp>
        <p:nvSpPr>
          <p:cNvPr id="3" name="Content Placeholder 2"/>
          <p:cNvSpPr>
            <a:spLocks noGrp="1"/>
          </p:cNvSpPr>
          <p:nvPr>
            <p:ph idx="1"/>
          </p:nvPr>
        </p:nvSpPr>
        <p:spPr>
          <a:xfrm>
            <a:off x="457200" y="1371600"/>
            <a:ext cx="8458200" cy="5029200"/>
          </a:xfrm>
        </p:spPr>
        <p:txBody>
          <a:bodyPr>
            <a:normAutofit fontScale="77500" lnSpcReduction="20000"/>
          </a:bodyPr>
          <a:lstStyle/>
          <a:p>
            <a:pPr algn="just"/>
            <a:r>
              <a:rPr lang="en-US"/>
              <a:t>Typical V-model shows Software Development activities on the Left hand side of model and the Right hand side of the model actual Testing Phases can be performed.</a:t>
            </a:r>
          </a:p>
          <a:p>
            <a:pPr algn="just"/>
            <a:r>
              <a:rPr lang="en-US"/>
              <a:t>In this process “Do-Procedure” would be followed by the developer team and the “Check-Procedure” would be followed by the testing team to meets the mentioned requirements.</a:t>
            </a:r>
          </a:p>
          <a:p>
            <a:pPr algn="just"/>
            <a:r>
              <a:rPr lang="en-US"/>
              <a:t>The V-model typically consist of the following phases:</a:t>
            </a:r>
          </a:p>
          <a:p>
            <a:pPr marL="0" indent="0" algn="l">
              <a:buNone/>
            </a:pPr>
            <a:r>
              <a:rPr lang="en-US" sz="1800" b="0" i="0" u="none" strike="noStrike" baseline="0">
                <a:latin typeface="LiberationSerif"/>
              </a:rPr>
              <a:t>         </a:t>
            </a:r>
          </a:p>
          <a:p>
            <a:pPr marL="0" indent="0" algn="l">
              <a:buNone/>
            </a:pPr>
            <a:r>
              <a:rPr lang="en-US" sz="1800">
                <a:latin typeface="LiberationSerif"/>
              </a:rPr>
              <a:t>            </a:t>
            </a:r>
            <a:r>
              <a:rPr lang="en-US" sz="2300" b="0" i="0" u="none" strike="noStrike" baseline="0">
                <a:latin typeface="LiberationSerif"/>
              </a:rPr>
              <a:t>1. </a:t>
            </a:r>
            <a:r>
              <a:rPr lang="en-GB" sz="2300" b="0" i="0" u="none" strike="noStrike" baseline="0">
                <a:latin typeface="LiberationSerif"/>
              </a:rPr>
              <a:t>Acceptance Testing : assess software with respect to requirements or users’   </a:t>
            </a:r>
          </a:p>
          <a:p>
            <a:pPr marL="0" indent="0" algn="l">
              <a:buNone/>
            </a:pPr>
            <a:r>
              <a:rPr lang="en-GB" sz="2300" b="0" i="0" u="none" strike="noStrike" baseline="0">
                <a:latin typeface="LiberationSerif"/>
              </a:rPr>
              <a:t>              needs.</a:t>
            </a:r>
          </a:p>
          <a:p>
            <a:pPr marL="0" indent="0" algn="l">
              <a:buNone/>
            </a:pPr>
            <a:r>
              <a:rPr lang="en-GB" sz="2300">
                <a:latin typeface="LiberationSerif"/>
              </a:rPr>
              <a:t>         </a:t>
            </a:r>
            <a:r>
              <a:rPr lang="en-GB" sz="2300" b="0" i="0" u="none" strike="noStrike" baseline="0">
                <a:latin typeface="LiberationSerif"/>
              </a:rPr>
              <a:t>2. System Testing : assess software with respect to architectural design and overall </a:t>
            </a:r>
          </a:p>
          <a:p>
            <a:pPr marL="0" indent="0" algn="l">
              <a:buNone/>
            </a:pPr>
            <a:r>
              <a:rPr lang="en-GB" sz="2300">
                <a:latin typeface="LiberationSerif"/>
              </a:rPr>
              <a:t>              </a:t>
            </a:r>
            <a:r>
              <a:rPr lang="en-GB" sz="2300" b="0" i="0" u="none" strike="noStrike" baseline="0">
                <a:latin typeface="LiberationSerif"/>
              </a:rPr>
              <a:t>behavior.</a:t>
            </a:r>
          </a:p>
          <a:p>
            <a:pPr marL="0" indent="0" algn="l">
              <a:buNone/>
            </a:pPr>
            <a:r>
              <a:rPr lang="en-GB" sz="2300">
                <a:latin typeface="LiberationSerif"/>
              </a:rPr>
              <a:t>         3. </a:t>
            </a:r>
            <a:r>
              <a:rPr lang="en-GB" sz="2300" b="0" i="0" u="none" strike="noStrike" baseline="0">
                <a:latin typeface="LiberationSerif"/>
              </a:rPr>
              <a:t>Integration Testing : assess software with respect to subsystem design.</a:t>
            </a:r>
          </a:p>
          <a:p>
            <a:pPr marL="0" indent="0" algn="l">
              <a:buNone/>
            </a:pPr>
            <a:r>
              <a:rPr lang="en-GB" sz="2300" b="0" i="0" u="none" strike="noStrike" baseline="0">
                <a:latin typeface="LiberationSerif"/>
              </a:rPr>
              <a:t>         4. Module Testing: assess software with respect to detailed design.</a:t>
            </a:r>
          </a:p>
          <a:p>
            <a:pPr marL="0" indent="0" algn="l">
              <a:buNone/>
            </a:pPr>
            <a:r>
              <a:rPr lang="en-GB" sz="2300">
                <a:latin typeface="LiberationSerif"/>
              </a:rPr>
              <a:t>        </a:t>
            </a:r>
            <a:r>
              <a:rPr lang="en-GB" sz="2300" b="0" i="0" u="none" strike="noStrike" baseline="0">
                <a:latin typeface="LiberationSerif"/>
              </a:rPr>
              <a:t> 5. Unit Testing : assess software with respect to implementation.</a:t>
            </a:r>
            <a:endParaRPr lang="en-US" sz="400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Testing Life Cycle(STLC)</a:t>
            </a:r>
          </a:p>
        </p:txBody>
      </p:sp>
      <p:pic>
        <p:nvPicPr>
          <p:cNvPr id="4" name="Content Placeholder 3" descr="software-test-life-cycle.jpg"/>
          <p:cNvPicPr>
            <a:picLocks noGrp="1" noChangeAspect="1"/>
          </p:cNvPicPr>
          <p:nvPr>
            <p:ph idx="1"/>
          </p:nvPr>
        </p:nvPicPr>
        <p:blipFill>
          <a:blip r:embed="rId2"/>
          <a:stretch>
            <a:fillRect/>
          </a:stretch>
        </p:blipFill>
        <p:spPr>
          <a:xfrm>
            <a:off x="554346" y="1905000"/>
            <a:ext cx="8025806" cy="3572669"/>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V-Model</a:t>
            </a:r>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pPr marL="0" indent="0">
              <a:buNone/>
            </a:pPr>
            <a:r>
              <a:rPr lang="en-US" b="1"/>
              <a:t>Requirement Analysis:</a:t>
            </a:r>
          </a:p>
          <a:p>
            <a:r>
              <a:rPr lang="en-GB" sz="2900">
                <a:latin typeface="Times New Roman" panose="02020603050405020304" pitchFamily="18" charset="0"/>
                <a:cs typeface="Times New Roman" panose="02020603050405020304" pitchFamily="18" charset="0"/>
              </a:rPr>
              <a:t>The requirements analysis phase of software development captures the customer’s needs. </a:t>
            </a:r>
          </a:p>
          <a:p>
            <a:r>
              <a:rPr lang="en-GB" sz="2900">
                <a:latin typeface="Times New Roman" panose="02020603050405020304" pitchFamily="18" charset="0"/>
                <a:cs typeface="Times New Roman" panose="02020603050405020304" pitchFamily="18" charset="0"/>
              </a:rPr>
              <a:t>Acceptance testing is designed to determine whether the completed </a:t>
            </a:r>
          </a:p>
          <a:p>
            <a:pPr marL="0" indent="0">
              <a:buNone/>
            </a:pPr>
            <a:r>
              <a:rPr lang="en-GB" sz="2900">
                <a:latin typeface="Times New Roman" panose="02020603050405020304" pitchFamily="18" charset="0"/>
                <a:cs typeface="Times New Roman" panose="02020603050405020304" pitchFamily="18" charset="0"/>
              </a:rPr>
              <a:t>     software in fact meets these needs. </a:t>
            </a:r>
          </a:p>
          <a:p>
            <a:r>
              <a:rPr lang="en-US" sz="2900" b="0" i="0" u="none" strike="noStrike" baseline="0">
                <a:latin typeface="Times New Roman" panose="02020603050405020304" pitchFamily="18" charset="0"/>
                <a:cs typeface="Times New Roman" panose="02020603050405020304" pitchFamily="18" charset="0"/>
              </a:rPr>
              <a:t>A</a:t>
            </a:r>
            <a:r>
              <a:rPr lang="en-GB" sz="2900" b="0" i="0" u="none" strike="noStrike" baseline="0">
                <a:latin typeface="Times New Roman" panose="02020603050405020304" pitchFamily="18" charset="0"/>
                <a:cs typeface="Times New Roman" panose="02020603050405020304" pitchFamily="18" charset="0"/>
              </a:rPr>
              <a:t>cceptance testing probes whether the software does what the users want.</a:t>
            </a:r>
            <a:endParaRPr lang="en-US" sz="5100">
              <a:latin typeface="Times New Roman" panose="02020603050405020304" pitchFamily="18" charset="0"/>
              <a:cs typeface="Times New Roman" panose="02020603050405020304" pitchFamily="18" charset="0"/>
            </a:endParaRPr>
          </a:p>
          <a:p>
            <a:pPr marL="0" indent="0">
              <a:buNone/>
            </a:pPr>
            <a:r>
              <a:rPr lang="en-US" b="1"/>
              <a:t>Architectural Design</a:t>
            </a:r>
          </a:p>
          <a:p>
            <a:pPr algn="just">
              <a:buNone/>
            </a:pPr>
            <a:r>
              <a:rPr lang="en-US" sz="2900">
                <a:latin typeface="Times New Roman" panose="02020603050405020304" pitchFamily="18" charset="0"/>
                <a:cs typeface="Times New Roman" panose="02020603050405020304" pitchFamily="18" charset="0"/>
              </a:rPr>
              <a:t>     This step maps requirements onto functions and dialogues of the new system. </a:t>
            </a:r>
          </a:p>
          <a:p>
            <a:pPr algn="just"/>
            <a:r>
              <a:rPr lang="en-US" sz="2900">
                <a:latin typeface="Times New Roman" panose="02020603050405020304" pitchFamily="18" charset="0"/>
                <a:cs typeface="Times New Roman" panose="02020603050405020304" pitchFamily="18" charset="0"/>
              </a:rPr>
              <a:t>It’s the phase where system engineers analyze and understand the business of the proposed system by studying the user requirements document. </a:t>
            </a:r>
          </a:p>
          <a:p>
            <a:pPr algn="just"/>
            <a:r>
              <a:rPr lang="en-US" sz="2900">
                <a:latin typeface="Times New Roman" panose="02020603050405020304" pitchFamily="18" charset="0"/>
                <a:cs typeface="Times New Roman" panose="02020603050405020304" pitchFamily="18" charset="0"/>
              </a:rPr>
              <a:t>They figure out possibilities and techniques by which the user requirements can be implemented. If any of the requirements are not feasible, the user is informed of the issue.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0E1D41-3B83-4507-A3A3-5468824C86E9}"/>
              </a:ext>
            </a:extLst>
          </p:cNvPr>
          <p:cNvSpPr>
            <a:spLocks noGrp="1"/>
          </p:cNvSpPr>
          <p:nvPr>
            <p:ph idx="1"/>
          </p:nvPr>
        </p:nvSpPr>
        <p:spPr>
          <a:xfrm>
            <a:off x="381000" y="1219200"/>
            <a:ext cx="8534400" cy="5715000"/>
          </a:xfrm>
        </p:spPr>
        <p:txBody>
          <a:bodyPr>
            <a:normAutofit/>
          </a:bodyPr>
          <a:lstStyle/>
          <a:p>
            <a:pPr marL="0" indent="0">
              <a:buNone/>
            </a:pPr>
            <a:r>
              <a:rPr lang="en-US" sz="2400" b="1"/>
              <a:t>Architectural Design:</a:t>
            </a:r>
          </a:p>
          <a:p>
            <a:r>
              <a:rPr lang="en-GB" sz="1800" b="0" i="1" u="none" strike="noStrike" baseline="0">
                <a:latin typeface="LiberationSerif-Italic"/>
              </a:rPr>
              <a:t>System testing </a:t>
            </a:r>
            <a:r>
              <a:rPr lang="en-GB" sz="1800" b="0" i="0" u="none" strike="noStrike" baseline="0">
                <a:latin typeface="LiberationSerif"/>
              </a:rPr>
              <a:t>is designed to determine whether the assembled system meets its specifications. </a:t>
            </a:r>
          </a:p>
          <a:p>
            <a:pPr algn="l"/>
            <a:r>
              <a:rPr lang="en-GB" sz="1800" b="0" i="0" u="none" strike="noStrike" baseline="0">
                <a:latin typeface="LiberationSerif"/>
              </a:rPr>
              <a:t>It assumes that the pieces work individually and asks if the system works as a whole. </a:t>
            </a:r>
          </a:p>
          <a:p>
            <a:pPr algn="l"/>
            <a:r>
              <a:rPr lang="en-GB" sz="1800" b="0" i="0" u="none" strike="noStrike" baseline="0">
                <a:latin typeface="LiberationSerif"/>
              </a:rPr>
              <a:t>This level of testing usually looks for design and specification problems.</a:t>
            </a:r>
          </a:p>
          <a:p>
            <a:pPr marL="0" indent="0">
              <a:buNone/>
            </a:pPr>
            <a:r>
              <a:rPr lang="en-US" sz="2400" b="1"/>
              <a:t>Subsystem Design:</a:t>
            </a:r>
          </a:p>
          <a:p>
            <a:pPr algn="l"/>
            <a:r>
              <a:rPr lang="en-GB" sz="1800" b="0" i="0" u="none" strike="noStrike" baseline="0">
                <a:latin typeface="LiberationSerif"/>
              </a:rPr>
              <a:t>The </a:t>
            </a:r>
            <a:r>
              <a:rPr lang="en-GB" sz="1800" b="0" i="1" u="none" strike="noStrike" baseline="0">
                <a:latin typeface="LiberationSerif-Italic"/>
              </a:rPr>
              <a:t>subsystem design </a:t>
            </a:r>
            <a:r>
              <a:rPr lang="en-GB" sz="1800" b="0" i="0" u="none" strike="noStrike" baseline="0">
                <a:latin typeface="LiberationSerif"/>
              </a:rPr>
              <a:t>phase of software development specifies the structure and behavior of subsystems, each of which is intended to satisfy some function in the overall architecture. Often, the subsystems are adaptations of previously developed software. </a:t>
            </a:r>
            <a:endParaRPr lang="en-GB" sz="1800">
              <a:latin typeface="LiberationSerif"/>
            </a:endParaRPr>
          </a:p>
          <a:p>
            <a:pPr algn="l"/>
            <a:r>
              <a:rPr lang="en-GB" sz="1800" b="0" i="1" u="none" strike="noStrike" baseline="0">
                <a:latin typeface="LiberationSerif-Italic"/>
              </a:rPr>
              <a:t>Integration testing </a:t>
            </a:r>
            <a:r>
              <a:rPr lang="en-GB" sz="1800" b="0" i="0" u="none" strike="noStrike" baseline="0">
                <a:latin typeface="LiberationSerif"/>
              </a:rPr>
              <a:t>is designed to assess whether the interfaces between modules (defined below) in a subsystem have consistent assumptions and communicate correctly. </a:t>
            </a:r>
          </a:p>
          <a:p>
            <a:pPr algn="l"/>
            <a:r>
              <a:rPr lang="en-GB" sz="1800" b="0" i="0" u="none" strike="noStrike" baseline="0">
                <a:latin typeface="LiberationSerif"/>
              </a:rPr>
              <a:t>Integration testing must assume that modules work correctly. Some testing literature uses the terms integration testing and system testing interchangeably. </a:t>
            </a:r>
            <a:endParaRPr lang="en-GB"/>
          </a:p>
        </p:txBody>
      </p:sp>
      <p:sp>
        <p:nvSpPr>
          <p:cNvPr id="4" name="TextBox 3">
            <a:extLst>
              <a:ext uri="{FF2B5EF4-FFF2-40B4-BE49-F238E27FC236}">
                <a16:creationId xmlns:a16="http://schemas.microsoft.com/office/drawing/2014/main" id="{5322E50B-3134-497F-9362-0A1E110B9086}"/>
              </a:ext>
            </a:extLst>
          </p:cNvPr>
          <p:cNvSpPr txBox="1"/>
          <p:nvPr/>
        </p:nvSpPr>
        <p:spPr>
          <a:xfrm>
            <a:off x="1066800" y="457200"/>
            <a:ext cx="6858000" cy="646331"/>
          </a:xfrm>
          <a:prstGeom prst="rect">
            <a:avLst/>
          </a:prstGeom>
          <a:noFill/>
        </p:spPr>
        <p:txBody>
          <a:bodyPr wrap="square" rtlCol="0">
            <a:spAutoFit/>
          </a:bodyPr>
          <a:lstStyle/>
          <a:p>
            <a:pPr algn="ctr"/>
            <a:r>
              <a:rPr lang="en-GB" sz="3600"/>
              <a:t>V-Model</a:t>
            </a:r>
          </a:p>
        </p:txBody>
      </p:sp>
    </p:spTree>
    <p:extLst>
      <p:ext uri="{BB962C8B-B14F-4D97-AF65-F5344CB8AC3E}">
        <p14:creationId xmlns:p14="http://schemas.microsoft.com/office/powerpoint/2010/main" val="51917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V-Model</a:t>
            </a:r>
          </a:p>
        </p:txBody>
      </p:sp>
      <p:sp>
        <p:nvSpPr>
          <p:cNvPr id="3" name="Content Placeholder 2"/>
          <p:cNvSpPr>
            <a:spLocks noGrp="1"/>
          </p:cNvSpPr>
          <p:nvPr>
            <p:ph idx="1"/>
          </p:nvPr>
        </p:nvSpPr>
        <p:spPr>
          <a:xfrm>
            <a:off x="457200" y="1143000"/>
            <a:ext cx="8534400" cy="5334000"/>
          </a:xfrm>
        </p:spPr>
        <p:txBody>
          <a:bodyPr>
            <a:normAutofit/>
          </a:bodyPr>
          <a:lstStyle/>
          <a:p>
            <a:pPr marL="0" indent="0">
              <a:buNone/>
            </a:pPr>
            <a:r>
              <a:rPr lang="en-US" sz="2400" b="1"/>
              <a:t>Detailed Design:</a:t>
            </a:r>
          </a:p>
          <a:p>
            <a:pPr algn="l"/>
            <a:r>
              <a:rPr lang="en-GB" sz="1800" b="0" i="0" u="none" strike="noStrike" baseline="0">
                <a:latin typeface="LiberationSerif"/>
              </a:rPr>
              <a:t>The </a:t>
            </a:r>
            <a:r>
              <a:rPr lang="en-GB" sz="1800" b="0" i="1" u="none" strike="noStrike" baseline="0">
                <a:latin typeface="LiberationSerif-Italic"/>
              </a:rPr>
              <a:t>detailed design </a:t>
            </a:r>
            <a:r>
              <a:rPr lang="en-GB" sz="1800" b="0" i="0" u="none" strike="noStrike" baseline="0">
                <a:latin typeface="LiberationSerif"/>
              </a:rPr>
              <a:t>phase of software development determines the structure and behavior of individual modules. A </a:t>
            </a:r>
            <a:r>
              <a:rPr lang="en-GB" sz="1800" b="0" i="1" u="none" strike="noStrike" baseline="0">
                <a:latin typeface="LiberationSerif-Italic"/>
              </a:rPr>
              <a:t>module </a:t>
            </a:r>
            <a:r>
              <a:rPr lang="en-GB" sz="1800" b="0" i="0" u="none" strike="noStrike" baseline="0">
                <a:latin typeface="LiberationSerif"/>
              </a:rPr>
              <a:t>is a collection of related units that are assembled in a file, package, or class.</a:t>
            </a:r>
          </a:p>
          <a:p>
            <a:pPr algn="l"/>
            <a:r>
              <a:rPr lang="en-GB" sz="1800" b="0" i="1" u="none" strike="noStrike" baseline="0">
                <a:latin typeface="LiberationSerif-Italic"/>
              </a:rPr>
              <a:t>Module testing </a:t>
            </a:r>
            <a:r>
              <a:rPr lang="en-GB" sz="1800" b="0" i="0" u="none" strike="noStrike" baseline="0">
                <a:latin typeface="LiberationSerif"/>
              </a:rPr>
              <a:t>is designed to assess individual modules in isolation, including how the component units interact with each other and their associated data structures. </a:t>
            </a:r>
          </a:p>
          <a:p>
            <a:pPr algn="l"/>
            <a:r>
              <a:rPr lang="en-GB" sz="1800" b="0" i="0" u="none" strike="noStrike" baseline="0">
                <a:latin typeface="LiberationSerif"/>
              </a:rPr>
              <a:t>Most software development organizations make module testing the responsibility of the programmer; hence the common term </a:t>
            </a:r>
            <a:r>
              <a:rPr lang="en-GB" sz="1800" b="0" i="1" u="none" strike="noStrike" baseline="0">
                <a:latin typeface="LiberationSerif-Italic"/>
              </a:rPr>
              <a:t>developer testing</a:t>
            </a:r>
            <a:r>
              <a:rPr lang="en-GB" sz="1800" b="0" i="0" u="none" strike="noStrike" baseline="0">
                <a:latin typeface="LiberationSerif"/>
              </a:rPr>
              <a:t>.</a:t>
            </a:r>
          </a:p>
          <a:p>
            <a:pPr marL="0" indent="0" algn="l">
              <a:buNone/>
            </a:pPr>
            <a:r>
              <a:rPr lang="en-US" sz="2400" b="1"/>
              <a:t>Implementation:</a:t>
            </a:r>
          </a:p>
          <a:p>
            <a:pPr algn="l"/>
            <a:r>
              <a:rPr lang="en-GB" sz="1800">
                <a:latin typeface="LiberationSerif"/>
              </a:rPr>
              <a:t>It’s a p</a:t>
            </a:r>
            <a:r>
              <a:rPr lang="en-GB" sz="1800" b="0" i="0" u="none" strike="noStrike" baseline="0">
                <a:latin typeface="LiberationSerif"/>
              </a:rPr>
              <a:t>hase of software development that actually produces code. A program </a:t>
            </a:r>
            <a:r>
              <a:rPr lang="en-GB" sz="1800" b="0" i="1" u="none" strike="noStrike" baseline="0">
                <a:latin typeface="LiberationSerif-Italic"/>
              </a:rPr>
              <a:t>unit</a:t>
            </a:r>
            <a:r>
              <a:rPr lang="en-GB" sz="1800" b="0" i="0" u="none" strike="noStrike" baseline="0">
                <a:latin typeface="LiberationSerif"/>
              </a:rPr>
              <a:t>, or procedure, is one or more contiguous program statements, with a name that other parts of the software use to call it.</a:t>
            </a:r>
          </a:p>
          <a:p>
            <a:pPr algn="l"/>
            <a:r>
              <a:rPr lang="en-GB" sz="1800" b="0" i="1" u="none" strike="noStrike" baseline="0">
                <a:latin typeface="LiberationSerif-Italic"/>
              </a:rPr>
              <a:t>Unit testing </a:t>
            </a:r>
            <a:r>
              <a:rPr lang="en-GB" sz="1800" b="0" i="0" u="none" strike="noStrike" baseline="0">
                <a:latin typeface="LiberationSerif"/>
              </a:rPr>
              <a:t>is designed to assess the units produced by the implementation phase and is the “lowest” level of testing.</a:t>
            </a:r>
            <a:r>
              <a:rPr lang="en-GB" sz="1800">
                <a:latin typeface="LiberationSerif"/>
              </a:rPr>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V Model Basic Idea/Characteristics</a:t>
            </a:r>
          </a:p>
        </p:txBody>
      </p:sp>
      <p:sp>
        <p:nvSpPr>
          <p:cNvPr id="3" name="Content Placeholder 2"/>
          <p:cNvSpPr>
            <a:spLocks noGrp="1"/>
          </p:cNvSpPr>
          <p:nvPr>
            <p:ph idx="1"/>
          </p:nvPr>
        </p:nvSpPr>
        <p:spPr>
          <a:xfrm>
            <a:off x="468297" y="1752600"/>
            <a:ext cx="8458200" cy="3810000"/>
          </a:xfrm>
        </p:spPr>
        <p:txBody>
          <a:bodyPr>
            <a:normAutofit/>
          </a:bodyPr>
          <a:lstStyle/>
          <a:p>
            <a:pPr algn="just"/>
            <a:r>
              <a:rPr lang="en-US" sz="2400"/>
              <a:t>Implementation and testing activities are separated but are equally important (left side / right side).</a:t>
            </a:r>
          </a:p>
          <a:p>
            <a:pPr algn="just"/>
            <a:r>
              <a:rPr lang="en-US" sz="2400"/>
              <a:t>The </a:t>
            </a:r>
            <a:r>
              <a:rPr lang="en-US" sz="2400" i="1"/>
              <a:t>V illustrates the testing aspects of verification and validation.</a:t>
            </a:r>
          </a:p>
          <a:p>
            <a:pPr algn="just"/>
            <a:r>
              <a:rPr lang="en-US" sz="2400"/>
              <a:t>We distinguish between different test levels, where each test level is testing “against” its corresponding development level.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V-Model Advantages</a:t>
            </a:r>
          </a:p>
        </p:txBody>
      </p:sp>
      <p:sp>
        <p:nvSpPr>
          <p:cNvPr id="3" name="Content Placeholder 2"/>
          <p:cNvSpPr>
            <a:spLocks noGrp="1"/>
          </p:cNvSpPr>
          <p:nvPr>
            <p:ph idx="1"/>
          </p:nvPr>
        </p:nvSpPr>
        <p:spPr/>
        <p:txBody>
          <a:bodyPr>
            <a:normAutofit/>
          </a:bodyPr>
          <a:lstStyle/>
          <a:p>
            <a:pPr algn="just"/>
            <a:r>
              <a:rPr lang="en-US" sz="2800"/>
              <a:t>Each phase of development is tested before moving to next phase, hence there is higher rate of success.</a:t>
            </a:r>
          </a:p>
          <a:p>
            <a:pPr algn="just"/>
            <a:r>
              <a:rPr lang="en-US" sz="2800"/>
              <a:t>It avoids down word flow of defects because each phase is verified explicitly.</a:t>
            </a:r>
          </a:p>
          <a:p>
            <a:pPr algn="just"/>
            <a:r>
              <a:rPr lang="en-US" sz="2800"/>
              <a:t>The model has clear and defined steps. So, it is easier to implement.</a:t>
            </a:r>
          </a:p>
          <a:p>
            <a:pPr algn="just"/>
            <a:r>
              <a:rPr lang="en-US" sz="2800"/>
              <a:t>It is suitable for smaller projects where requirements are easily understood and fixed.</a:t>
            </a:r>
          </a:p>
          <a:p>
            <a:pPr algn="just"/>
            <a:r>
              <a:rPr lang="en-US" sz="2800"/>
              <a:t>It saves a lot of time.</a:t>
            </a:r>
          </a:p>
          <a:p>
            <a:endParaRPr lang="en-US" sz="2800"/>
          </a:p>
          <a:p>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Disadvantages of V-Model</a:t>
            </a:r>
          </a:p>
        </p:txBody>
      </p:sp>
      <p:sp>
        <p:nvSpPr>
          <p:cNvPr id="3" name="Content Placeholder 2"/>
          <p:cNvSpPr>
            <a:spLocks noGrp="1"/>
          </p:cNvSpPr>
          <p:nvPr>
            <p:ph idx="1"/>
          </p:nvPr>
        </p:nvSpPr>
        <p:spPr>
          <a:xfrm>
            <a:off x="457200" y="1600200"/>
            <a:ext cx="8458200" cy="4525963"/>
          </a:xfrm>
        </p:spPr>
        <p:txBody>
          <a:bodyPr>
            <a:normAutofit fontScale="77500" lnSpcReduction="20000"/>
          </a:bodyPr>
          <a:lstStyle/>
          <a:p>
            <a:pPr algn="just"/>
            <a:r>
              <a:rPr lang="en-US"/>
              <a:t>The testing team starts in parallel with development. Hence, the overall budget and resource usage increases.</a:t>
            </a:r>
          </a:p>
          <a:p>
            <a:pPr algn="just"/>
            <a:r>
              <a:rPr lang="en-US"/>
              <a:t>Change in requirement are difficult to incorporate. Because if any changes happens, then the test requirement document must be updated.</a:t>
            </a:r>
          </a:p>
          <a:p>
            <a:pPr algn="just"/>
            <a:r>
              <a:rPr lang="en-US"/>
              <a:t>Guessing the error in the beginning of the project could take more time.</a:t>
            </a:r>
          </a:p>
          <a:p>
            <a:pPr algn="just"/>
            <a:r>
              <a:rPr lang="en-US"/>
              <a:t>The working model of the software is only available in the later phases of the development.</a:t>
            </a:r>
          </a:p>
          <a:p>
            <a:pPr algn="just"/>
            <a:r>
              <a:rPr lang="en-US"/>
              <a:t>It is not suitable for complex and large applications because of its rigid process.</a:t>
            </a:r>
          </a:p>
          <a:p>
            <a:pPr>
              <a:buNone/>
            </a:pPr>
            <a:br>
              <a:rPr lang="en-US"/>
            </a:b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b="1"/>
              <a:t>When to use the V-model?</a:t>
            </a:r>
            <a:br>
              <a:rPr lang="en-US"/>
            </a:br>
            <a:endParaRPr lang="en-US"/>
          </a:p>
        </p:txBody>
      </p:sp>
      <p:sp>
        <p:nvSpPr>
          <p:cNvPr id="3" name="Content Placeholder 2"/>
          <p:cNvSpPr>
            <a:spLocks noGrp="1"/>
          </p:cNvSpPr>
          <p:nvPr>
            <p:ph idx="1"/>
          </p:nvPr>
        </p:nvSpPr>
        <p:spPr/>
        <p:txBody>
          <a:bodyPr>
            <a:normAutofit fontScale="77500" lnSpcReduction="20000"/>
          </a:bodyPr>
          <a:lstStyle/>
          <a:p>
            <a:pPr algn="just"/>
            <a:r>
              <a:rPr lang="en-US"/>
              <a:t>The V-shaped model should be used for small to medium sized projects where requirements are clearly defined and fixed.</a:t>
            </a:r>
          </a:p>
          <a:p>
            <a:pPr algn="just"/>
            <a:r>
              <a:rPr lang="en-US"/>
              <a:t>V Model should be followed for the project where very less probability to make the changes in the middle of testing or development phase which are unplanned.</a:t>
            </a:r>
          </a:p>
          <a:p>
            <a:pPr algn="just"/>
            <a:r>
              <a:rPr lang="en-US"/>
              <a:t>The V-Shaped model should be chosen when sufficient technical resources are available with needed technical expertise.</a:t>
            </a:r>
          </a:p>
          <a:p>
            <a:pPr algn="just"/>
            <a:r>
              <a:rPr lang="en-US"/>
              <a:t>High confidence of customer is required for choosing the V-Shaped model approach. Since, no prototypes are produced, there is a very high risk involved in meeting customer expectations.</a:t>
            </a:r>
          </a:p>
          <a:p>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800100" y="2971800"/>
            <a:ext cx="7543800" cy="1450757"/>
          </a:xfrm>
        </p:spPr>
        <p:txBody>
          <a:bodyPr/>
          <a:lstStyle/>
          <a:p>
            <a:r>
              <a:rPr lang="en-GB" b="1" i="1"/>
              <a:t>Thank you</a:t>
            </a:r>
            <a:br>
              <a:rPr lang="en-GB"/>
            </a:br>
            <a:endParaRPr lang="en-GB"/>
          </a:p>
        </p:txBody>
      </p:sp>
    </p:spTree>
    <p:extLst>
      <p:ext uri="{BB962C8B-B14F-4D97-AF65-F5344CB8AC3E}">
        <p14:creationId xmlns:p14="http://schemas.microsoft.com/office/powerpoint/2010/main" val="315209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a:t>Software Testing Life Cycle</a:t>
            </a:r>
          </a:p>
        </p:txBody>
      </p:sp>
      <p:sp>
        <p:nvSpPr>
          <p:cNvPr id="3" name="Content Placeholder 2"/>
          <p:cNvSpPr>
            <a:spLocks noGrp="1"/>
          </p:cNvSpPr>
          <p:nvPr>
            <p:ph idx="1"/>
          </p:nvPr>
        </p:nvSpPr>
        <p:spPr>
          <a:xfrm>
            <a:off x="381000" y="1143000"/>
            <a:ext cx="8229600" cy="4525963"/>
          </a:xfrm>
        </p:spPr>
        <p:txBody>
          <a:bodyPr>
            <a:normAutofit fontScale="85000" lnSpcReduction="10000"/>
          </a:bodyPr>
          <a:lstStyle/>
          <a:p>
            <a:r>
              <a:rPr lang="en-US"/>
              <a:t>Software Testing Life Cycle (STLC) is defined as a sequence of activities conducted to perform Software Testing.</a:t>
            </a:r>
          </a:p>
          <a:p>
            <a:r>
              <a:rPr lang="en-US"/>
              <a:t>It consists of series of activities carried out methodologically to help certify your software product.</a:t>
            </a:r>
          </a:p>
          <a:p>
            <a:r>
              <a:rPr lang="en-US"/>
              <a:t>Each of these stages have a definite Entry and Exit criteria; , Activities &amp; Deliverables associated with it.</a:t>
            </a:r>
          </a:p>
          <a:p>
            <a:r>
              <a:rPr lang="en-US" b="1"/>
              <a:t>Entry Criteria: </a:t>
            </a:r>
            <a:r>
              <a:rPr lang="en-US"/>
              <a:t>Entry Criteria gives the prerequisite items that must be completed before testing can begin.</a:t>
            </a:r>
          </a:p>
          <a:p>
            <a:r>
              <a:rPr lang="en-US" b="1"/>
              <a:t>Exit Criteria:</a:t>
            </a:r>
            <a:r>
              <a:rPr lang="en-US"/>
              <a:t> Exit Criteria defines the items that must be completed before testing can be concluded</a:t>
            </a: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BF5C-B015-4094-A34F-388F67AC0349}"/>
              </a:ext>
            </a:extLst>
          </p:cNvPr>
          <p:cNvSpPr>
            <a:spLocks noGrp="1"/>
          </p:cNvSpPr>
          <p:nvPr>
            <p:ph type="title"/>
          </p:nvPr>
        </p:nvSpPr>
        <p:spPr/>
        <p:txBody>
          <a:bodyPr>
            <a:noAutofit/>
          </a:bodyPr>
          <a:lstStyle/>
          <a:p>
            <a:r>
              <a:rPr lang="en-GB" sz="3200" b="1"/>
              <a:t>Requirement Traceability Matrix (</a:t>
            </a:r>
            <a:r>
              <a:rPr lang="en-GB" sz="3200"/>
              <a:t>RTM)</a:t>
            </a:r>
          </a:p>
        </p:txBody>
      </p:sp>
      <p:sp>
        <p:nvSpPr>
          <p:cNvPr id="3" name="Content Placeholder 2">
            <a:extLst>
              <a:ext uri="{FF2B5EF4-FFF2-40B4-BE49-F238E27FC236}">
                <a16:creationId xmlns:a16="http://schemas.microsoft.com/office/drawing/2014/main" id="{D0570405-3D48-413E-B9AB-D3FA442FFB77}"/>
              </a:ext>
            </a:extLst>
          </p:cNvPr>
          <p:cNvSpPr>
            <a:spLocks noGrp="1"/>
          </p:cNvSpPr>
          <p:nvPr>
            <p:ph idx="1"/>
          </p:nvPr>
        </p:nvSpPr>
        <p:spPr/>
        <p:txBody>
          <a:bodyPr>
            <a:normAutofit fontScale="70000" lnSpcReduction="20000"/>
          </a:bodyPr>
          <a:lstStyle/>
          <a:p>
            <a:r>
              <a:rPr lang="en-GB"/>
              <a:t>RTM captures all requirements proposed by the client or software development team and their traceability in a single document delivered at the conclusion of the life-cycle.</a:t>
            </a:r>
          </a:p>
          <a:p>
            <a:r>
              <a:rPr lang="en-GB"/>
              <a:t>In other words, it is a document that maps and traces user requirement with test cases. </a:t>
            </a:r>
          </a:p>
          <a:p>
            <a:r>
              <a:rPr lang="en-GB"/>
              <a:t>The main purpose of RTM is to see that all test cases are covered so that no functionality should miss while doing Software testing.</a:t>
            </a:r>
          </a:p>
          <a:p>
            <a:pPr marL="0" indent="0">
              <a:buNone/>
            </a:pPr>
            <a:r>
              <a:rPr lang="en-GB" b="1"/>
              <a:t>      Why RTM is Important?</a:t>
            </a:r>
          </a:p>
          <a:p>
            <a:r>
              <a:rPr lang="en-GB"/>
              <a:t>The main agenda of every tester should be to understand the client’s requirement and make sure that the output product should be defect-free. To achieve this goal, every QA should understand the requirement thoroughly and create positive and negative test cases.</a:t>
            </a:r>
          </a:p>
          <a:p>
            <a:endParaRPr lang="en-GB"/>
          </a:p>
          <a:p>
            <a:endParaRPr lang="en-GB"/>
          </a:p>
        </p:txBody>
      </p:sp>
    </p:spTree>
    <p:extLst>
      <p:ext uri="{BB962C8B-B14F-4D97-AF65-F5344CB8AC3E}">
        <p14:creationId xmlns:p14="http://schemas.microsoft.com/office/powerpoint/2010/main" val="1377291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23BB-2321-484A-B0E7-12F6DAE335A6}"/>
              </a:ext>
            </a:extLst>
          </p:cNvPr>
          <p:cNvSpPr>
            <a:spLocks noGrp="1"/>
          </p:cNvSpPr>
          <p:nvPr>
            <p:ph type="title"/>
          </p:nvPr>
        </p:nvSpPr>
        <p:spPr/>
        <p:txBody>
          <a:bodyPr/>
          <a:lstStyle/>
          <a:p>
            <a:r>
              <a:rPr lang="en-GB"/>
              <a:t>RTM Example</a:t>
            </a:r>
          </a:p>
        </p:txBody>
      </p:sp>
      <p:pic>
        <p:nvPicPr>
          <p:cNvPr id="8" name="Content Placeholder 7">
            <a:extLst>
              <a:ext uri="{FF2B5EF4-FFF2-40B4-BE49-F238E27FC236}">
                <a16:creationId xmlns:a16="http://schemas.microsoft.com/office/drawing/2014/main" id="{4FEC3DFC-0B2F-4BC6-BAB4-887A4911C4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314" y="1828800"/>
            <a:ext cx="6551336" cy="4449762"/>
          </a:xfrm>
        </p:spPr>
      </p:pic>
    </p:spTree>
    <p:extLst>
      <p:ext uri="{BB962C8B-B14F-4D97-AF65-F5344CB8AC3E}">
        <p14:creationId xmlns:p14="http://schemas.microsoft.com/office/powerpoint/2010/main" val="224780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1604-7239-472D-AC3A-4E4925D5EDF0}"/>
              </a:ext>
            </a:extLst>
          </p:cNvPr>
          <p:cNvSpPr>
            <a:spLocks noGrp="1"/>
          </p:cNvSpPr>
          <p:nvPr>
            <p:ph type="title"/>
          </p:nvPr>
        </p:nvSpPr>
        <p:spPr>
          <a:xfrm>
            <a:off x="457200" y="609600"/>
            <a:ext cx="8229600" cy="1143000"/>
          </a:xfrm>
        </p:spPr>
        <p:txBody>
          <a:bodyPr/>
          <a:lstStyle/>
          <a:p>
            <a:r>
              <a:rPr lang="en-GB"/>
              <a:t>Other Parameters in RTM</a:t>
            </a:r>
          </a:p>
        </p:txBody>
      </p:sp>
      <p:pic>
        <p:nvPicPr>
          <p:cNvPr id="6" name="Content Placeholder 5">
            <a:extLst>
              <a:ext uri="{FF2B5EF4-FFF2-40B4-BE49-F238E27FC236}">
                <a16:creationId xmlns:a16="http://schemas.microsoft.com/office/drawing/2014/main" id="{A1BEEC83-31D8-4677-A6F8-2FB6B8BFF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4946" y="2068516"/>
            <a:ext cx="8191854" cy="3798884"/>
          </a:xfrm>
        </p:spPr>
      </p:pic>
    </p:spTree>
    <p:extLst>
      <p:ext uri="{BB962C8B-B14F-4D97-AF65-F5344CB8AC3E}">
        <p14:creationId xmlns:p14="http://schemas.microsoft.com/office/powerpoint/2010/main" val="18272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EC4B3-B691-403E-AE44-B78BE1892D5D}"/>
              </a:ext>
            </a:extLst>
          </p:cNvPr>
          <p:cNvSpPr>
            <a:spLocks noGrp="1"/>
          </p:cNvSpPr>
          <p:nvPr>
            <p:ph type="title"/>
          </p:nvPr>
        </p:nvSpPr>
        <p:spPr/>
        <p:txBody>
          <a:bodyPr>
            <a:normAutofit/>
          </a:bodyPr>
          <a:lstStyle/>
          <a:p>
            <a:r>
              <a:rPr lang="en-GB"/>
              <a:t>RTM Can</a:t>
            </a:r>
          </a:p>
        </p:txBody>
      </p:sp>
      <p:sp>
        <p:nvSpPr>
          <p:cNvPr id="3" name="Content Placeholder 2">
            <a:extLst>
              <a:ext uri="{FF2B5EF4-FFF2-40B4-BE49-F238E27FC236}">
                <a16:creationId xmlns:a16="http://schemas.microsoft.com/office/drawing/2014/main" id="{BE29F8EA-564B-4014-B674-10102CF0A77D}"/>
              </a:ext>
            </a:extLst>
          </p:cNvPr>
          <p:cNvSpPr>
            <a:spLocks noGrp="1"/>
          </p:cNvSpPr>
          <p:nvPr>
            <p:ph idx="1"/>
          </p:nvPr>
        </p:nvSpPr>
        <p:spPr/>
        <p:txBody>
          <a:bodyPr>
            <a:normAutofit lnSpcReduction="10000"/>
          </a:bodyPr>
          <a:lstStyle/>
          <a:p>
            <a:r>
              <a:rPr lang="en-GB"/>
              <a:t>Show the requirement coverage in the number of test cases</a:t>
            </a:r>
          </a:p>
          <a:p>
            <a:r>
              <a:rPr lang="en-GB"/>
              <a:t>Design status as well as execution status for the specific test case</a:t>
            </a:r>
          </a:p>
          <a:p>
            <a:r>
              <a:rPr lang="en-GB"/>
              <a:t>If there is any User Acceptance Test to be done by the users, then UAT status can also be captured in the same matrix.</a:t>
            </a:r>
          </a:p>
          <a:p>
            <a:r>
              <a:rPr lang="en-GB"/>
              <a:t>The related defects and the current state can also be mentioned in the same matrix.</a:t>
            </a:r>
          </a:p>
          <a:p>
            <a:endParaRPr lang="en-GB"/>
          </a:p>
        </p:txBody>
      </p:sp>
    </p:spTree>
    <p:extLst>
      <p:ext uri="{BB962C8B-B14F-4D97-AF65-F5344CB8AC3E}">
        <p14:creationId xmlns:p14="http://schemas.microsoft.com/office/powerpoint/2010/main" val="410688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STLC Phases</a:t>
            </a:r>
          </a:p>
        </p:txBody>
      </p:sp>
      <p:graphicFrame>
        <p:nvGraphicFramePr>
          <p:cNvPr id="5" name="Content Placeholder 4"/>
          <p:cNvGraphicFramePr>
            <a:graphicFrameLocks noGrp="1"/>
          </p:cNvGraphicFramePr>
          <p:nvPr>
            <p:ph idx="1"/>
          </p:nvPr>
        </p:nvGraphicFramePr>
        <p:xfrm>
          <a:off x="457200" y="1219200"/>
          <a:ext cx="8229600" cy="56388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380789">
                <a:tc>
                  <a:txBody>
                    <a:bodyPr/>
                    <a:lstStyle/>
                    <a:p>
                      <a:pPr algn="l" fontAlgn="ctr"/>
                      <a:r>
                        <a:rPr lang="en-US" sz="1600" b="1"/>
                        <a:t>STLC Stage</a:t>
                      </a:r>
                      <a:endParaRPr lang="en-US" sz="1600"/>
                    </a:p>
                  </a:txBody>
                  <a:tcPr marL="0" marR="0" marT="0" marB="0" anchor="ctr"/>
                </a:tc>
                <a:tc>
                  <a:txBody>
                    <a:bodyPr/>
                    <a:lstStyle/>
                    <a:p>
                      <a:pPr algn="l" fontAlgn="ctr"/>
                      <a:r>
                        <a:rPr lang="en-US" sz="1600" b="1"/>
                        <a:t>Entry Criteria</a:t>
                      </a:r>
                      <a:endParaRPr lang="en-US" sz="1600"/>
                    </a:p>
                  </a:txBody>
                  <a:tcPr marL="0" marR="0" marT="0" marB="0" anchor="ctr"/>
                </a:tc>
                <a:tc>
                  <a:txBody>
                    <a:bodyPr/>
                    <a:lstStyle/>
                    <a:p>
                      <a:pPr algn="l" fontAlgn="ctr"/>
                      <a:r>
                        <a:rPr lang="en-US" sz="1600" b="1"/>
                        <a:t>Activity</a:t>
                      </a:r>
                      <a:endParaRPr lang="en-US" sz="1600"/>
                    </a:p>
                  </a:txBody>
                  <a:tcPr marL="0" marR="0" marT="0" marB="0" anchor="ctr"/>
                </a:tc>
                <a:tc>
                  <a:txBody>
                    <a:bodyPr/>
                    <a:lstStyle/>
                    <a:p>
                      <a:pPr algn="l" fontAlgn="ctr"/>
                      <a:r>
                        <a:rPr lang="en-US" sz="1600" b="1"/>
                        <a:t>Exit Criteria</a:t>
                      </a:r>
                      <a:endParaRPr lang="en-US" sz="1600"/>
                    </a:p>
                  </a:txBody>
                  <a:tcPr marL="0" marR="0" marT="0" marB="0" anchor="ctr"/>
                </a:tc>
                <a:tc>
                  <a:txBody>
                    <a:bodyPr/>
                    <a:lstStyle/>
                    <a:p>
                      <a:pPr algn="l" fontAlgn="ctr"/>
                      <a:r>
                        <a:rPr lang="en-US" sz="1600" b="1"/>
                        <a:t>Deliverables</a:t>
                      </a:r>
                      <a:endParaRPr lang="en-US" sz="1600"/>
                    </a:p>
                  </a:txBody>
                  <a:tcPr marL="0" marR="0" marT="0" marB="0" anchor="ctr"/>
                </a:tc>
                <a:extLst>
                  <a:ext uri="{0D108BD9-81ED-4DB2-BD59-A6C34878D82A}">
                    <a16:rowId xmlns:a16="http://schemas.microsoft.com/office/drawing/2014/main" val="10000"/>
                  </a:ext>
                </a:extLst>
              </a:tr>
              <a:tr h="5258011">
                <a:tc>
                  <a:txBody>
                    <a:bodyPr/>
                    <a:lstStyle/>
                    <a:p>
                      <a:pPr fontAlgn="t"/>
                      <a:r>
                        <a:rPr lang="en-US" sz="1400"/>
                        <a:t>Requirement Analysis</a:t>
                      </a:r>
                    </a:p>
                  </a:txBody>
                  <a:tcPr marL="0" marR="0" marT="0" marB="0"/>
                </a:tc>
                <a:tc>
                  <a:txBody>
                    <a:bodyPr/>
                    <a:lstStyle/>
                    <a:p>
                      <a:pPr fontAlgn="t"/>
                      <a:r>
                        <a:rPr lang="en-US" sz="1400"/>
                        <a:t>Requirements Document available (both functional and non functional)</a:t>
                      </a:r>
                      <a:br>
                        <a:rPr lang="en-US" sz="1400"/>
                      </a:br>
                      <a:br>
                        <a:rPr lang="en-US" sz="1400"/>
                      </a:br>
                      <a:r>
                        <a:rPr lang="en-US" sz="1400"/>
                        <a:t>Acceptance criteria defined.</a:t>
                      </a:r>
                      <a:br>
                        <a:rPr lang="en-US" sz="1400"/>
                      </a:br>
                      <a:br>
                        <a:rPr lang="en-US" sz="1400"/>
                      </a:br>
                      <a:r>
                        <a:rPr lang="en-US" sz="1400"/>
                        <a:t>Application architectural document available.</a:t>
                      </a:r>
                    </a:p>
                  </a:txBody>
                  <a:tcPr marL="0" marR="0" marT="0" marB="0"/>
                </a:tc>
                <a:tc>
                  <a:txBody>
                    <a:bodyPr/>
                    <a:lstStyle/>
                    <a:p>
                      <a:pPr fontAlgn="t"/>
                      <a:r>
                        <a:rPr lang="en-US" sz="1400"/>
                        <a:t>Analyze business functionality to know the business modules and module specific functionalities.</a:t>
                      </a:r>
                      <a:br>
                        <a:rPr lang="en-US" sz="1400"/>
                      </a:br>
                      <a:br>
                        <a:rPr lang="en-US" sz="1400"/>
                      </a:br>
                      <a:r>
                        <a:rPr lang="en-US" sz="1400"/>
                        <a:t>Identify all transactions in the modules.</a:t>
                      </a:r>
                      <a:br>
                        <a:rPr lang="en-US" sz="1400"/>
                      </a:br>
                      <a:br>
                        <a:rPr lang="en-US" sz="1400"/>
                      </a:br>
                      <a:r>
                        <a:rPr lang="en-US" sz="1400"/>
                        <a:t>Identify all the user profiles.</a:t>
                      </a:r>
                      <a:br>
                        <a:rPr lang="en-US" sz="1400"/>
                      </a:br>
                      <a:br>
                        <a:rPr lang="en-US" sz="1400"/>
                      </a:br>
                      <a:r>
                        <a:rPr lang="en-US" sz="1400"/>
                        <a:t>Gather user interface/ authentication, geographic spread requirements.</a:t>
                      </a:r>
                      <a:br>
                        <a:rPr lang="en-US" sz="1400"/>
                      </a:br>
                      <a:br>
                        <a:rPr lang="en-US" sz="1400"/>
                      </a:br>
                      <a:r>
                        <a:rPr lang="en-US" sz="1400"/>
                        <a:t>Identify types of tests to be performed.</a:t>
                      </a:r>
                      <a:br>
                        <a:rPr lang="en-US" sz="1400"/>
                      </a:br>
                      <a:br>
                        <a:rPr lang="en-US" sz="1400"/>
                      </a:br>
                      <a:r>
                        <a:rPr lang="en-US" sz="1400"/>
                        <a:t>Gather details about testing priorities and focus.</a:t>
                      </a:r>
                      <a:br>
                        <a:rPr lang="en-US" sz="1400"/>
                      </a:br>
                      <a:br>
                        <a:rPr lang="en-US" sz="1400"/>
                      </a:br>
                      <a:r>
                        <a:rPr lang="en-US" sz="1400"/>
                        <a:t>Prepare Requirement </a:t>
                      </a:r>
                      <a:r>
                        <a:rPr lang="en-US" sz="1400" kern="1200">
                          <a:solidFill>
                            <a:schemeClr val="dk1"/>
                          </a:solidFill>
                          <a:latin typeface="+mn-lt"/>
                          <a:ea typeface="+mn-ea"/>
                          <a:cs typeface="+mn-cs"/>
                        </a:rPr>
                        <a:t>Traceability Matrix</a:t>
                      </a:r>
                      <a:r>
                        <a:rPr lang="en-US" sz="1400" kern="1200">
                          <a:solidFill>
                            <a:schemeClr val="dk1"/>
                          </a:solidFill>
                          <a:latin typeface="+mn-lt"/>
                          <a:ea typeface="+mn-ea"/>
                          <a:cs typeface="+mn-cs"/>
                          <a:hlinkClick r:id="rId2"/>
                        </a:rPr>
                        <a:t> </a:t>
                      </a:r>
                      <a:r>
                        <a:rPr lang="en-US" sz="1400" kern="1200">
                          <a:solidFill>
                            <a:schemeClr val="dk1"/>
                          </a:solidFill>
                          <a:latin typeface="+mn-lt"/>
                          <a:ea typeface="+mn-ea"/>
                          <a:cs typeface="+mn-cs"/>
                        </a:rPr>
                        <a:t>(RTM).</a:t>
                      </a:r>
                      <a:br>
                        <a:rPr lang="en-US" sz="1400"/>
                      </a:br>
                      <a:br>
                        <a:rPr lang="en-US" sz="1400"/>
                      </a:br>
                      <a:r>
                        <a:rPr lang="en-US" sz="1400"/>
                        <a:t>Identify test environment details where testing is supposed to be carried out.</a:t>
                      </a:r>
                      <a:br>
                        <a:rPr lang="en-US" sz="1400"/>
                      </a:br>
                      <a:br>
                        <a:rPr lang="en-US" sz="1400"/>
                      </a:br>
                      <a:r>
                        <a:rPr lang="en-US" sz="1400"/>
                        <a:t>Automation feasibility analysis (if required).</a:t>
                      </a:r>
                    </a:p>
                  </a:txBody>
                  <a:tcPr marL="0" marR="0" marT="0" marB="0"/>
                </a:tc>
                <a:tc>
                  <a:txBody>
                    <a:bodyPr/>
                    <a:lstStyle/>
                    <a:p>
                      <a:pPr fontAlgn="t"/>
                      <a:r>
                        <a:rPr lang="en-US" sz="1400"/>
                        <a:t>Signed off RTM</a:t>
                      </a:r>
                      <a:br>
                        <a:rPr lang="en-US" sz="1400"/>
                      </a:br>
                      <a:br>
                        <a:rPr lang="en-US" sz="1400"/>
                      </a:br>
                      <a:r>
                        <a:rPr lang="en-US" sz="1400"/>
                        <a:t>Test automation feasibility report signed off by the client</a:t>
                      </a:r>
                      <a:br>
                        <a:rPr lang="en-US" sz="1400"/>
                      </a:br>
                      <a:br>
                        <a:rPr lang="en-US" sz="1400"/>
                      </a:br>
                      <a:r>
                        <a:rPr lang="en-US" sz="1400"/>
                        <a:t>   </a:t>
                      </a:r>
                    </a:p>
                  </a:txBody>
                  <a:tcPr marL="0" marR="0" marT="0" marB="0"/>
                </a:tc>
                <a:tc>
                  <a:txBody>
                    <a:bodyPr/>
                    <a:lstStyle/>
                    <a:p>
                      <a:r>
                        <a:rPr lang="en-US" sz="1400" b="0" i="0" kern="1200">
                          <a:solidFill>
                            <a:schemeClr val="dk1"/>
                          </a:solidFill>
                          <a:latin typeface="+mn-lt"/>
                          <a:ea typeface="+mn-ea"/>
                          <a:cs typeface="+mn-cs"/>
                        </a:rPr>
                        <a:t>RTM</a:t>
                      </a:r>
                      <a:br>
                        <a:rPr lang="en-US" sz="1400"/>
                      </a:br>
                      <a:br>
                        <a:rPr lang="en-US" sz="1400"/>
                      </a:br>
                      <a:r>
                        <a:rPr lang="en-US" sz="1400" b="0" i="0" kern="1200">
                          <a:solidFill>
                            <a:schemeClr val="dk1"/>
                          </a:solidFill>
                          <a:latin typeface="+mn-lt"/>
                          <a:ea typeface="+mn-ea"/>
                          <a:cs typeface="+mn-cs"/>
                        </a:rPr>
                        <a:t>Automation feasibility report (if applicable</a:t>
                      </a:r>
                      <a:endParaRPr lang="en-US" sz="140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STLC Phases</a:t>
            </a:r>
          </a:p>
        </p:txBody>
      </p:sp>
      <p:graphicFrame>
        <p:nvGraphicFramePr>
          <p:cNvPr id="5" name="Content Placeholder 4"/>
          <p:cNvGraphicFramePr>
            <a:graphicFrameLocks noGrp="1"/>
          </p:cNvGraphicFramePr>
          <p:nvPr>
            <p:ph idx="1"/>
          </p:nvPr>
        </p:nvGraphicFramePr>
        <p:xfrm>
          <a:off x="457200" y="1219200"/>
          <a:ext cx="8229600" cy="54102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65352">
                <a:tc>
                  <a:txBody>
                    <a:bodyPr/>
                    <a:lstStyle/>
                    <a:p>
                      <a:pPr algn="l" fontAlgn="ctr"/>
                      <a:r>
                        <a:rPr lang="en-US" sz="1600" b="1"/>
                        <a:t>STLC Stage</a:t>
                      </a:r>
                      <a:endParaRPr lang="en-US" sz="1600"/>
                    </a:p>
                  </a:txBody>
                  <a:tcPr marL="0" marR="0" marT="0" marB="0" anchor="ctr"/>
                </a:tc>
                <a:tc>
                  <a:txBody>
                    <a:bodyPr/>
                    <a:lstStyle/>
                    <a:p>
                      <a:pPr algn="l" fontAlgn="ctr"/>
                      <a:r>
                        <a:rPr lang="en-US" sz="1600" b="1"/>
                        <a:t>Entry Criteria</a:t>
                      </a:r>
                      <a:endParaRPr lang="en-US" sz="1600"/>
                    </a:p>
                  </a:txBody>
                  <a:tcPr marL="0" marR="0" marT="0" marB="0" anchor="ctr"/>
                </a:tc>
                <a:tc>
                  <a:txBody>
                    <a:bodyPr/>
                    <a:lstStyle/>
                    <a:p>
                      <a:pPr algn="l" fontAlgn="ctr"/>
                      <a:r>
                        <a:rPr lang="en-US" sz="1600" b="1"/>
                        <a:t>Activity</a:t>
                      </a:r>
                      <a:endParaRPr lang="en-US" sz="1600"/>
                    </a:p>
                  </a:txBody>
                  <a:tcPr marL="0" marR="0" marT="0" marB="0" anchor="ctr"/>
                </a:tc>
                <a:tc>
                  <a:txBody>
                    <a:bodyPr/>
                    <a:lstStyle/>
                    <a:p>
                      <a:pPr algn="l" fontAlgn="ctr"/>
                      <a:r>
                        <a:rPr lang="en-US" sz="1600" b="1"/>
                        <a:t>Exit Criteria</a:t>
                      </a:r>
                      <a:endParaRPr lang="en-US" sz="1600"/>
                    </a:p>
                  </a:txBody>
                  <a:tcPr marL="0" marR="0" marT="0" marB="0" anchor="ctr"/>
                </a:tc>
                <a:tc>
                  <a:txBody>
                    <a:bodyPr/>
                    <a:lstStyle/>
                    <a:p>
                      <a:pPr algn="l" fontAlgn="ctr"/>
                      <a:r>
                        <a:rPr lang="en-US" sz="1600" b="1"/>
                        <a:t>Deliverables</a:t>
                      </a:r>
                      <a:endParaRPr lang="en-US" sz="1600"/>
                    </a:p>
                  </a:txBody>
                  <a:tcPr marL="0" marR="0" marT="0" marB="0" anchor="ctr"/>
                </a:tc>
                <a:extLst>
                  <a:ext uri="{0D108BD9-81ED-4DB2-BD59-A6C34878D82A}">
                    <a16:rowId xmlns:a16="http://schemas.microsoft.com/office/drawing/2014/main" val="10000"/>
                  </a:ext>
                </a:extLst>
              </a:tr>
              <a:tr h="5044848">
                <a:tc>
                  <a:txBody>
                    <a:bodyPr/>
                    <a:lstStyle/>
                    <a:p>
                      <a:pPr fontAlgn="t"/>
                      <a:r>
                        <a:rPr lang="en-US" sz="1600"/>
                        <a:t>Test Planning</a:t>
                      </a:r>
                    </a:p>
                  </a:txBody>
                  <a:tcPr marL="0" marR="0" marT="0" marB="0"/>
                </a:tc>
                <a:tc>
                  <a:txBody>
                    <a:bodyPr/>
                    <a:lstStyle/>
                    <a:p>
                      <a:pPr fontAlgn="t"/>
                      <a:r>
                        <a:rPr lang="en-US" sz="1600"/>
                        <a:t>Requirements Documents</a:t>
                      </a:r>
                      <a:br>
                        <a:rPr lang="en-US" sz="1600"/>
                      </a:br>
                      <a:br>
                        <a:rPr lang="en-US" sz="1600"/>
                      </a:br>
                      <a:r>
                        <a:rPr lang="en-US" sz="1600"/>
                        <a:t>Requirement Traceability matrix.</a:t>
                      </a:r>
                      <a:br>
                        <a:rPr lang="en-US" sz="1600"/>
                      </a:br>
                      <a:br>
                        <a:rPr lang="en-US" sz="1600"/>
                      </a:br>
                      <a:r>
                        <a:rPr lang="en-US" sz="1600"/>
                        <a:t>Test automation feasibility document.</a:t>
                      </a:r>
                    </a:p>
                  </a:txBody>
                  <a:tcPr marL="0" marR="0" marT="0" marB="0"/>
                </a:tc>
                <a:tc>
                  <a:txBody>
                    <a:bodyPr/>
                    <a:lstStyle/>
                    <a:p>
                      <a:pPr fontAlgn="t"/>
                      <a:r>
                        <a:rPr lang="en-US" sz="1600"/>
                        <a:t>Analyze various testing approaches available</a:t>
                      </a:r>
                      <a:br>
                        <a:rPr lang="en-US" sz="1600"/>
                      </a:br>
                      <a:br>
                        <a:rPr lang="en-US" sz="1600"/>
                      </a:br>
                      <a:r>
                        <a:rPr lang="en-US" sz="1600"/>
                        <a:t>Finalize on the best-suited approach</a:t>
                      </a:r>
                      <a:br>
                        <a:rPr lang="en-US" sz="1600"/>
                      </a:br>
                      <a:br>
                        <a:rPr lang="en-US" sz="1600"/>
                      </a:br>
                      <a:r>
                        <a:rPr lang="en-US" sz="1600"/>
                        <a:t>Preparation of test plan/strategy document for various types of testing</a:t>
                      </a:r>
                      <a:br>
                        <a:rPr lang="en-US" sz="1600"/>
                      </a:br>
                      <a:br>
                        <a:rPr lang="en-US" sz="1600"/>
                      </a:br>
                      <a:r>
                        <a:rPr lang="en-US" sz="1600"/>
                        <a:t>Test tool selection</a:t>
                      </a:r>
                      <a:br>
                        <a:rPr lang="en-US" sz="1600"/>
                      </a:br>
                      <a:br>
                        <a:rPr lang="en-US" sz="1600"/>
                      </a:br>
                      <a:r>
                        <a:rPr lang="en-US" sz="1600"/>
                        <a:t>Test effort estimation</a:t>
                      </a:r>
                      <a:br>
                        <a:rPr lang="en-US" sz="1600"/>
                      </a:br>
                      <a:br>
                        <a:rPr lang="en-US" sz="1600"/>
                      </a:br>
                      <a:r>
                        <a:rPr lang="en-US" sz="1600"/>
                        <a:t>Resource planning and determining roles and responsibilities.</a:t>
                      </a:r>
                    </a:p>
                  </a:txBody>
                  <a:tcPr marL="0" marR="0" marT="0" marB="0"/>
                </a:tc>
                <a:tc>
                  <a:txBody>
                    <a:bodyPr/>
                    <a:lstStyle/>
                    <a:p>
                      <a:pPr fontAlgn="t"/>
                      <a:r>
                        <a:rPr lang="en-US" sz="1600"/>
                        <a:t>Approved test plan/strategy document.</a:t>
                      </a:r>
                      <a:br>
                        <a:rPr lang="en-US" sz="1600"/>
                      </a:br>
                      <a:br>
                        <a:rPr lang="en-US" sz="1600"/>
                      </a:br>
                      <a:r>
                        <a:rPr lang="en-US" sz="1600"/>
                        <a:t>Effort estimation document signed off.  </a:t>
                      </a:r>
                    </a:p>
                  </a:txBody>
                  <a:tcPr marL="0" marR="0" marT="0" marB="0"/>
                </a:tc>
                <a:tc>
                  <a:txBody>
                    <a:bodyPr/>
                    <a:lstStyle/>
                    <a:p>
                      <a:pPr fontAlgn="t"/>
                      <a:r>
                        <a:rPr lang="fr-FR" sz="1600"/>
                        <a:t>Test plan/</a:t>
                      </a:r>
                      <a:r>
                        <a:rPr lang="fr-FR" sz="1600" err="1"/>
                        <a:t>strategy</a:t>
                      </a:r>
                      <a:r>
                        <a:rPr lang="fr-FR" sz="1600"/>
                        <a:t> document.</a:t>
                      </a:r>
                      <a:br>
                        <a:rPr lang="fr-FR" sz="1600"/>
                      </a:br>
                      <a:br>
                        <a:rPr lang="fr-FR" sz="1600"/>
                      </a:br>
                      <a:r>
                        <a:rPr lang="fr-FR" sz="1600"/>
                        <a:t>Effort estimation document.  </a:t>
                      </a:r>
                    </a:p>
                  </a:txBody>
                  <a:tcPr marL="0" marR="0" marT="0" marB="0"/>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1BFC09-F9C1-4181-8320-A2989FEA2A86}">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0625A9DB-9E67-45CC-A8C9-898334D636D9}">
  <ds:schemaRefs>
    <ds:schemaRef ds:uri="27a064ba-fdca-4edc-b0c6-399aa4a77695"/>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7A4C5D-E59C-4690-A24B-E9BCC48BAE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27</Slides>
  <Notes>0</Notes>
  <HiddenSlides>0</HiddenSlide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Office Theme</vt:lpstr>
      <vt:lpstr>Retrospect</vt:lpstr>
      <vt:lpstr>Software Testing Life Cycle </vt:lpstr>
      <vt:lpstr>Software Testing Life Cycle(STLC)</vt:lpstr>
      <vt:lpstr>Software Testing Life Cycle</vt:lpstr>
      <vt:lpstr>Requirement Traceability Matrix (RTM)</vt:lpstr>
      <vt:lpstr>RTM Example</vt:lpstr>
      <vt:lpstr>Other Parameters in RTM</vt:lpstr>
      <vt:lpstr>RTM Can</vt:lpstr>
      <vt:lpstr>STLC Phases</vt:lpstr>
      <vt:lpstr>STLC Phases</vt:lpstr>
      <vt:lpstr>STLC Phases</vt:lpstr>
      <vt:lpstr>STLC Phases</vt:lpstr>
      <vt:lpstr>STLC Phases</vt:lpstr>
      <vt:lpstr>STLC Phases</vt:lpstr>
      <vt:lpstr>Software Testing Activities</vt:lpstr>
      <vt:lpstr>V Model</vt:lpstr>
      <vt:lpstr>V Model </vt:lpstr>
      <vt:lpstr>V-Model </vt:lpstr>
      <vt:lpstr>Verification &amp; Validation </vt:lpstr>
      <vt:lpstr>V Model</vt:lpstr>
      <vt:lpstr>V-Model</vt:lpstr>
      <vt:lpstr>PowerPoint Presentation</vt:lpstr>
      <vt:lpstr>V-Model</vt:lpstr>
      <vt:lpstr>V Model Basic Idea/Characteristics</vt:lpstr>
      <vt:lpstr>V-Model Advantages</vt:lpstr>
      <vt:lpstr>Disadvantages of V-Model</vt:lpstr>
      <vt:lpstr>When to use the V-model?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V Model</dc:title>
  <dc:creator>Najmun Nisa</dc:creator>
  <cp:revision>1</cp:revision>
  <dcterms:created xsi:type="dcterms:W3CDTF">2018-02-02T06:53:22Z</dcterms:created>
  <dcterms:modified xsi:type="dcterms:W3CDTF">2024-09-25T05:59:30Z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