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7.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328" r:id="rId2"/>
    <p:sldId id="277" r:id="rId3"/>
    <p:sldId id="278" r:id="rId4"/>
    <p:sldId id="329" r:id="rId5"/>
    <p:sldId id="292" r:id="rId6"/>
    <p:sldId id="330" r:id="rId7"/>
    <p:sldId id="332" r:id="rId8"/>
    <p:sldId id="333" r:id="rId9"/>
    <p:sldId id="334" r:id="rId10"/>
    <p:sldId id="309" r:id="rId11"/>
    <p:sldId id="281" r:id="rId12"/>
    <p:sldId id="282" r:id="rId13"/>
    <p:sldId id="279" r:id="rId14"/>
    <p:sldId id="280" r:id="rId15"/>
    <p:sldId id="294" r:id="rId16"/>
    <p:sldId id="295" r:id="rId17"/>
    <p:sldId id="296" r:id="rId18"/>
    <p:sldId id="297" r:id="rId19"/>
    <p:sldId id="298" r:id="rId20"/>
    <p:sldId id="299" r:id="rId21"/>
    <p:sldId id="335" r:id="rId22"/>
    <p:sldId id="336" r:id="rId23"/>
    <p:sldId id="31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3467" autoAdjust="0"/>
  </p:normalViewPr>
  <p:slideViewPr>
    <p:cSldViewPr>
      <p:cViewPr varScale="1">
        <p:scale>
          <a:sx n="80" d="100"/>
          <a:sy n="80" d="100"/>
        </p:scale>
        <p:origin x="1536"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EB4221-F413-4B74-AE5D-C8E13D35FC1E}" type="datetimeFigureOut">
              <a:rPr lang="en-US" smtClean="0"/>
              <a:pPr/>
              <a:t>10/17/2022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0E4C1B-652F-4554-89B5-36A71D856B9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30E4C1B-652F-4554-89B5-36A71D856B95}"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B48DA-2960-4C89-85BA-9A8C9837656C}"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032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92254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2970669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828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FB48DA-2960-4C89-85BA-9A8C9837656C}"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237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3255580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400813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87243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386693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7F6FB056-2F37-4814-8661-5C23B1FC09C8}" type="datetimeFigureOut">
              <a:rPr lang="en-US" smtClean="0"/>
              <a:pPr/>
              <a:t>10/17/2022</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1FB48DA-2960-4C89-85BA-9A8C9837656C}" type="slidenum">
              <a:rPr lang="en-US" smtClean="0"/>
              <a:pPr/>
              <a:t>‹#›</a:t>
            </a:fld>
            <a:endParaRPr lang="en-US"/>
          </a:p>
        </p:txBody>
      </p:sp>
    </p:spTree>
    <p:extLst>
      <p:ext uri="{BB962C8B-B14F-4D97-AF65-F5344CB8AC3E}">
        <p14:creationId xmlns:p14="http://schemas.microsoft.com/office/powerpoint/2010/main" val="2782941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6FB056-2F37-4814-8661-5C23B1FC09C8}" type="datetimeFigureOut">
              <a:rPr lang="en-US" smtClean="0"/>
              <a:pPr/>
              <a:t>10/17/2022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FB48DA-2960-4C89-85BA-9A8C9837656C}" type="slidenum">
              <a:rPr lang="en-US" smtClean="0"/>
              <a:pPr/>
              <a:t>‹#›</a:t>
            </a:fld>
            <a:endParaRPr lang="en-US"/>
          </a:p>
        </p:txBody>
      </p:sp>
    </p:spTree>
    <p:extLst>
      <p:ext uri="{BB962C8B-B14F-4D97-AF65-F5344CB8AC3E}">
        <p14:creationId xmlns:p14="http://schemas.microsoft.com/office/powerpoint/2010/main" val="164136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7F6FB056-2F37-4814-8661-5C23B1FC09C8}" type="datetimeFigureOut">
              <a:rPr lang="en-US" smtClean="0"/>
              <a:pPr/>
              <a:t>10/17/2022</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81FB48DA-2960-4C89-85BA-9A8C9837656C}"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21476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4572000"/>
            <a:ext cx="6858000" cy="2002028"/>
          </a:xfrm>
        </p:spPr>
        <p:txBody>
          <a:bodyPr anchor="ctr">
            <a:normAutofit/>
          </a:bodyPr>
          <a:lstStyle/>
          <a:p>
            <a:br>
              <a:rPr lang="en-US" sz="2000" dirty="0">
                <a:latin typeface="Arial Nova Cond" panose="020B0506020202020204" pitchFamily="34" charset="0"/>
              </a:rPr>
            </a:br>
            <a:r>
              <a:rPr lang="en-US" sz="2400" dirty="0">
                <a:latin typeface="Arial Nova Cond" panose="020B0506020202020204" pitchFamily="34" charset="0"/>
              </a:rPr>
              <a:t>Chapter 5: </a:t>
            </a:r>
            <a:br>
              <a:rPr lang="en-US" sz="2400" dirty="0">
                <a:latin typeface="Arial Nova Cond" panose="020B0506020202020204" pitchFamily="34" charset="0"/>
              </a:rPr>
            </a:br>
            <a:r>
              <a:rPr lang="en-US" sz="2400" dirty="0">
                <a:latin typeface="Arial Nova Cond" panose="020B0506020202020204" pitchFamily="34" charset="0"/>
              </a:rPr>
              <a:t>Dynamic Analysis-Test Design Techniques</a:t>
            </a:r>
            <a:br>
              <a:rPr lang="en-US" sz="2400" dirty="0">
                <a:latin typeface="Arial Nova Cond" panose="020B0506020202020204" pitchFamily="34" charset="0"/>
              </a:rPr>
            </a:br>
            <a:endParaRPr lang="en-US" sz="24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81200" y="1752600"/>
            <a:ext cx="6858000" cy="2585323"/>
          </a:xfrm>
          <a:prstGeom prst="rect">
            <a:avLst/>
          </a:prstGeom>
          <a:noFill/>
        </p:spPr>
        <p:txBody>
          <a:bodyPr wrap="square" rtlCol="0">
            <a:spAutoFit/>
          </a:bodyPr>
          <a:lstStyle/>
          <a:p>
            <a:r>
              <a:rPr lang="en-GB" sz="5400" dirty="0"/>
              <a:t>Software Testing</a:t>
            </a:r>
          </a:p>
          <a:p>
            <a:r>
              <a:rPr lang="en-GB" sz="4800" dirty="0">
                <a:latin typeface="Arial Nova Cond" panose="020B0506020202020204" pitchFamily="34" charset="0"/>
              </a:rPr>
              <a:t>          </a:t>
            </a:r>
            <a:endParaRPr lang="en-US" sz="3200" dirty="0">
              <a:latin typeface="Arial Nova Cond" panose="020B0506020202020204" pitchFamily="34" charset="0"/>
            </a:endParaRPr>
          </a:p>
          <a:p>
            <a:endParaRPr lang="en-US" sz="3200" dirty="0">
              <a:latin typeface="Arial Nova Cond" panose="020B0506020202020204" pitchFamily="34" charset="0"/>
            </a:endParaRPr>
          </a:p>
          <a:p>
            <a:r>
              <a:rPr lang="en-US" sz="2800" dirty="0">
                <a:latin typeface="Arial Nova Cond" panose="020B0506020202020204" pitchFamily="34" charset="0"/>
              </a:rPr>
              <a:t>        Decision Table Testing</a:t>
            </a:r>
            <a:endParaRPr lang="en-GB" sz="3600" dirty="0"/>
          </a:p>
        </p:txBody>
      </p:sp>
    </p:spTree>
    <p:extLst>
      <p:ext uri="{BB962C8B-B14F-4D97-AF65-F5344CB8AC3E}">
        <p14:creationId xmlns:p14="http://schemas.microsoft.com/office/powerpoint/2010/main" val="3885270044"/>
      </p:ext>
    </p:extLst>
  </p:cSld>
  <p:clrMapOvr>
    <a:masterClrMapping/>
  </p:clrMapOvr>
  <mc:AlternateContent xmlns:mc="http://schemas.openxmlformats.org/markup-compatibility/2006" xmlns:p14="http://schemas.microsoft.com/office/powerpoint/2010/main">
    <mc:Choice Requires="p14">
      <p:transition spd="slow" p14:dur="2000" advTm="23753"/>
    </mc:Choice>
    <mc:Fallback xmlns="">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950" y="616216"/>
            <a:ext cx="8229600" cy="1143000"/>
          </a:xfrm>
        </p:spPr>
        <p:txBody>
          <a:bodyPr>
            <a:normAutofit/>
          </a:bodyPr>
          <a:lstStyle/>
          <a:p>
            <a:r>
              <a:rPr lang="en-US" sz="3200" dirty="0">
                <a:latin typeface="Arial Nova Cond" panose="020B0506020202020204" pitchFamily="34" charset="0"/>
              </a:rPr>
              <a:t> Decision Table Methodology</a:t>
            </a:r>
          </a:p>
        </p:txBody>
      </p:sp>
      <p:pic>
        <p:nvPicPr>
          <p:cNvPr id="4" name="Content Placeholder 3" descr="Picture1.png"/>
          <p:cNvPicPr>
            <a:picLocks noGrp="1" noChangeAspect="1"/>
          </p:cNvPicPr>
          <p:nvPr>
            <p:ph idx="1"/>
          </p:nvPr>
        </p:nvPicPr>
        <p:blipFill>
          <a:blip r:embed="rId2"/>
          <a:stretch>
            <a:fillRect/>
          </a:stretch>
        </p:blipFill>
        <p:spPr>
          <a:xfrm>
            <a:off x="990600" y="2040467"/>
            <a:ext cx="7162800" cy="397933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Example 1</a:t>
            </a:r>
          </a:p>
        </p:txBody>
      </p:sp>
      <p:sp>
        <p:nvSpPr>
          <p:cNvPr id="3" name="Content Placeholder 2"/>
          <p:cNvSpPr>
            <a:spLocks noGrp="1"/>
          </p:cNvSpPr>
          <p:nvPr>
            <p:ph idx="1"/>
          </p:nvPr>
        </p:nvSpPr>
        <p:spPr/>
        <p:txBody>
          <a:bodyPr/>
          <a:lstStyle/>
          <a:p>
            <a:r>
              <a:rPr lang="en-US" dirty="0"/>
              <a:t>One condition</a:t>
            </a:r>
          </a:p>
          <a:p>
            <a:endParaRPr lang="en-US" dirty="0"/>
          </a:p>
          <a:p>
            <a:endParaRPr lang="en-US" dirty="0"/>
          </a:p>
          <a:p>
            <a:endParaRPr lang="en-US" dirty="0"/>
          </a:p>
          <a:p>
            <a:r>
              <a:rPr lang="en-US" dirty="0"/>
              <a:t>Two Conditions</a:t>
            </a:r>
          </a:p>
          <a:p>
            <a:pPr>
              <a:buNone/>
            </a:pPr>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931618947"/>
              </p:ext>
            </p:extLst>
          </p:nvPr>
        </p:nvGraphicFramePr>
        <p:xfrm>
          <a:off x="1447800" y="2392680"/>
          <a:ext cx="6019800" cy="731520"/>
        </p:xfrm>
        <a:graphic>
          <a:graphicData uri="http://schemas.openxmlformats.org/drawingml/2006/table">
            <a:tbl>
              <a:tblPr firstRow="1" bandRow="1">
                <a:tableStyleId>{5C22544A-7EE6-4342-B048-85BDC9FD1C3A}</a:tableStyleId>
              </a:tblPr>
              <a:tblGrid>
                <a:gridCol w="19558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04800">
                <a:tc>
                  <a:txBody>
                    <a:bodyPr/>
                    <a:lstStyle/>
                    <a:p>
                      <a:r>
                        <a:rPr lang="en-US" dirty="0"/>
                        <a:t>Condition</a:t>
                      </a:r>
                    </a:p>
                  </a:txBody>
                  <a:tcPr/>
                </a:tc>
                <a:tc>
                  <a:txBody>
                    <a:bodyPr/>
                    <a:lstStyle/>
                    <a:p>
                      <a:r>
                        <a:rPr lang="en-US" dirty="0"/>
                        <a:t>Rule1</a:t>
                      </a:r>
                    </a:p>
                  </a:txBody>
                  <a:tcPr/>
                </a:tc>
                <a:tc>
                  <a:txBody>
                    <a:bodyPr/>
                    <a:lstStyle/>
                    <a:p>
                      <a:r>
                        <a:rPr lang="en-US" dirty="0"/>
                        <a:t>Rule2</a:t>
                      </a:r>
                    </a:p>
                  </a:txBody>
                  <a:tcPr/>
                </a:tc>
                <a:extLst>
                  <a:ext uri="{0D108BD9-81ED-4DB2-BD59-A6C34878D82A}">
                    <a16:rowId xmlns:a16="http://schemas.microsoft.com/office/drawing/2014/main" val="10000"/>
                  </a:ext>
                </a:extLst>
              </a:tr>
              <a:tr h="342900">
                <a:tc>
                  <a:txBody>
                    <a:bodyPr/>
                    <a:lstStyle/>
                    <a:p>
                      <a:r>
                        <a:rPr lang="en-US" dirty="0"/>
                        <a:t>A</a:t>
                      </a:r>
                    </a:p>
                  </a:txBody>
                  <a:tcPr/>
                </a:tc>
                <a:tc>
                  <a:txBody>
                    <a:bodyPr/>
                    <a:lstStyle/>
                    <a:p>
                      <a:r>
                        <a:rPr lang="en-US" dirty="0"/>
                        <a:t>Y</a:t>
                      </a:r>
                    </a:p>
                  </a:txBody>
                  <a:tcPr/>
                </a:tc>
                <a:tc>
                  <a:txBody>
                    <a:bodyPr/>
                    <a:lstStyle/>
                    <a:p>
                      <a:r>
                        <a:rPr lang="en-US" dirty="0"/>
                        <a:t>N</a:t>
                      </a:r>
                    </a:p>
                  </a:txBody>
                  <a:tcPr/>
                </a:tc>
                <a:extLst>
                  <a:ext uri="{0D108BD9-81ED-4DB2-BD59-A6C34878D82A}">
                    <a16:rowId xmlns:a16="http://schemas.microsoft.com/office/drawing/2014/main" val="10001"/>
                  </a:ext>
                </a:extLst>
              </a:tr>
            </a:tbl>
          </a:graphicData>
        </a:graphic>
      </p:graphicFrame>
      <p:graphicFrame>
        <p:nvGraphicFramePr>
          <p:cNvPr id="5" name="Table 4"/>
          <p:cNvGraphicFramePr>
            <a:graphicFrameLocks noGrp="1"/>
          </p:cNvGraphicFramePr>
          <p:nvPr/>
        </p:nvGraphicFramePr>
        <p:xfrm>
          <a:off x="1447800" y="4069080"/>
          <a:ext cx="6096000" cy="1112520"/>
        </p:xfrm>
        <a:graphic>
          <a:graphicData uri="http://schemas.openxmlformats.org/drawingml/2006/table">
            <a:tbl>
              <a:tblPr firstRow="1" bandRow="1">
                <a:tableStyleId>{5C22544A-7EE6-4342-B048-85BDC9FD1C3A}</a:tableStyleId>
              </a:tblPr>
              <a:tblGrid>
                <a:gridCol w="1625601">
                  <a:extLst>
                    <a:ext uri="{9D8B030D-6E8A-4147-A177-3AD203B41FA5}">
                      <a16:colId xmlns:a16="http://schemas.microsoft.com/office/drawing/2014/main" val="20000"/>
                    </a:ext>
                  </a:extLst>
                </a:gridCol>
                <a:gridCol w="1117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370840">
                <a:tc>
                  <a:txBody>
                    <a:bodyPr/>
                    <a:lstStyle/>
                    <a:p>
                      <a:r>
                        <a:rPr lang="en-US" dirty="0"/>
                        <a:t>Condition</a:t>
                      </a:r>
                    </a:p>
                  </a:txBody>
                  <a:tcPr/>
                </a:tc>
                <a:tc>
                  <a:txBody>
                    <a:bodyPr/>
                    <a:lstStyle/>
                    <a:p>
                      <a:r>
                        <a:rPr lang="en-US" dirty="0"/>
                        <a:t>Rule1</a:t>
                      </a:r>
                    </a:p>
                  </a:txBody>
                  <a:tcPr/>
                </a:tc>
                <a:tc>
                  <a:txBody>
                    <a:bodyPr/>
                    <a:lstStyle/>
                    <a:p>
                      <a:r>
                        <a:rPr lang="en-US" dirty="0"/>
                        <a:t>Rule2</a:t>
                      </a:r>
                    </a:p>
                  </a:txBody>
                  <a:tcPr/>
                </a:tc>
                <a:tc>
                  <a:txBody>
                    <a:bodyPr/>
                    <a:lstStyle/>
                    <a:p>
                      <a:r>
                        <a:rPr lang="en-US" dirty="0"/>
                        <a:t>Rule3</a:t>
                      </a:r>
                    </a:p>
                  </a:txBody>
                  <a:tcPr/>
                </a:tc>
                <a:tc>
                  <a:txBody>
                    <a:bodyPr/>
                    <a:lstStyle/>
                    <a:p>
                      <a:r>
                        <a:rPr lang="en-US" dirty="0"/>
                        <a:t>Rule4</a:t>
                      </a:r>
                    </a:p>
                  </a:txBody>
                  <a:tcPr/>
                </a:tc>
                <a:extLst>
                  <a:ext uri="{0D108BD9-81ED-4DB2-BD59-A6C34878D82A}">
                    <a16:rowId xmlns:a16="http://schemas.microsoft.com/office/drawing/2014/main" val="10000"/>
                  </a:ext>
                </a:extLst>
              </a:tr>
              <a:tr h="370840">
                <a:tc>
                  <a:txBody>
                    <a:bodyPr/>
                    <a:lstStyle/>
                    <a:p>
                      <a:r>
                        <a:rPr lang="en-US" dirty="0"/>
                        <a:t>A</a:t>
                      </a:r>
                    </a:p>
                  </a:txBody>
                  <a:tcPr/>
                </a:tc>
                <a:tc>
                  <a:txBody>
                    <a:bodyPr/>
                    <a:lstStyle/>
                    <a:p>
                      <a:r>
                        <a:rPr lang="en-US" dirty="0"/>
                        <a:t>Y</a:t>
                      </a:r>
                    </a:p>
                  </a:txBody>
                  <a:tcPr/>
                </a:tc>
                <a:tc>
                  <a:txBody>
                    <a:bodyPr/>
                    <a:lstStyle/>
                    <a:p>
                      <a:r>
                        <a:rPr lang="en-US" dirty="0"/>
                        <a:t>Y</a:t>
                      </a:r>
                    </a:p>
                  </a:txBody>
                  <a:tcPr/>
                </a:tc>
                <a:tc>
                  <a:txBody>
                    <a:bodyPr/>
                    <a:lstStyle/>
                    <a:p>
                      <a:r>
                        <a:rPr lang="en-US" dirty="0"/>
                        <a:t>N</a:t>
                      </a:r>
                    </a:p>
                  </a:txBody>
                  <a:tcPr/>
                </a:tc>
                <a:tc>
                  <a:txBody>
                    <a:bodyPr/>
                    <a:lstStyle/>
                    <a:p>
                      <a:r>
                        <a:rPr lang="en-US" dirty="0"/>
                        <a:t>N</a:t>
                      </a:r>
                    </a:p>
                  </a:txBody>
                  <a:tcPr/>
                </a:tc>
                <a:extLst>
                  <a:ext uri="{0D108BD9-81ED-4DB2-BD59-A6C34878D82A}">
                    <a16:rowId xmlns:a16="http://schemas.microsoft.com/office/drawing/2014/main" val="10001"/>
                  </a:ext>
                </a:extLst>
              </a:tr>
              <a:tr h="370840">
                <a:tc>
                  <a:txBody>
                    <a:bodyPr/>
                    <a:lstStyle/>
                    <a:p>
                      <a:r>
                        <a:rPr lang="en-US" dirty="0"/>
                        <a:t>B</a:t>
                      </a:r>
                    </a:p>
                  </a:txBody>
                  <a:tcPr/>
                </a:tc>
                <a:tc>
                  <a:txBody>
                    <a:bodyPr/>
                    <a:lstStyle/>
                    <a:p>
                      <a:r>
                        <a:rPr lang="en-US" dirty="0"/>
                        <a:t>Y</a:t>
                      </a:r>
                    </a:p>
                  </a:txBody>
                  <a:tcPr/>
                </a:tc>
                <a:tc>
                  <a:txBody>
                    <a:bodyPr/>
                    <a:lstStyle/>
                    <a:p>
                      <a:r>
                        <a:rPr lang="en-US" dirty="0"/>
                        <a:t>N</a:t>
                      </a:r>
                    </a:p>
                  </a:txBody>
                  <a:tcPr/>
                </a:tc>
                <a:tc>
                  <a:txBody>
                    <a:bodyPr/>
                    <a:lstStyle/>
                    <a:p>
                      <a:r>
                        <a:rPr lang="en-US" dirty="0"/>
                        <a:t>Y</a:t>
                      </a:r>
                    </a:p>
                  </a:txBody>
                  <a:tcPr/>
                </a:tc>
                <a:tc>
                  <a:txBody>
                    <a:bodyPr/>
                    <a:lstStyle/>
                    <a:p>
                      <a:r>
                        <a:rPr lang="en-US" dirty="0"/>
                        <a:t>N</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 Example 1</a:t>
            </a:r>
          </a:p>
        </p:txBody>
      </p:sp>
      <p:sp>
        <p:nvSpPr>
          <p:cNvPr id="3" name="Content Placeholder 2"/>
          <p:cNvSpPr>
            <a:spLocks noGrp="1"/>
          </p:cNvSpPr>
          <p:nvPr>
            <p:ph idx="1"/>
          </p:nvPr>
        </p:nvSpPr>
        <p:spPr>
          <a:xfrm>
            <a:off x="822960" y="1828800"/>
            <a:ext cx="8229600" cy="5257800"/>
          </a:xfrm>
        </p:spPr>
        <p:txBody>
          <a:bodyPr>
            <a:normAutofit/>
          </a:bodyPr>
          <a:lstStyle/>
          <a:p>
            <a:r>
              <a:rPr lang="en-US" sz="1800" b="1" dirty="0"/>
              <a:t>Three Conditions</a:t>
            </a:r>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r>
              <a:rPr lang="en-US" sz="1800" b="1" dirty="0"/>
              <a:t>Specifications:</a:t>
            </a:r>
          </a:p>
          <a:p>
            <a:pPr>
              <a:buFont typeface="Wingdings" panose="05000000000000000000" pitchFamily="2" charset="2"/>
              <a:buChar char="v"/>
            </a:pPr>
            <a:r>
              <a:rPr lang="en-US" sz="1400" dirty="0"/>
              <a:t>All three conditions = Both outcomes</a:t>
            </a:r>
          </a:p>
          <a:p>
            <a:pPr>
              <a:buFont typeface="Wingdings" panose="05000000000000000000" pitchFamily="2" charset="2"/>
              <a:buChar char="v"/>
            </a:pPr>
            <a:r>
              <a:rPr lang="en-US" sz="1400" dirty="0"/>
              <a:t>Any two out of three conditions = Outcome 1</a:t>
            </a:r>
          </a:p>
          <a:p>
            <a:pPr>
              <a:buFont typeface="Wingdings" panose="05000000000000000000" pitchFamily="2" charset="2"/>
              <a:buChar char="v"/>
            </a:pPr>
            <a:r>
              <a:rPr lang="en-US" sz="1400" dirty="0"/>
              <a:t>No conditions = Outcome 2</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708265574"/>
              </p:ext>
            </p:extLst>
          </p:nvPr>
        </p:nvGraphicFramePr>
        <p:xfrm>
          <a:off x="990600" y="2209800"/>
          <a:ext cx="6019797" cy="2438400"/>
        </p:xfrm>
        <a:graphic>
          <a:graphicData uri="http://schemas.openxmlformats.org/drawingml/2006/table">
            <a:tbl>
              <a:tblPr firstRow="1" bandRow="1">
                <a:tableStyleId>{5C22544A-7EE6-4342-B048-85BDC9FD1C3A}</a:tableStyleId>
              </a:tblPr>
              <a:tblGrid>
                <a:gridCol w="862390">
                  <a:extLst>
                    <a:ext uri="{9D8B030D-6E8A-4147-A177-3AD203B41FA5}">
                      <a16:colId xmlns:a16="http://schemas.microsoft.com/office/drawing/2014/main" val="20000"/>
                    </a:ext>
                  </a:extLst>
                </a:gridCol>
                <a:gridCol w="636717">
                  <a:extLst>
                    <a:ext uri="{9D8B030D-6E8A-4147-A177-3AD203B41FA5}">
                      <a16:colId xmlns:a16="http://schemas.microsoft.com/office/drawing/2014/main" val="20001"/>
                    </a:ext>
                  </a:extLst>
                </a:gridCol>
                <a:gridCol w="636717">
                  <a:extLst>
                    <a:ext uri="{9D8B030D-6E8A-4147-A177-3AD203B41FA5}">
                      <a16:colId xmlns:a16="http://schemas.microsoft.com/office/drawing/2014/main" val="20002"/>
                    </a:ext>
                  </a:extLst>
                </a:gridCol>
                <a:gridCol w="636717">
                  <a:extLst>
                    <a:ext uri="{9D8B030D-6E8A-4147-A177-3AD203B41FA5}">
                      <a16:colId xmlns:a16="http://schemas.microsoft.com/office/drawing/2014/main" val="20003"/>
                    </a:ext>
                  </a:extLst>
                </a:gridCol>
                <a:gridCol w="700388">
                  <a:extLst>
                    <a:ext uri="{9D8B030D-6E8A-4147-A177-3AD203B41FA5}">
                      <a16:colId xmlns:a16="http://schemas.microsoft.com/office/drawing/2014/main" val="20004"/>
                    </a:ext>
                  </a:extLst>
                </a:gridCol>
                <a:gridCol w="636717">
                  <a:extLst>
                    <a:ext uri="{9D8B030D-6E8A-4147-A177-3AD203B41FA5}">
                      <a16:colId xmlns:a16="http://schemas.microsoft.com/office/drawing/2014/main" val="20005"/>
                    </a:ext>
                  </a:extLst>
                </a:gridCol>
                <a:gridCol w="636717">
                  <a:extLst>
                    <a:ext uri="{9D8B030D-6E8A-4147-A177-3AD203B41FA5}">
                      <a16:colId xmlns:a16="http://schemas.microsoft.com/office/drawing/2014/main" val="20006"/>
                    </a:ext>
                  </a:extLst>
                </a:gridCol>
                <a:gridCol w="636717">
                  <a:extLst>
                    <a:ext uri="{9D8B030D-6E8A-4147-A177-3AD203B41FA5}">
                      <a16:colId xmlns:a16="http://schemas.microsoft.com/office/drawing/2014/main" val="20007"/>
                    </a:ext>
                  </a:extLst>
                </a:gridCol>
                <a:gridCol w="636717">
                  <a:extLst>
                    <a:ext uri="{9D8B030D-6E8A-4147-A177-3AD203B41FA5}">
                      <a16:colId xmlns:a16="http://schemas.microsoft.com/office/drawing/2014/main" val="20008"/>
                    </a:ext>
                  </a:extLst>
                </a:gridCol>
              </a:tblGrid>
              <a:tr h="471766">
                <a:tc>
                  <a:txBody>
                    <a:bodyPr/>
                    <a:lstStyle/>
                    <a:p>
                      <a:r>
                        <a:rPr lang="en-US" sz="1200" b="1" dirty="0">
                          <a:solidFill>
                            <a:schemeClr val="accent6">
                              <a:lumMod val="75000"/>
                            </a:schemeClr>
                          </a:solidFill>
                        </a:rPr>
                        <a:t>Conditions</a:t>
                      </a:r>
                    </a:p>
                  </a:txBody>
                  <a:tcPr/>
                </a:tc>
                <a:tc>
                  <a:txBody>
                    <a:bodyPr/>
                    <a:lstStyle/>
                    <a:p>
                      <a:r>
                        <a:rPr lang="en-US" sz="1200" dirty="0"/>
                        <a:t>Rule1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Rule2</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Rule3</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Rule4</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Rule5</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Rule6</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Rule7</a:t>
                      </a:r>
                    </a:p>
                    <a:p>
                      <a:endParaRPr 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Rule8</a:t>
                      </a:r>
                    </a:p>
                    <a:p>
                      <a:endParaRPr lang="en-US" sz="1200" dirty="0"/>
                    </a:p>
                  </a:txBody>
                  <a:tcPr/>
                </a:tc>
                <a:extLst>
                  <a:ext uri="{0D108BD9-81ED-4DB2-BD59-A6C34878D82A}">
                    <a16:rowId xmlns:a16="http://schemas.microsoft.com/office/drawing/2014/main" val="10000"/>
                  </a:ext>
                </a:extLst>
              </a:tr>
              <a:tr h="283060">
                <a:tc>
                  <a:txBody>
                    <a:bodyPr/>
                    <a:lstStyle/>
                    <a:p>
                      <a:pPr algn="ctr"/>
                      <a:r>
                        <a:rPr lang="en-US" sz="1200" dirty="0"/>
                        <a:t>A</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N</a:t>
                      </a:r>
                    </a:p>
                  </a:txBody>
                  <a:tcPr/>
                </a:tc>
                <a:tc>
                  <a:txBody>
                    <a:bodyPr/>
                    <a:lstStyle/>
                    <a:p>
                      <a:pPr algn="ctr"/>
                      <a:r>
                        <a:rPr lang="en-US" sz="1200" dirty="0"/>
                        <a:t>N</a:t>
                      </a:r>
                    </a:p>
                  </a:txBody>
                  <a:tcPr/>
                </a:tc>
                <a:tc>
                  <a:txBody>
                    <a:bodyPr/>
                    <a:lstStyle/>
                    <a:p>
                      <a:pPr algn="ctr"/>
                      <a:r>
                        <a:rPr lang="en-US" sz="1200" dirty="0"/>
                        <a:t>N</a:t>
                      </a:r>
                    </a:p>
                  </a:txBody>
                  <a:tcPr/>
                </a:tc>
                <a:extLst>
                  <a:ext uri="{0D108BD9-81ED-4DB2-BD59-A6C34878D82A}">
                    <a16:rowId xmlns:a16="http://schemas.microsoft.com/office/drawing/2014/main" val="10001"/>
                  </a:ext>
                </a:extLst>
              </a:tr>
              <a:tr h="283060">
                <a:tc>
                  <a:txBody>
                    <a:bodyPr/>
                    <a:lstStyle/>
                    <a:p>
                      <a:pPr algn="ctr"/>
                      <a:r>
                        <a:rPr lang="en-US" sz="1200" dirty="0"/>
                        <a:t>B</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N</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N</a:t>
                      </a:r>
                    </a:p>
                  </a:txBody>
                  <a:tcPr/>
                </a:tc>
                <a:extLst>
                  <a:ext uri="{0D108BD9-81ED-4DB2-BD59-A6C34878D82A}">
                    <a16:rowId xmlns:a16="http://schemas.microsoft.com/office/drawing/2014/main" val="10002"/>
                  </a:ext>
                </a:extLst>
              </a:tr>
              <a:tr h="283060">
                <a:tc>
                  <a:txBody>
                    <a:bodyPr/>
                    <a:lstStyle/>
                    <a:p>
                      <a:pPr algn="ctr"/>
                      <a:r>
                        <a:rPr lang="en-US" sz="1200" dirty="0"/>
                        <a:t>C</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Y</a:t>
                      </a:r>
                    </a:p>
                  </a:txBody>
                  <a:tcPr/>
                </a:tc>
                <a:tc>
                  <a:txBody>
                    <a:bodyPr/>
                    <a:lstStyle/>
                    <a:p>
                      <a:pPr algn="ctr"/>
                      <a:r>
                        <a:rPr lang="en-US" sz="1200" dirty="0"/>
                        <a:t>N</a:t>
                      </a:r>
                    </a:p>
                  </a:txBody>
                  <a:tcPr/>
                </a:tc>
                <a:extLst>
                  <a:ext uri="{0D108BD9-81ED-4DB2-BD59-A6C34878D82A}">
                    <a16:rowId xmlns:a16="http://schemas.microsoft.com/office/drawing/2014/main" val="10003"/>
                  </a:ext>
                </a:extLst>
              </a:tr>
              <a:tr h="471766">
                <a:tc>
                  <a:txBody>
                    <a:bodyPr/>
                    <a:lstStyle/>
                    <a:p>
                      <a:pPr algn="ctr"/>
                      <a:r>
                        <a:rPr lang="en-US" sz="1200" b="1" dirty="0">
                          <a:solidFill>
                            <a:schemeClr val="accent6">
                              <a:lumMod val="75000"/>
                            </a:schemeClr>
                          </a:solidFill>
                        </a:rPr>
                        <a:t>Actions/ Outcomes</a:t>
                      </a:r>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tc>
                  <a:txBody>
                    <a:bodyPr/>
                    <a:lstStyle/>
                    <a:p>
                      <a:pPr algn="ctr"/>
                      <a:endParaRPr lang="en-US" sz="1200" dirty="0"/>
                    </a:p>
                  </a:txBody>
                  <a:tcPr/>
                </a:tc>
                <a:extLst>
                  <a:ext uri="{0D108BD9-81ED-4DB2-BD59-A6C34878D82A}">
                    <a16:rowId xmlns:a16="http://schemas.microsoft.com/office/drawing/2014/main" val="10004"/>
                  </a:ext>
                </a:extLst>
              </a:tr>
              <a:tr h="322844">
                <a:tc>
                  <a:txBody>
                    <a:bodyPr/>
                    <a:lstStyle/>
                    <a:p>
                      <a:pPr algn="ctr"/>
                      <a:r>
                        <a:rPr lang="en-US" sz="1200" dirty="0"/>
                        <a:t>Outcome1</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dirty="0"/>
                        <a:t>Y</a:t>
                      </a:r>
                    </a:p>
                  </a:txBody>
                  <a:tcPr/>
                </a:tc>
                <a:tc>
                  <a:txBody>
                    <a:bodyPr/>
                    <a:lstStyle/>
                    <a:p>
                      <a:pPr algn="ctr"/>
                      <a:r>
                        <a:rPr lang="en-US" sz="1200"/>
                        <a:t>N</a:t>
                      </a:r>
                      <a:endParaRPr lang="en-US" sz="1200" dirty="0"/>
                    </a:p>
                  </a:txBody>
                  <a:tcPr/>
                </a:tc>
                <a:tc>
                  <a:txBody>
                    <a:bodyPr/>
                    <a:lstStyle/>
                    <a:p>
                      <a:pPr algn="ctr"/>
                      <a:r>
                        <a:rPr lang="en-US" sz="1200" dirty="0"/>
                        <a:t>Y</a:t>
                      </a:r>
                    </a:p>
                  </a:txBody>
                  <a:tcPr/>
                </a:tc>
                <a:tc>
                  <a:txBody>
                    <a:bodyPr/>
                    <a:lstStyle/>
                    <a:p>
                      <a:pPr algn="ctr"/>
                      <a:r>
                        <a:rPr lang="en-US" sz="1200"/>
                        <a:t>N</a:t>
                      </a:r>
                      <a:endParaRPr lang="en-US" sz="1200" dirty="0"/>
                    </a:p>
                  </a:txBody>
                  <a:tcPr/>
                </a:tc>
                <a:tc>
                  <a:txBody>
                    <a:bodyPr/>
                    <a:lstStyle/>
                    <a:p>
                      <a:pPr algn="ctr"/>
                      <a:r>
                        <a:rPr lang="en-US" sz="1200" dirty="0"/>
                        <a:t>N</a:t>
                      </a:r>
                    </a:p>
                  </a:txBody>
                  <a:tcPr/>
                </a:tc>
                <a:tc>
                  <a:txBody>
                    <a:bodyPr/>
                    <a:lstStyle/>
                    <a:p>
                      <a:pPr algn="ctr"/>
                      <a:r>
                        <a:rPr lang="en-US" sz="1200" dirty="0"/>
                        <a:t>N</a:t>
                      </a:r>
                    </a:p>
                  </a:txBody>
                  <a:tcPr/>
                </a:tc>
                <a:extLst>
                  <a:ext uri="{0D108BD9-81ED-4DB2-BD59-A6C34878D82A}">
                    <a16:rowId xmlns:a16="http://schemas.microsoft.com/office/drawing/2014/main" val="10005"/>
                  </a:ext>
                </a:extLst>
              </a:tr>
              <a:tr h="322844">
                <a:tc>
                  <a:txBody>
                    <a:bodyPr/>
                    <a:lstStyle/>
                    <a:p>
                      <a:pPr algn="ctr"/>
                      <a:r>
                        <a:rPr lang="en-US" sz="1200" dirty="0"/>
                        <a:t>Outcome2</a:t>
                      </a:r>
                    </a:p>
                  </a:txBody>
                  <a:tcPr/>
                </a:tc>
                <a:tc>
                  <a:txBody>
                    <a:bodyPr/>
                    <a:lstStyle/>
                    <a:p>
                      <a:pPr algn="ctr"/>
                      <a:r>
                        <a:rPr lang="en-US" sz="1200" dirty="0"/>
                        <a:t>Y</a:t>
                      </a:r>
                    </a:p>
                  </a:txBody>
                  <a:tcPr/>
                </a:tc>
                <a:tc>
                  <a:txBody>
                    <a:bodyPr/>
                    <a:lstStyle/>
                    <a:p>
                      <a:pPr algn="ctr"/>
                      <a:r>
                        <a:rPr lang="en-US" sz="1200" dirty="0"/>
                        <a:t>N</a:t>
                      </a:r>
                    </a:p>
                  </a:txBody>
                  <a:tcPr/>
                </a:tc>
                <a:tc>
                  <a:txBody>
                    <a:bodyPr/>
                    <a:lstStyle/>
                    <a:p>
                      <a:pPr algn="ctr"/>
                      <a:r>
                        <a:rPr lang="en-US" sz="1200" dirty="0"/>
                        <a:t>N</a:t>
                      </a:r>
                    </a:p>
                  </a:txBody>
                  <a:tcPr/>
                </a:tc>
                <a:tc>
                  <a:txBody>
                    <a:bodyPr/>
                    <a:lstStyle/>
                    <a:p>
                      <a:pPr algn="ctr"/>
                      <a:r>
                        <a:rPr lang="en-US" sz="1200" dirty="0"/>
                        <a:t>N</a:t>
                      </a:r>
                    </a:p>
                  </a:txBody>
                  <a:tcPr/>
                </a:tc>
                <a:tc>
                  <a:txBody>
                    <a:bodyPr/>
                    <a:lstStyle/>
                    <a:p>
                      <a:pPr algn="ctr"/>
                      <a:r>
                        <a:rPr lang="en-US" sz="1200" dirty="0"/>
                        <a:t>N</a:t>
                      </a:r>
                    </a:p>
                  </a:txBody>
                  <a:tcPr/>
                </a:tc>
                <a:tc>
                  <a:txBody>
                    <a:bodyPr/>
                    <a:lstStyle/>
                    <a:p>
                      <a:pPr algn="ctr"/>
                      <a:r>
                        <a:rPr lang="en-US" sz="1200"/>
                        <a:t>N</a:t>
                      </a:r>
                      <a:endParaRPr lang="en-US" sz="1200" dirty="0"/>
                    </a:p>
                  </a:txBody>
                  <a:tcPr/>
                </a:tc>
                <a:tc>
                  <a:txBody>
                    <a:bodyPr/>
                    <a:lstStyle/>
                    <a:p>
                      <a:pPr algn="ctr"/>
                      <a:r>
                        <a:rPr lang="en-US" sz="1200"/>
                        <a:t>N</a:t>
                      </a:r>
                      <a:endParaRPr lang="en-US" sz="1200" dirty="0"/>
                    </a:p>
                  </a:txBody>
                  <a:tcPr/>
                </a:tc>
                <a:tc>
                  <a:txBody>
                    <a:bodyPr/>
                    <a:lstStyle/>
                    <a:p>
                      <a:pPr algn="ctr"/>
                      <a:r>
                        <a:rPr lang="en-US" sz="1200" dirty="0"/>
                        <a:t>Y</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Example 2 :Login Screen</a:t>
            </a:r>
          </a:p>
        </p:txBody>
      </p:sp>
      <p:sp>
        <p:nvSpPr>
          <p:cNvPr id="3" name="Content Placeholder 2"/>
          <p:cNvSpPr>
            <a:spLocks noGrp="1"/>
          </p:cNvSpPr>
          <p:nvPr>
            <p:ph idx="1"/>
          </p:nvPr>
        </p:nvSpPr>
        <p:spPr/>
        <p:txBody>
          <a:bodyPr/>
          <a:lstStyle/>
          <a:p>
            <a:r>
              <a:rPr lang="en-US" dirty="0"/>
              <a:t>Decision Base Table for Login Screen</a:t>
            </a:r>
          </a:p>
          <a:p>
            <a:endParaRPr lang="en-US" dirty="0"/>
          </a:p>
        </p:txBody>
      </p:sp>
      <p:pic>
        <p:nvPicPr>
          <p:cNvPr id="4" name="Picture 3" descr="120817_0759_DecisionTab1.png"/>
          <p:cNvPicPr>
            <a:picLocks noChangeAspect="1"/>
          </p:cNvPicPr>
          <p:nvPr/>
        </p:nvPicPr>
        <p:blipFill>
          <a:blip r:embed="rId2"/>
          <a:stretch>
            <a:fillRect/>
          </a:stretch>
        </p:blipFill>
        <p:spPr>
          <a:xfrm>
            <a:off x="2209800" y="2743200"/>
            <a:ext cx="4781550" cy="21240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Table-Example 2 Login screen</a:t>
            </a:r>
          </a:p>
        </p:txBody>
      </p:sp>
      <p:sp>
        <p:nvSpPr>
          <p:cNvPr id="3" name="Content Placeholder 2"/>
          <p:cNvSpPr>
            <a:spLocks noGrp="1"/>
          </p:cNvSpPr>
          <p:nvPr>
            <p:ph idx="1"/>
          </p:nvPr>
        </p:nvSpPr>
        <p:spPr>
          <a:xfrm>
            <a:off x="822959" y="1845734"/>
            <a:ext cx="7543801" cy="4326466"/>
          </a:xfrm>
        </p:spPr>
        <p:txBody>
          <a:bodyPr>
            <a:normAutofit lnSpcReduction="10000"/>
          </a:bodyPr>
          <a:lstStyle/>
          <a:p>
            <a:pPr>
              <a:buFont typeface="Wingdings" panose="05000000000000000000" pitchFamily="2" charset="2"/>
              <a:buChar char="v"/>
            </a:pPr>
            <a:r>
              <a:rPr lang="en-US" sz="2000" dirty="0"/>
              <a:t> </a:t>
            </a:r>
            <a:r>
              <a:rPr lang="en-US" sz="1800" dirty="0"/>
              <a:t>The condition is simple if the user provides correct username and password the user will be redirected to the homepage. If any of the input is wrong, an error message will be displayed.</a:t>
            </a:r>
          </a:p>
          <a:p>
            <a:endParaRPr lang="en-US" dirty="0"/>
          </a:p>
          <a:p>
            <a:endParaRPr lang="en-US" sz="2000" dirty="0"/>
          </a:p>
          <a:p>
            <a:endParaRPr lang="en-US" dirty="0"/>
          </a:p>
          <a:p>
            <a:endParaRPr lang="en-US" sz="2000" dirty="0"/>
          </a:p>
          <a:p>
            <a:endParaRPr lang="en-US" dirty="0"/>
          </a:p>
          <a:p>
            <a:endParaRPr lang="en-US" sz="2000" dirty="0"/>
          </a:p>
          <a:p>
            <a:pPr>
              <a:buFont typeface="Wingdings" panose="05000000000000000000" pitchFamily="2" charset="2"/>
              <a:buChar char="v"/>
            </a:pPr>
            <a:r>
              <a:rPr lang="en-US" sz="2000" dirty="0"/>
              <a:t> </a:t>
            </a:r>
            <a:r>
              <a:rPr lang="en-US" sz="1800" dirty="0"/>
              <a:t>4 Test Cases to check the functionality of login screen</a:t>
            </a:r>
          </a:p>
          <a:p>
            <a:pPr>
              <a:buFont typeface="Wingdings" panose="05000000000000000000" pitchFamily="2" charset="2"/>
              <a:buChar char="v"/>
            </a:pPr>
            <a:r>
              <a:rPr lang="en-US" sz="1800" dirty="0"/>
              <a:t> Can we minimize the table??</a:t>
            </a:r>
          </a:p>
          <a:p>
            <a:pPr>
              <a:buFont typeface="Wingdings" panose="05000000000000000000" pitchFamily="2" charset="2"/>
              <a:buChar char="v"/>
            </a:pPr>
            <a:endParaRPr lang="en-US" sz="1800" dirty="0"/>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622240387"/>
              </p:ext>
            </p:extLst>
          </p:nvPr>
        </p:nvGraphicFramePr>
        <p:xfrm>
          <a:off x="1066800" y="2825339"/>
          <a:ext cx="6629400" cy="2367255"/>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tblGrid>
              <a:tr h="473451">
                <a:tc>
                  <a:txBody>
                    <a:bodyPr/>
                    <a:lstStyle/>
                    <a:p>
                      <a:pPr algn="l" fontAlgn="t"/>
                      <a:r>
                        <a:rPr lang="en-US" b="1" dirty="0">
                          <a:solidFill>
                            <a:schemeClr val="tx1"/>
                          </a:solidFill>
                        </a:rPr>
                        <a:t>Conditions</a:t>
                      </a:r>
                      <a:endParaRPr lang="en-US" dirty="0">
                        <a:solidFill>
                          <a:schemeClr val="tx1"/>
                        </a:solidFill>
                      </a:endParaRPr>
                    </a:p>
                  </a:txBody>
                  <a:tcPr marL="76200" marR="76200" marT="76200" marB="76200"/>
                </a:tc>
                <a:tc>
                  <a:txBody>
                    <a:bodyPr/>
                    <a:lstStyle/>
                    <a:p>
                      <a:pPr algn="l" fontAlgn="t"/>
                      <a:r>
                        <a:rPr lang="en-US" b="1" dirty="0"/>
                        <a:t>Rule 1</a:t>
                      </a:r>
                      <a:endParaRPr lang="en-US" dirty="0"/>
                    </a:p>
                  </a:txBody>
                  <a:tcPr marL="76200" marR="76200" marT="76200" marB="76200"/>
                </a:tc>
                <a:tc>
                  <a:txBody>
                    <a:bodyPr/>
                    <a:lstStyle/>
                    <a:p>
                      <a:pPr algn="l" fontAlgn="t"/>
                      <a:r>
                        <a:rPr lang="en-US" b="1" dirty="0"/>
                        <a:t>Rule 2</a:t>
                      </a:r>
                      <a:endParaRPr lang="en-US" dirty="0"/>
                    </a:p>
                  </a:txBody>
                  <a:tcPr marL="76200" marR="76200" marT="76200" marB="76200"/>
                </a:tc>
                <a:tc>
                  <a:txBody>
                    <a:bodyPr/>
                    <a:lstStyle/>
                    <a:p>
                      <a:pPr algn="l" fontAlgn="t"/>
                      <a:r>
                        <a:rPr lang="en-US" b="1" dirty="0"/>
                        <a:t>Rule 3</a:t>
                      </a:r>
                      <a:endParaRPr lang="en-US" dirty="0"/>
                    </a:p>
                  </a:txBody>
                  <a:tcPr marL="76200" marR="76200" marT="76200" marB="76200"/>
                </a:tc>
                <a:tc>
                  <a:txBody>
                    <a:bodyPr/>
                    <a:lstStyle/>
                    <a:p>
                      <a:pPr algn="l" fontAlgn="t"/>
                      <a:r>
                        <a:rPr lang="en-US" b="1" dirty="0"/>
                        <a:t>Rule 4</a:t>
                      </a:r>
                      <a:endParaRPr lang="en-US" dirty="0"/>
                    </a:p>
                  </a:txBody>
                  <a:tcPr marL="76200" marR="76200" marT="76200" marB="76200"/>
                </a:tc>
                <a:extLst>
                  <a:ext uri="{0D108BD9-81ED-4DB2-BD59-A6C34878D82A}">
                    <a16:rowId xmlns:a16="http://schemas.microsoft.com/office/drawing/2014/main" val="10000"/>
                  </a:ext>
                </a:extLst>
              </a:tr>
              <a:tr h="473451">
                <a:tc>
                  <a:txBody>
                    <a:bodyPr/>
                    <a:lstStyle/>
                    <a:p>
                      <a:pPr algn="l" fontAlgn="t"/>
                      <a:r>
                        <a:rPr lang="en-US" b="0" dirty="0"/>
                        <a:t>Username (T/F)</a:t>
                      </a:r>
                    </a:p>
                  </a:txBody>
                  <a:tcPr marL="76200" marR="76200" marT="76200" marB="76200"/>
                </a:tc>
                <a:tc>
                  <a:txBody>
                    <a:bodyPr/>
                    <a:lstStyle/>
                    <a:p>
                      <a:pPr algn="l" fontAlgn="t"/>
                      <a:r>
                        <a:rPr lang="en-US" dirty="0"/>
                        <a:t>F</a:t>
                      </a:r>
                    </a:p>
                  </a:txBody>
                  <a:tcPr marL="76200" marR="76200" marT="76200" marB="76200"/>
                </a:tc>
                <a:tc>
                  <a:txBody>
                    <a:bodyPr/>
                    <a:lstStyle/>
                    <a:p>
                      <a:pPr algn="l" fontAlgn="t"/>
                      <a:r>
                        <a:rPr lang="en-US" dirty="0"/>
                        <a:t>T</a:t>
                      </a:r>
                    </a:p>
                  </a:txBody>
                  <a:tcPr marL="76200" marR="76200" marT="76200" marB="76200"/>
                </a:tc>
                <a:tc>
                  <a:txBody>
                    <a:bodyPr/>
                    <a:lstStyle/>
                    <a:p>
                      <a:pPr algn="l" fontAlgn="t"/>
                      <a:r>
                        <a:rPr lang="en-US" dirty="0"/>
                        <a:t>F</a:t>
                      </a:r>
                    </a:p>
                  </a:txBody>
                  <a:tcPr marL="76200" marR="76200" marT="76200" marB="76200"/>
                </a:tc>
                <a:tc>
                  <a:txBody>
                    <a:bodyPr/>
                    <a:lstStyle/>
                    <a:p>
                      <a:pPr algn="l" fontAlgn="t"/>
                      <a:r>
                        <a:rPr lang="en-US" dirty="0"/>
                        <a:t>T</a:t>
                      </a:r>
                    </a:p>
                  </a:txBody>
                  <a:tcPr marL="76200" marR="76200" marT="76200" marB="76200"/>
                </a:tc>
                <a:extLst>
                  <a:ext uri="{0D108BD9-81ED-4DB2-BD59-A6C34878D82A}">
                    <a16:rowId xmlns:a16="http://schemas.microsoft.com/office/drawing/2014/main" val="10001"/>
                  </a:ext>
                </a:extLst>
              </a:tr>
              <a:tr h="473451">
                <a:tc>
                  <a:txBody>
                    <a:bodyPr/>
                    <a:lstStyle/>
                    <a:p>
                      <a:pPr algn="l" fontAlgn="t"/>
                      <a:r>
                        <a:rPr lang="en-US" b="0" dirty="0"/>
                        <a:t>Password (T/F)</a:t>
                      </a:r>
                    </a:p>
                  </a:txBody>
                  <a:tcPr marL="76200" marR="76200" marT="76200" marB="76200"/>
                </a:tc>
                <a:tc>
                  <a:txBody>
                    <a:bodyPr/>
                    <a:lstStyle/>
                    <a:p>
                      <a:pPr algn="l" fontAlgn="t"/>
                      <a:r>
                        <a:rPr lang="en-US" dirty="0"/>
                        <a:t>F</a:t>
                      </a:r>
                    </a:p>
                  </a:txBody>
                  <a:tcPr marL="76200" marR="76200" marT="76200" marB="76200"/>
                </a:tc>
                <a:tc>
                  <a:txBody>
                    <a:bodyPr/>
                    <a:lstStyle/>
                    <a:p>
                      <a:pPr algn="l" fontAlgn="t"/>
                      <a:r>
                        <a:rPr lang="en-US" dirty="0"/>
                        <a:t>F</a:t>
                      </a:r>
                    </a:p>
                  </a:txBody>
                  <a:tcPr marL="76200" marR="76200" marT="76200" marB="76200"/>
                </a:tc>
                <a:tc>
                  <a:txBody>
                    <a:bodyPr/>
                    <a:lstStyle/>
                    <a:p>
                      <a:pPr algn="l" fontAlgn="t"/>
                      <a:r>
                        <a:rPr lang="en-US" dirty="0"/>
                        <a:t>T</a:t>
                      </a:r>
                    </a:p>
                  </a:txBody>
                  <a:tcPr marL="76200" marR="76200" marT="76200" marB="76200"/>
                </a:tc>
                <a:tc>
                  <a:txBody>
                    <a:bodyPr/>
                    <a:lstStyle/>
                    <a:p>
                      <a:pPr algn="l" fontAlgn="t"/>
                      <a:r>
                        <a:rPr lang="en-US" dirty="0"/>
                        <a:t>T</a:t>
                      </a:r>
                    </a:p>
                  </a:txBody>
                  <a:tcPr marL="76200" marR="76200" marT="76200" marB="76200"/>
                </a:tc>
                <a:extLst>
                  <a:ext uri="{0D108BD9-81ED-4DB2-BD59-A6C34878D82A}">
                    <a16:rowId xmlns:a16="http://schemas.microsoft.com/office/drawing/2014/main" val="10002"/>
                  </a:ext>
                </a:extLst>
              </a:tr>
              <a:tr h="473451">
                <a:tc>
                  <a:txBody>
                    <a:bodyPr/>
                    <a:lstStyle/>
                    <a:p>
                      <a:pPr algn="l" fontAlgn="t"/>
                      <a:r>
                        <a:rPr lang="en-US" b="1" dirty="0">
                          <a:solidFill>
                            <a:schemeClr val="tx1"/>
                          </a:solidFill>
                        </a:rPr>
                        <a:t>Actions</a:t>
                      </a:r>
                    </a:p>
                  </a:txBody>
                  <a:tcPr marL="76200" marR="76200" marT="76200" marB="76200"/>
                </a:tc>
                <a:tc>
                  <a:txBody>
                    <a:bodyPr/>
                    <a:lstStyle/>
                    <a:p>
                      <a:pPr algn="l" fontAlgn="t"/>
                      <a:endParaRPr lang="en-US" dirty="0"/>
                    </a:p>
                  </a:txBody>
                  <a:tcPr marL="76200" marR="76200" marT="76200" marB="76200"/>
                </a:tc>
                <a:tc>
                  <a:txBody>
                    <a:bodyPr/>
                    <a:lstStyle/>
                    <a:p>
                      <a:pPr algn="l" fontAlgn="t"/>
                      <a:endParaRPr lang="en-US" dirty="0"/>
                    </a:p>
                  </a:txBody>
                  <a:tcPr marL="76200" marR="76200" marT="76200" marB="76200"/>
                </a:tc>
                <a:tc>
                  <a:txBody>
                    <a:bodyPr/>
                    <a:lstStyle/>
                    <a:p>
                      <a:pPr algn="l" fontAlgn="t"/>
                      <a:endParaRPr lang="en-US" dirty="0"/>
                    </a:p>
                  </a:txBody>
                  <a:tcPr marL="76200" marR="76200" marT="76200" marB="76200"/>
                </a:tc>
                <a:tc>
                  <a:txBody>
                    <a:bodyPr/>
                    <a:lstStyle/>
                    <a:p>
                      <a:pPr algn="l" fontAlgn="t"/>
                      <a:endParaRPr lang="en-US" dirty="0"/>
                    </a:p>
                  </a:txBody>
                  <a:tcPr marL="76200" marR="76200" marT="76200" marB="76200"/>
                </a:tc>
                <a:extLst>
                  <a:ext uri="{0D108BD9-81ED-4DB2-BD59-A6C34878D82A}">
                    <a16:rowId xmlns:a16="http://schemas.microsoft.com/office/drawing/2014/main" val="10003"/>
                  </a:ext>
                </a:extLst>
              </a:tr>
              <a:tr h="473451">
                <a:tc>
                  <a:txBody>
                    <a:bodyPr/>
                    <a:lstStyle/>
                    <a:p>
                      <a:pPr algn="l" fontAlgn="t"/>
                      <a:r>
                        <a:rPr lang="en-US" b="0" dirty="0"/>
                        <a:t>Output (E/H)</a:t>
                      </a:r>
                    </a:p>
                  </a:txBody>
                  <a:tcPr marL="76200" marR="76200" marT="76200" marB="76200"/>
                </a:tc>
                <a:tc>
                  <a:txBody>
                    <a:bodyPr/>
                    <a:lstStyle/>
                    <a:p>
                      <a:pPr algn="l" fontAlgn="t"/>
                      <a:r>
                        <a:rPr lang="en-US" dirty="0"/>
                        <a:t>E</a:t>
                      </a:r>
                    </a:p>
                  </a:txBody>
                  <a:tcPr marL="76200" marR="76200" marT="76200" marB="76200"/>
                </a:tc>
                <a:tc>
                  <a:txBody>
                    <a:bodyPr/>
                    <a:lstStyle/>
                    <a:p>
                      <a:pPr algn="l" fontAlgn="t"/>
                      <a:r>
                        <a:rPr lang="en-US" dirty="0"/>
                        <a:t>E</a:t>
                      </a:r>
                    </a:p>
                  </a:txBody>
                  <a:tcPr marL="76200" marR="76200" marT="76200" marB="76200"/>
                </a:tc>
                <a:tc>
                  <a:txBody>
                    <a:bodyPr/>
                    <a:lstStyle/>
                    <a:p>
                      <a:pPr algn="l" fontAlgn="t"/>
                      <a:r>
                        <a:rPr lang="en-US" dirty="0"/>
                        <a:t>E</a:t>
                      </a:r>
                    </a:p>
                  </a:txBody>
                  <a:tcPr marL="76200" marR="76200" marT="76200" marB="76200"/>
                </a:tc>
                <a:tc>
                  <a:txBody>
                    <a:bodyPr/>
                    <a:lstStyle/>
                    <a:p>
                      <a:pPr algn="l" fontAlgn="t"/>
                      <a:r>
                        <a:rPr lang="en-US" dirty="0"/>
                        <a:t>H</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Example 3 Super Store</a:t>
            </a:r>
          </a:p>
        </p:txBody>
      </p:sp>
      <p:pic>
        <p:nvPicPr>
          <p:cNvPr id="4" name="Content Placeholder 3" descr="Picture1.png"/>
          <p:cNvPicPr>
            <a:picLocks noGrp="1" noChangeAspect="1"/>
          </p:cNvPicPr>
          <p:nvPr>
            <p:ph idx="1"/>
          </p:nvPr>
        </p:nvPicPr>
        <p:blipFill>
          <a:blip r:embed="rId2"/>
          <a:stretch>
            <a:fillRect/>
          </a:stretch>
        </p:blipFill>
        <p:spPr>
          <a:xfrm>
            <a:off x="990600" y="2209800"/>
            <a:ext cx="6653284" cy="342900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Example 3 Super Store</a:t>
            </a:r>
            <a:endParaRPr lang="en-US" sz="3200" dirty="0"/>
          </a:p>
        </p:txBody>
      </p:sp>
      <p:pic>
        <p:nvPicPr>
          <p:cNvPr id="24578" name="Picture 2"/>
          <p:cNvPicPr>
            <a:picLocks noGrp="1" noChangeAspect="1" noChangeArrowheads="1"/>
          </p:cNvPicPr>
          <p:nvPr>
            <p:ph idx="1"/>
          </p:nvPr>
        </p:nvPicPr>
        <p:blipFill>
          <a:blip r:embed="rId2"/>
          <a:srcRect/>
          <a:stretch>
            <a:fillRect/>
          </a:stretch>
        </p:blipFill>
        <p:spPr bwMode="auto">
          <a:xfrm>
            <a:off x="762000" y="2057400"/>
            <a:ext cx="8002417" cy="381000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Example 3 Super Store</a:t>
            </a:r>
            <a:endParaRPr lang="en-US" sz="3200" dirty="0"/>
          </a:p>
        </p:txBody>
      </p:sp>
      <p:pic>
        <p:nvPicPr>
          <p:cNvPr id="4" name="Content Placeholder 3" descr="Picture1.png"/>
          <p:cNvPicPr>
            <a:picLocks noGrp="1" noChangeAspect="1"/>
          </p:cNvPicPr>
          <p:nvPr>
            <p:ph idx="1"/>
          </p:nvPr>
        </p:nvPicPr>
        <p:blipFill>
          <a:blip r:embed="rId2"/>
          <a:stretch>
            <a:fillRect/>
          </a:stretch>
        </p:blipFill>
        <p:spPr>
          <a:xfrm>
            <a:off x="565993" y="1981200"/>
            <a:ext cx="7829342" cy="3810000"/>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Example 3 Super Store</a:t>
            </a:r>
            <a:endParaRPr lang="en-US" sz="3200" dirty="0"/>
          </a:p>
        </p:txBody>
      </p:sp>
      <p:pic>
        <p:nvPicPr>
          <p:cNvPr id="4" name="Content Placeholder 3" descr="Picture1.png"/>
          <p:cNvPicPr>
            <a:picLocks noGrp="1" noChangeAspect="1"/>
          </p:cNvPicPr>
          <p:nvPr>
            <p:ph idx="1"/>
          </p:nvPr>
        </p:nvPicPr>
        <p:blipFill>
          <a:blip r:embed="rId2"/>
          <a:stretch>
            <a:fillRect/>
          </a:stretch>
        </p:blipFill>
        <p:spPr>
          <a:xfrm>
            <a:off x="822960" y="2057400"/>
            <a:ext cx="7391400" cy="3786521"/>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Example 3 Super Store</a:t>
            </a:r>
            <a:endParaRPr lang="en-US" sz="3200" dirty="0"/>
          </a:p>
        </p:txBody>
      </p:sp>
      <p:pic>
        <p:nvPicPr>
          <p:cNvPr id="4" name="Content Placeholder 3" descr="Picture1.png"/>
          <p:cNvPicPr>
            <a:picLocks noGrp="1" noChangeAspect="1"/>
          </p:cNvPicPr>
          <p:nvPr>
            <p:ph idx="1"/>
          </p:nvPr>
        </p:nvPicPr>
        <p:blipFill>
          <a:blip r:embed="rId2"/>
          <a:stretch>
            <a:fillRect/>
          </a:stretch>
        </p:blipFill>
        <p:spPr>
          <a:xfrm>
            <a:off x="591738" y="1981200"/>
            <a:ext cx="7784547" cy="4038600"/>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Decision Table Testing</a:t>
            </a:r>
          </a:p>
        </p:txBody>
      </p:sp>
      <p:sp>
        <p:nvSpPr>
          <p:cNvPr id="3" name="Content Placeholder 2"/>
          <p:cNvSpPr>
            <a:spLocks noGrp="1"/>
          </p:cNvSpPr>
          <p:nvPr>
            <p:ph idx="1"/>
          </p:nvPr>
        </p:nvSpPr>
        <p:spPr>
          <a:xfrm>
            <a:off x="851535" y="2222924"/>
            <a:ext cx="7543801" cy="2878666"/>
          </a:xfrm>
        </p:spPr>
        <p:txBody>
          <a:bodyPr>
            <a:normAutofit/>
          </a:bodyPr>
          <a:lstStyle/>
          <a:p>
            <a:pPr algn="just">
              <a:buFont typeface="Wingdings" panose="05000000000000000000" pitchFamily="2" charset="2"/>
              <a:buChar char="v"/>
            </a:pPr>
            <a:r>
              <a:rPr lang="en-US" dirty="0"/>
              <a:t> Logic based testing technique</a:t>
            </a:r>
          </a:p>
          <a:p>
            <a:pPr algn="just">
              <a:buFont typeface="Wingdings" panose="05000000000000000000" pitchFamily="2" charset="2"/>
              <a:buChar char="v"/>
            </a:pPr>
            <a:r>
              <a:rPr lang="en-US" dirty="0"/>
              <a:t> Systematic approach input and output in tabular form</a:t>
            </a:r>
          </a:p>
          <a:p>
            <a:pPr algn="just">
              <a:buFont typeface="Wingdings" panose="05000000000000000000" pitchFamily="2" charset="2"/>
              <a:buChar char="v"/>
            </a:pPr>
            <a:r>
              <a:rPr lang="en-GB" dirty="0"/>
              <a:t> Precise and compact way to model complicated logic</a:t>
            </a:r>
            <a:endParaRPr lang="en-US" dirty="0"/>
          </a:p>
          <a:p>
            <a:pPr algn="just">
              <a:buFont typeface="Wingdings" panose="05000000000000000000" pitchFamily="2" charset="2"/>
              <a:buChar char="v"/>
            </a:pPr>
            <a:r>
              <a:rPr lang="en-US" dirty="0"/>
              <a:t> Conditions and actions are used for test cases </a:t>
            </a:r>
          </a:p>
          <a:p>
            <a:pPr algn="just">
              <a:buFont typeface="Wingdings" panose="05000000000000000000" pitchFamily="2" charset="2"/>
              <a:buChar char="v"/>
            </a:pPr>
            <a:r>
              <a:rPr lang="en-US" dirty="0"/>
              <a:t> Conditions as inputs and actions as outputs</a:t>
            </a:r>
          </a:p>
          <a:p>
            <a:pPr algn="just">
              <a:buFont typeface="Wingdings" panose="05000000000000000000" pitchFamily="2" charset="2"/>
              <a:buChar char="v"/>
            </a:pPr>
            <a:endParaRPr lang="en-US" dirty="0"/>
          </a:p>
          <a:p>
            <a:pPr algn="just"/>
            <a:endParaRPr lang="en-US" dirty="0"/>
          </a:p>
          <a:p>
            <a:pPr algn="just"/>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Arial Nova Cond" panose="020B0506020202020204" pitchFamily="34" charset="0"/>
              </a:rPr>
              <a:t>Decision Table- Example 3 Super Store</a:t>
            </a:r>
            <a:endParaRPr lang="en-US" sz="3600" dirty="0"/>
          </a:p>
        </p:txBody>
      </p:sp>
      <p:pic>
        <p:nvPicPr>
          <p:cNvPr id="4" name="Content Placeholder 3" descr="Picture1.png"/>
          <p:cNvPicPr>
            <a:picLocks noGrp="1" noChangeAspect="1"/>
          </p:cNvPicPr>
          <p:nvPr>
            <p:ph idx="1"/>
          </p:nvPr>
        </p:nvPicPr>
        <p:blipFill>
          <a:blip r:embed="rId2"/>
          <a:stretch>
            <a:fillRect/>
          </a:stretch>
        </p:blipFill>
        <p:spPr>
          <a:xfrm>
            <a:off x="1219200" y="2151896"/>
            <a:ext cx="6224179" cy="3169721"/>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Advantages and Disadvantages of DT</a:t>
            </a:r>
          </a:p>
        </p:txBody>
      </p:sp>
      <p:sp>
        <p:nvSpPr>
          <p:cNvPr id="3" name="Content Placeholder 2"/>
          <p:cNvSpPr>
            <a:spLocks noGrp="1"/>
          </p:cNvSpPr>
          <p:nvPr>
            <p:ph idx="1"/>
          </p:nvPr>
        </p:nvSpPr>
        <p:spPr>
          <a:xfrm>
            <a:off x="609600" y="2057400"/>
            <a:ext cx="8229600" cy="4114800"/>
          </a:xfrm>
        </p:spPr>
        <p:txBody>
          <a:bodyPr>
            <a:normAutofit/>
          </a:bodyPr>
          <a:lstStyle/>
          <a:p>
            <a:pPr marL="0" indent="0">
              <a:buNone/>
            </a:pPr>
            <a:r>
              <a:rPr lang="en-US" sz="1800" b="1" dirty="0"/>
              <a:t>Advantages:</a:t>
            </a:r>
          </a:p>
          <a:p>
            <a:pPr>
              <a:buFont typeface="Wingdings" panose="05000000000000000000" pitchFamily="2" charset="2"/>
              <a:buChar char="v"/>
            </a:pPr>
            <a:r>
              <a:rPr lang="en-US" sz="1800" dirty="0"/>
              <a:t> System behavior is different for different input and not same for a range of inputs</a:t>
            </a:r>
          </a:p>
          <a:p>
            <a:pPr>
              <a:buFont typeface="Wingdings" panose="05000000000000000000" pitchFamily="2" charset="2"/>
              <a:buChar char="v"/>
            </a:pPr>
            <a:r>
              <a:rPr lang="en-US" sz="1800" dirty="0"/>
              <a:t> Representation is simple as it is in tabular form</a:t>
            </a:r>
          </a:p>
          <a:p>
            <a:pPr>
              <a:buFont typeface="Wingdings" panose="05000000000000000000" pitchFamily="2" charset="2"/>
              <a:buChar char="v"/>
            </a:pPr>
            <a:r>
              <a:rPr lang="en-US" sz="1800" dirty="0"/>
              <a:t> From table we have better testing coverage</a:t>
            </a:r>
          </a:p>
          <a:p>
            <a:pPr>
              <a:buFont typeface="Wingdings" panose="05000000000000000000" pitchFamily="2" charset="2"/>
              <a:buChar char="v"/>
            </a:pPr>
            <a:r>
              <a:rPr lang="en-US" sz="1800" dirty="0"/>
              <a:t> Good for complex business conditions</a:t>
            </a:r>
          </a:p>
          <a:p>
            <a:pPr marL="0" indent="0">
              <a:buNone/>
            </a:pPr>
            <a:r>
              <a:rPr lang="en-US" sz="1800" b="1" dirty="0"/>
              <a:t>Disadvantages:</a:t>
            </a:r>
          </a:p>
          <a:p>
            <a:pPr>
              <a:buFont typeface="Wingdings" panose="05000000000000000000" pitchFamily="2" charset="2"/>
              <a:buChar char="v"/>
            </a:pPr>
            <a:r>
              <a:rPr lang="en-US" dirty="0"/>
              <a:t> </a:t>
            </a:r>
            <a:r>
              <a:rPr lang="en-US" sz="1800" dirty="0"/>
              <a:t>When input increases table will become more complex </a:t>
            </a:r>
            <a:endParaRPr lang="en-US" dirty="0"/>
          </a:p>
        </p:txBody>
      </p:sp>
    </p:spTree>
    <p:extLst>
      <p:ext uri="{BB962C8B-B14F-4D97-AF65-F5344CB8AC3E}">
        <p14:creationId xmlns:p14="http://schemas.microsoft.com/office/powerpoint/2010/main" val="4151138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1337-8135-41BB-96CA-5D23A2CA27D4}"/>
              </a:ext>
            </a:extLst>
          </p:cNvPr>
          <p:cNvSpPr>
            <a:spLocks noGrp="1"/>
          </p:cNvSpPr>
          <p:nvPr>
            <p:ph type="title"/>
          </p:nvPr>
        </p:nvSpPr>
        <p:spPr/>
        <p:txBody>
          <a:bodyPr>
            <a:normAutofit/>
          </a:bodyPr>
          <a:lstStyle/>
          <a:p>
            <a:r>
              <a:rPr lang="en-GB" sz="3200" dirty="0">
                <a:latin typeface="Arial Nova Cond" panose="020B0506020202020204" pitchFamily="34" charset="0"/>
              </a:rPr>
              <a:t>Class Task</a:t>
            </a:r>
          </a:p>
        </p:txBody>
      </p:sp>
      <p:sp>
        <p:nvSpPr>
          <p:cNvPr id="3" name="Content Placeholder 2">
            <a:extLst>
              <a:ext uri="{FF2B5EF4-FFF2-40B4-BE49-F238E27FC236}">
                <a16:creationId xmlns:a16="http://schemas.microsoft.com/office/drawing/2014/main" id="{2288C1C0-BB3D-45E8-AA2C-E54035F00300}"/>
              </a:ext>
            </a:extLst>
          </p:cNvPr>
          <p:cNvSpPr>
            <a:spLocks noGrp="1"/>
          </p:cNvSpPr>
          <p:nvPr>
            <p:ph idx="1"/>
          </p:nvPr>
        </p:nvSpPr>
        <p:spPr/>
        <p:txBody>
          <a:bodyPr/>
          <a:lstStyle/>
          <a:p>
            <a:r>
              <a:rPr lang="en-GB" sz="1800" b="1" dirty="0"/>
              <a:t>Make Decision Table for Upload Screen</a:t>
            </a:r>
          </a:p>
          <a:p>
            <a:r>
              <a:rPr lang="en-GB" sz="1800" dirty="0"/>
              <a:t>Now consider a dialogue box which will ask the user to upload photo with certain conditions like –</a:t>
            </a:r>
          </a:p>
          <a:p>
            <a:pPr>
              <a:buFont typeface="Wingdings" panose="05000000000000000000" pitchFamily="2" charset="2"/>
              <a:buChar char="v"/>
            </a:pPr>
            <a:r>
              <a:rPr lang="en-GB" sz="1800" dirty="0"/>
              <a:t>You can upload only '.jpg' format image</a:t>
            </a:r>
          </a:p>
          <a:p>
            <a:pPr>
              <a:buFont typeface="Wingdings" panose="05000000000000000000" pitchFamily="2" charset="2"/>
              <a:buChar char="v"/>
            </a:pPr>
            <a:r>
              <a:rPr lang="en-GB" sz="1800" dirty="0"/>
              <a:t>file size less than 32kb</a:t>
            </a:r>
          </a:p>
          <a:p>
            <a:pPr>
              <a:buFont typeface="Wingdings" panose="05000000000000000000" pitchFamily="2" charset="2"/>
              <a:buChar char="v"/>
            </a:pPr>
            <a:r>
              <a:rPr lang="en-GB" sz="1800" dirty="0"/>
              <a:t>resolution 137*177.</a:t>
            </a:r>
          </a:p>
          <a:p>
            <a:pPr marL="0" indent="0">
              <a:buNone/>
            </a:pPr>
            <a:endParaRPr lang="en-GB" sz="1800" dirty="0"/>
          </a:p>
          <a:p>
            <a:pPr marL="0" indent="0">
              <a:buNone/>
            </a:pPr>
            <a:endParaRPr lang="en-GB" sz="1800" dirty="0"/>
          </a:p>
          <a:p>
            <a:r>
              <a:rPr lang="en-GB" sz="1800" dirty="0"/>
              <a:t>If any of the conditions fails the system will throw corresponding error message stating the issue and if all conditions are met photo will be updated successfully</a:t>
            </a:r>
          </a:p>
          <a:p>
            <a:endParaRPr lang="en-GB" dirty="0"/>
          </a:p>
        </p:txBody>
      </p:sp>
      <p:pic>
        <p:nvPicPr>
          <p:cNvPr id="5" name="Picture 4">
            <a:extLst>
              <a:ext uri="{FF2B5EF4-FFF2-40B4-BE49-F238E27FC236}">
                <a16:creationId xmlns:a16="http://schemas.microsoft.com/office/drawing/2014/main" id="{2B7603ED-E98D-4C8D-8765-D8A680735620}"/>
              </a:ext>
            </a:extLst>
          </p:cNvPr>
          <p:cNvPicPr>
            <a:picLocks noChangeAspect="1"/>
          </p:cNvPicPr>
          <p:nvPr/>
        </p:nvPicPr>
        <p:blipFill>
          <a:blip r:embed="rId2"/>
          <a:stretch>
            <a:fillRect/>
          </a:stretch>
        </p:blipFill>
        <p:spPr>
          <a:xfrm>
            <a:off x="1508759" y="4267200"/>
            <a:ext cx="6172200" cy="647700"/>
          </a:xfrm>
          <a:prstGeom prst="rect">
            <a:avLst/>
          </a:prstGeom>
        </p:spPr>
      </p:pic>
    </p:spTree>
    <p:extLst>
      <p:ext uri="{BB962C8B-B14F-4D97-AF65-F5344CB8AC3E}">
        <p14:creationId xmlns:p14="http://schemas.microsoft.com/office/powerpoint/2010/main" val="750991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2901897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0"/>
            <a:ext cx="8229600" cy="792162"/>
          </a:xfrm>
        </p:spPr>
        <p:txBody>
          <a:bodyPr>
            <a:normAutofit fontScale="90000"/>
          </a:bodyPr>
          <a:lstStyle/>
          <a:p>
            <a:r>
              <a:rPr lang="en-US" sz="3600" dirty="0">
                <a:latin typeface="Arial Nova Cond" panose="020B0506020202020204" pitchFamily="34" charset="0"/>
              </a:rPr>
              <a:t>Why Decision table is important?</a:t>
            </a:r>
            <a:br>
              <a:rPr lang="en-US" dirty="0"/>
            </a:br>
            <a:endParaRPr lang="en-US" dirty="0"/>
          </a:p>
        </p:txBody>
      </p:sp>
      <p:sp>
        <p:nvSpPr>
          <p:cNvPr id="3" name="Content Placeholder 2"/>
          <p:cNvSpPr>
            <a:spLocks noGrp="1"/>
          </p:cNvSpPr>
          <p:nvPr>
            <p:ph idx="1"/>
          </p:nvPr>
        </p:nvSpPr>
        <p:spPr>
          <a:xfrm>
            <a:off x="800100" y="2209800"/>
            <a:ext cx="8229600" cy="3124200"/>
          </a:xfrm>
        </p:spPr>
        <p:txBody>
          <a:bodyPr>
            <a:normAutofit/>
          </a:bodyPr>
          <a:lstStyle/>
          <a:p>
            <a:pPr>
              <a:buFont typeface="Wingdings" panose="05000000000000000000" pitchFamily="2" charset="2"/>
              <a:buChar char="v"/>
            </a:pPr>
            <a:r>
              <a:rPr lang="en-US" sz="1800" dirty="0"/>
              <a:t> </a:t>
            </a:r>
            <a:r>
              <a:rPr lang="en-GB" sz="1800" dirty="0"/>
              <a:t>Search the effects of combinations of different</a:t>
            </a:r>
          </a:p>
          <a:p>
            <a:pPr>
              <a:buFont typeface="Wingdings" panose="05000000000000000000" pitchFamily="2" charset="2"/>
              <a:buChar char="v"/>
            </a:pPr>
            <a:r>
              <a:rPr lang="en-US" sz="1800" dirty="0"/>
              <a:t> All possible combinations of conditions have been considered</a:t>
            </a:r>
          </a:p>
          <a:p>
            <a:pPr>
              <a:buFont typeface="Wingdings" panose="05000000000000000000" pitchFamily="2" charset="2"/>
              <a:buChar char="v"/>
            </a:pPr>
            <a:r>
              <a:rPr lang="en-US" sz="1800" dirty="0"/>
              <a:t> D</a:t>
            </a:r>
            <a:r>
              <a:rPr lang="en-GB" sz="1800" dirty="0" err="1"/>
              <a:t>evelopment</a:t>
            </a:r>
            <a:r>
              <a:rPr lang="en-GB" sz="1800" dirty="0"/>
              <a:t> process with the tester </a:t>
            </a:r>
          </a:p>
          <a:p>
            <a:pPr marL="0" indent="0">
              <a:buNone/>
            </a:pPr>
            <a:r>
              <a:rPr lang="en-GB" sz="1800" dirty="0"/>
              <a:t>     - Developer</a:t>
            </a:r>
          </a:p>
          <a:p>
            <a:pPr marL="0" indent="0">
              <a:buNone/>
            </a:pPr>
            <a:r>
              <a:rPr lang="en-GB" sz="1800" dirty="0"/>
              <a:t>     - Also for Tester</a:t>
            </a:r>
          </a:p>
          <a:p>
            <a:pPr>
              <a:buFont typeface="Wingdings" panose="05000000000000000000" pitchFamily="2" charset="2"/>
              <a:buChar char="v"/>
            </a:pPr>
            <a:r>
              <a:rPr lang="en-GB" sz="1800" dirty="0"/>
              <a:t> Dealing with complex business rules</a:t>
            </a:r>
          </a:p>
          <a:p>
            <a:pPr marL="0" indent="0">
              <a:buNone/>
            </a:pPr>
            <a:r>
              <a:rPr lang="en-US" sz="1600"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Developing Decision Table</a:t>
            </a:r>
          </a:p>
        </p:txBody>
      </p:sp>
      <p:sp>
        <p:nvSpPr>
          <p:cNvPr id="3" name="Content Placeholder 2"/>
          <p:cNvSpPr>
            <a:spLocks noGrp="1"/>
          </p:cNvSpPr>
          <p:nvPr>
            <p:ph idx="1"/>
          </p:nvPr>
        </p:nvSpPr>
        <p:spPr>
          <a:xfrm>
            <a:off x="832485" y="1950720"/>
            <a:ext cx="7543801" cy="4023360"/>
          </a:xfrm>
        </p:spPr>
        <p:txBody>
          <a:bodyPr/>
          <a:lstStyle/>
          <a:p>
            <a:pPr>
              <a:buFont typeface="Wingdings" panose="05000000000000000000" pitchFamily="2" charset="2"/>
              <a:buChar char="v"/>
            </a:pPr>
            <a:r>
              <a:rPr lang="en-GB" dirty="0"/>
              <a:t> Decision table has following four portions</a:t>
            </a:r>
          </a:p>
          <a:p>
            <a:r>
              <a:rPr lang="en-GB" dirty="0"/>
              <a:t>      - Stub portion</a:t>
            </a:r>
            <a:br>
              <a:rPr lang="en-GB" dirty="0"/>
            </a:br>
            <a:r>
              <a:rPr lang="en-GB" dirty="0"/>
              <a:t>      - Entry portion</a:t>
            </a:r>
            <a:br>
              <a:rPr lang="en-GB" dirty="0"/>
            </a:br>
            <a:r>
              <a:rPr lang="en-GB" dirty="0"/>
              <a:t>      - Condition portion, and</a:t>
            </a:r>
            <a:br>
              <a:rPr lang="en-GB" dirty="0"/>
            </a:br>
            <a:r>
              <a:rPr lang="en-GB" dirty="0"/>
              <a:t>      - Action portion</a:t>
            </a:r>
            <a:endParaRPr lang="en-US" dirty="0"/>
          </a:p>
          <a:p>
            <a:endParaRPr lang="en-US" dirty="0"/>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54410216"/>
              </p:ext>
            </p:extLst>
          </p:nvPr>
        </p:nvGraphicFramePr>
        <p:xfrm>
          <a:off x="1143000" y="3962400"/>
          <a:ext cx="5791200" cy="1249680"/>
        </p:xfrm>
        <a:graphic>
          <a:graphicData uri="http://schemas.openxmlformats.org/drawingml/2006/table">
            <a:tbl>
              <a:tblPr firstRow="1" bandRow="1">
                <a:tableStyleId>{5C22544A-7EE6-4342-B048-85BDC9FD1C3A}</a:tableStyleId>
              </a:tblPr>
              <a:tblGrid>
                <a:gridCol w="2895600">
                  <a:extLst>
                    <a:ext uri="{9D8B030D-6E8A-4147-A177-3AD203B41FA5}">
                      <a16:colId xmlns:a16="http://schemas.microsoft.com/office/drawing/2014/main" val="20000"/>
                    </a:ext>
                  </a:extLst>
                </a:gridCol>
                <a:gridCol w="2895600">
                  <a:extLst>
                    <a:ext uri="{9D8B030D-6E8A-4147-A177-3AD203B41FA5}">
                      <a16:colId xmlns:a16="http://schemas.microsoft.com/office/drawing/2014/main" val="20001"/>
                    </a:ext>
                  </a:extLst>
                </a:gridCol>
              </a:tblGrid>
              <a:tr h="609600">
                <a:tc>
                  <a:txBody>
                    <a:bodyPr/>
                    <a:lstStyle/>
                    <a:p>
                      <a:r>
                        <a:rPr lang="fr-FR" dirty="0"/>
                        <a:t>condition stubs</a:t>
                      </a:r>
                      <a:endParaRPr lang="en-US" dirty="0"/>
                    </a:p>
                  </a:txBody>
                  <a:tcPr/>
                </a:tc>
                <a:tc>
                  <a:txBody>
                    <a:bodyPr/>
                    <a:lstStyle/>
                    <a:p>
                      <a:r>
                        <a:rPr lang="en-GB" sz="1800" b="0" i="0" u="none" strike="noStrike" kern="1200" baseline="0" dirty="0">
                          <a:solidFill>
                            <a:schemeClr val="lt1"/>
                          </a:solidFill>
                          <a:latin typeface="+mn-lt"/>
                          <a:ea typeface="+mn-ea"/>
                          <a:cs typeface="+mn-cs"/>
                        </a:rPr>
                        <a:t>Condition Alternatives </a:t>
                      </a:r>
                    </a:p>
                    <a:p>
                      <a:r>
                        <a:rPr lang="fr-FR" dirty="0"/>
                        <a:t>- condition entries</a:t>
                      </a:r>
                      <a:endParaRPr lang="en-US" dirty="0"/>
                    </a:p>
                  </a:txBody>
                  <a:tcPr/>
                </a:tc>
                <a:extLst>
                  <a:ext uri="{0D108BD9-81ED-4DB2-BD59-A6C34878D82A}">
                    <a16:rowId xmlns:a16="http://schemas.microsoft.com/office/drawing/2014/main" val="10000"/>
                  </a:ext>
                </a:extLst>
              </a:tr>
              <a:tr h="609600">
                <a:tc>
                  <a:txBody>
                    <a:bodyPr/>
                    <a:lstStyle/>
                    <a:p>
                      <a:r>
                        <a:rPr lang="fr-FR" dirty="0"/>
                        <a:t>action stubs</a:t>
                      </a:r>
                      <a:endParaRPr lang="en-US" dirty="0"/>
                    </a:p>
                  </a:txBody>
                  <a:tcPr/>
                </a:tc>
                <a:tc>
                  <a:txBody>
                    <a:bodyPr/>
                    <a:lstStyle/>
                    <a:p>
                      <a:r>
                        <a:rPr lang="fr-FR" dirty="0"/>
                        <a:t>action entries </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979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Developing Decision Table</a:t>
            </a:r>
          </a:p>
        </p:txBody>
      </p:sp>
      <p:sp>
        <p:nvSpPr>
          <p:cNvPr id="3" name="Content Placeholder 2"/>
          <p:cNvSpPr>
            <a:spLocks noGrp="1"/>
          </p:cNvSpPr>
          <p:nvPr>
            <p:ph idx="1"/>
          </p:nvPr>
        </p:nvSpPr>
        <p:spPr>
          <a:xfrm>
            <a:off x="851535" y="1981200"/>
            <a:ext cx="7543801" cy="4023360"/>
          </a:xfrm>
        </p:spPr>
        <p:txBody>
          <a:bodyPr>
            <a:normAutofit lnSpcReduction="10000"/>
          </a:bodyPr>
          <a:lstStyle/>
          <a:p>
            <a:pPr>
              <a:buFont typeface="Wingdings" panose="05000000000000000000" pitchFamily="2" charset="2"/>
              <a:buChar char="v"/>
            </a:pPr>
            <a:r>
              <a:rPr lang="en-US" dirty="0"/>
              <a:t> Conditions and Condition alternatives</a:t>
            </a:r>
          </a:p>
          <a:p>
            <a:pPr>
              <a:buNone/>
            </a:pPr>
            <a:r>
              <a:rPr lang="en-US" dirty="0"/>
              <a:t>       -&gt; Represent the specific rule when making a decision </a:t>
            </a:r>
          </a:p>
          <a:p>
            <a:pPr>
              <a:buFont typeface="Wingdings" panose="05000000000000000000" pitchFamily="2" charset="2"/>
              <a:buChar char="v"/>
            </a:pPr>
            <a:r>
              <a:rPr lang="en-US" dirty="0"/>
              <a:t> Actions </a:t>
            </a:r>
          </a:p>
          <a:p>
            <a:pPr>
              <a:buNone/>
            </a:pPr>
            <a:r>
              <a:rPr lang="en-US" dirty="0"/>
              <a:t>       -&gt; Represent all possible courses of action associated with a given set of conditions</a:t>
            </a:r>
          </a:p>
          <a:p>
            <a:pPr>
              <a:buFont typeface="Wingdings" panose="05000000000000000000" pitchFamily="2" charset="2"/>
              <a:buChar char="v"/>
            </a:pPr>
            <a:r>
              <a:rPr lang="en-US" dirty="0"/>
              <a:t> Two types of condition entries</a:t>
            </a:r>
          </a:p>
          <a:p>
            <a:pPr marL="0" indent="0">
              <a:buNone/>
            </a:pPr>
            <a:r>
              <a:rPr lang="en-US" dirty="0"/>
              <a:t>     - Limited entry table </a:t>
            </a:r>
          </a:p>
          <a:p>
            <a:pPr marL="0" indent="0">
              <a:buNone/>
            </a:pPr>
            <a:r>
              <a:rPr lang="en-US" dirty="0"/>
              <a:t>              - All conditions binary </a:t>
            </a:r>
          </a:p>
          <a:p>
            <a:pPr marL="0" indent="0">
              <a:buNone/>
            </a:pPr>
            <a:r>
              <a:rPr lang="en-US" dirty="0"/>
              <a:t>     - Extended entry table</a:t>
            </a:r>
          </a:p>
          <a:p>
            <a:pPr marL="0" indent="0">
              <a:buNone/>
            </a:pPr>
            <a:r>
              <a:rPr lang="en-US" dirty="0"/>
              <a:t>               - Condition entries have more than one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Developing decision tables</a:t>
            </a:r>
          </a:p>
        </p:txBody>
      </p:sp>
      <p:sp>
        <p:nvSpPr>
          <p:cNvPr id="3" name="Content Placeholder 2"/>
          <p:cNvSpPr>
            <a:spLocks noGrp="1"/>
          </p:cNvSpPr>
          <p:nvPr>
            <p:ph idx="1"/>
          </p:nvPr>
        </p:nvSpPr>
        <p:spPr>
          <a:xfrm>
            <a:off x="822960" y="1905000"/>
            <a:ext cx="8229600" cy="3582878"/>
          </a:xfrm>
        </p:spPr>
        <p:txBody>
          <a:bodyPr>
            <a:normAutofit/>
          </a:bodyPr>
          <a:lstStyle/>
          <a:p>
            <a:pPr>
              <a:buNone/>
            </a:pPr>
            <a:r>
              <a:rPr lang="en-US" b="1" dirty="0"/>
              <a:t>Step 1: </a:t>
            </a:r>
          </a:p>
          <a:p>
            <a:pPr>
              <a:buFont typeface="Wingdings" panose="05000000000000000000" pitchFamily="2" charset="2"/>
              <a:buChar char="v"/>
            </a:pPr>
            <a:r>
              <a:rPr lang="en-US" dirty="0"/>
              <a:t> Determine the number of conditions </a:t>
            </a:r>
          </a:p>
          <a:p>
            <a:pPr marL="0" indent="0">
              <a:buNone/>
            </a:pPr>
            <a:r>
              <a:rPr lang="en-US" dirty="0"/>
              <a:t>           - Combine rows that overlap conditions that are mutually exclusive.</a:t>
            </a:r>
          </a:p>
          <a:p>
            <a:pPr>
              <a:buNone/>
            </a:pPr>
            <a:r>
              <a:rPr lang="en-US" dirty="0"/>
              <a:t>           - Example: Gender (Male and Female )</a:t>
            </a:r>
          </a:p>
          <a:p>
            <a:pPr>
              <a:buNone/>
            </a:pPr>
            <a:r>
              <a:rPr lang="en-US" dirty="0"/>
              <a:t>                              - Education (High school, Bachelor, Master and Doctor </a:t>
            </a:r>
            <a:r>
              <a:rPr lang="en-US" dirty="0" err="1"/>
              <a:t>etc</a:t>
            </a:r>
            <a:r>
              <a:rPr lang="en-US" dirty="0"/>
              <a:t>)</a:t>
            </a:r>
          </a:p>
          <a:p>
            <a:pPr marL="0" indent="0">
              <a:buNone/>
            </a:pPr>
            <a:r>
              <a:rPr lang="en-US" b="1" dirty="0"/>
              <a:t>Step 2 :</a:t>
            </a:r>
          </a:p>
          <a:p>
            <a:pPr>
              <a:buFont typeface="Wingdings" panose="05000000000000000000" pitchFamily="2" charset="2"/>
              <a:buChar char="v"/>
            </a:pPr>
            <a:r>
              <a:rPr lang="en-US" dirty="0"/>
              <a:t> Determine the number of possible actions</a:t>
            </a:r>
          </a:p>
          <a:p>
            <a:pPr>
              <a:buFont typeface="Wingdings" panose="05000000000000000000" pitchFamily="2" charset="2"/>
              <a:buChar char="v"/>
            </a:pPr>
            <a:r>
              <a:rPr lang="en-US" dirty="0"/>
              <a:t> Number of conditions becomes the number of rows</a:t>
            </a:r>
          </a:p>
          <a:p>
            <a:pPr>
              <a:buNone/>
            </a:pPr>
            <a:endParaRPr lang="en-US" sz="2800" dirty="0"/>
          </a:p>
        </p:txBody>
      </p:sp>
    </p:spTree>
    <p:extLst>
      <p:ext uri="{BB962C8B-B14F-4D97-AF65-F5344CB8AC3E}">
        <p14:creationId xmlns:p14="http://schemas.microsoft.com/office/powerpoint/2010/main" val="2917233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Developing decision tables</a:t>
            </a:r>
          </a:p>
        </p:txBody>
      </p:sp>
      <p:sp>
        <p:nvSpPr>
          <p:cNvPr id="3" name="Content Placeholder 2"/>
          <p:cNvSpPr>
            <a:spLocks noGrp="1"/>
          </p:cNvSpPr>
          <p:nvPr>
            <p:ph idx="1"/>
          </p:nvPr>
        </p:nvSpPr>
        <p:spPr>
          <a:xfrm>
            <a:off x="685800" y="1981200"/>
            <a:ext cx="8458200" cy="4525963"/>
          </a:xfrm>
        </p:spPr>
        <p:txBody>
          <a:bodyPr/>
          <a:lstStyle/>
          <a:p>
            <a:pPr>
              <a:buNone/>
            </a:pPr>
            <a:r>
              <a:rPr lang="en-US" b="1" dirty="0"/>
              <a:t>Step 3 :</a:t>
            </a:r>
          </a:p>
          <a:p>
            <a:pPr>
              <a:buFont typeface="Wingdings" panose="05000000000000000000" pitchFamily="2" charset="2"/>
              <a:buChar char="v"/>
            </a:pPr>
            <a:r>
              <a:rPr lang="en-US" dirty="0"/>
              <a:t> Determine the number of condition alternatives for each condition.</a:t>
            </a:r>
          </a:p>
          <a:p>
            <a:pPr marL="0" indent="0">
              <a:buNone/>
            </a:pPr>
            <a:r>
              <a:rPr lang="en-US" dirty="0"/>
              <a:t>       - Simple table have two alternatives (Y/N)</a:t>
            </a:r>
          </a:p>
          <a:p>
            <a:pPr marL="0" indent="0">
              <a:buNone/>
            </a:pPr>
            <a:r>
              <a:rPr lang="en-US" dirty="0"/>
              <a:t>       - Extended entry table many alternatives for each condition </a:t>
            </a:r>
          </a:p>
          <a:p>
            <a:pPr>
              <a:buNone/>
            </a:pPr>
            <a:r>
              <a:rPr lang="en-US" dirty="0"/>
              <a:t> </a:t>
            </a:r>
            <a:r>
              <a:rPr lang="en-US" b="1" dirty="0"/>
              <a:t>Step 4 :</a:t>
            </a:r>
          </a:p>
          <a:p>
            <a:pPr>
              <a:buFont typeface="Wingdings" panose="05000000000000000000" pitchFamily="2" charset="2"/>
              <a:buChar char="v"/>
            </a:pPr>
            <a:r>
              <a:rPr lang="en-US" dirty="0"/>
              <a:t> </a:t>
            </a:r>
            <a:r>
              <a:rPr lang="en-GB" dirty="0"/>
              <a:t>Calculate the number of possible combinations (Rules).</a:t>
            </a:r>
          </a:p>
          <a:p>
            <a:pPr>
              <a:buFont typeface="Wingdings" panose="05000000000000000000" pitchFamily="2" charset="2"/>
              <a:buChar char="v"/>
            </a:pPr>
            <a:r>
              <a:rPr lang="en-GB" dirty="0"/>
              <a:t>  </a:t>
            </a:r>
            <a:r>
              <a:rPr lang="en-US" dirty="0"/>
              <a:t>If four conditions and two alternatives, there will be 2^4 = 16 possibilities</a:t>
            </a:r>
          </a:p>
        </p:txBody>
      </p:sp>
    </p:spTree>
    <p:extLst>
      <p:ext uri="{BB962C8B-B14F-4D97-AF65-F5344CB8AC3E}">
        <p14:creationId xmlns:p14="http://schemas.microsoft.com/office/powerpoint/2010/main" val="3101894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Arial Nova Cond" panose="020B0506020202020204" pitchFamily="34" charset="0"/>
              </a:rPr>
              <a:t>Developing decision tables</a:t>
            </a:r>
          </a:p>
        </p:txBody>
      </p:sp>
      <p:sp>
        <p:nvSpPr>
          <p:cNvPr id="3" name="Content Placeholder 2"/>
          <p:cNvSpPr>
            <a:spLocks noGrp="1"/>
          </p:cNvSpPr>
          <p:nvPr>
            <p:ph idx="1"/>
          </p:nvPr>
        </p:nvSpPr>
        <p:spPr>
          <a:xfrm>
            <a:off x="546556" y="1737361"/>
            <a:ext cx="8368844" cy="4525963"/>
          </a:xfrm>
        </p:spPr>
        <p:txBody>
          <a:bodyPr>
            <a:normAutofit fontScale="92500" lnSpcReduction="10000"/>
          </a:bodyPr>
          <a:lstStyle/>
          <a:p>
            <a:pPr>
              <a:buNone/>
            </a:pPr>
            <a:r>
              <a:rPr lang="en-US" b="1" dirty="0"/>
              <a:t>Step 5:</a:t>
            </a:r>
          </a:p>
          <a:p>
            <a:pPr>
              <a:buFont typeface="Wingdings" panose="05000000000000000000" pitchFamily="2" charset="2"/>
              <a:buChar char="v"/>
            </a:pPr>
            <a:r>
              <a:rPr lang="en-US" b="1" dirty="0"/>
              <a:t> </a:t>
            </a:r>
            <a:r>
              <a:rPr lang="en-GB" dirty="0"/>
              <a:t>Fill Columns of the decision table with all possible combinations </a:t>
            </a:r>
          </a:p>
          <a:p>
            <a:pPr>
              <a:buFont typeface="Wingdings" panose="05000000000000000000" pitchFamily="2" charset="2"/>
              <a:buChar char="v"/>
            </a:pPr>
            <a:endParaRPr lang="en-GB" dirty="0"/>
          </a:p>
          <a:p>
            <a:pPr>
              <a:buFont typeface="Wingdings" panose="05000000000000000000" pitchFamily="2" charset="2"/>
              <a:buChar char="v"/>
            </a:pPr>
            <a:endParaRPr lang="en-GB" dirty="0"/>
          </a:p>
          <a:p>
            <a:pPr>
              <a:buFont typeface="Wingdings" panose="05000000000000000000" pitchFamily="2" charset="2"/>
              <a:buChar char="v"/>
            </a:pPr>
            <a:endParaRPr lang="en-GB" dirty="0"/>
          </a:p>
          <a:p>
            <a:pPr>
              <a:buNone/>
            </a:pPr>
            <a:r>
              <a:rPr lang="en-US" b="1" dirty="0"/>
              <a:t>6</a:t>
            </a:r>
            <a:r>
              <a:rPr lang="en-US" dirty="0"/>
              <a:t>. Complete the table by inserting an X,T,1 where rules suggest certain actions.</a:t>
            </a:r>
          </a:p>
          <a:p>
            <a:pPr>
              <a:buNone/>
            </a:pPr>
            <a:r>
              <a:rPr lang="en-US" dirty="0"/>
              <a:t>      -</a:t>
            </a:r>
            <a:r>
              <a:rPr lang="en-GB" b="1" dirty="0"/>
              <a:t>X</a:t>
            </a:r>
            <a:r>
              <a:rPr lang="en-GB" dirty="0"/>
              <a:t> means action should occur. We can also refer to it as  </a:t>
            </a:r>
            <a:r>
              <a:rPr lang="en-GB" b="1" dirty="0"/>
              <a:t>T</a:t>
            </a:r>
            <a:r>
              <a:rPr lang="en-GB" dirty="0"/>
              <a:t> Or </a:t>
            </a:r>
            <a:r>
              <a:rPr lang="en-GB" b="1" dirty="0"/>
              <a:t>1</a:t>
            </a:r>
          </a:p>
          <a:p>
            <a:pPr>
              <a:buNone/>
            </a:pPr>
            <a:r>
              <a:rPr lang="en-GB" b="1" dirty="0"/>
              <a:t>      - </a:t>
            </a:r>
            <a:r>
              <a:rPr lang="en-GB" dirty="0"/>
              <a:t>Blank means action should not happen. We can also represent it </a:t>
            </a:r>
          </a:p>
          <a:p>
            <a:pPr>
              <a:buNone/>
            </a:pPr>
            <a:r>
              <a:rPr lang="en-GB" dirty="0"/>
              <a:t>        as </a:t>
            </a:r>
            <a:r>
              <a:rPr lang="en-GB" b="1" dirty="0"/>
              <a:t>N</a:t>
            </a:r>
            <a:r>
              <a:rPr lang="en-GB" dirty="0"/>
              <a:t> Or </a:t>
            </a:r>
            <a:r>
              <a:rPr lang="en-GB" b="1" dirty="0"/>
              <a:t>F</a:t>
            </a:r>
            <a:r>
              <a:rPr lang="en-GB" dirty="0"/>
              <a:t> Or</a:t>
            </a:r>
            <a:r>
              <a:rPr lang="en-GB" b="1" dirty="0"/>
              <a:t> 0</a:t>
            </a:r>
            <a:r>
              <a:rPr lang="en-GB" dirty="0"/>
              <a:t>.</a:t>
            </a:r>
            <a:endParaRPr lang="en-US" dirty="0"/>
          </a:p>
          <a:p>
            <a:pPr>
              <a:buNone/>
            </a:pPr>
            <a:r>
              <a:rPr lang="en-US" b="1" dirty="0"/>
              <a:t>7</a:t>
            </a:r>
            <a:r>
              <a:rPr lang="en-US" dirty="0"/>
              <a:t>.  Combine rules where it is apparent that an alternative does not make a </a:t>
            </a:r>
          </a:p>
          <a:p>
            <a:pPr>
              <a:buNone/>
            </a:pPr>
            <a:r>
              <a:rPr lang="en-US" dirty="0"/>
              <a:t>      difference in the outcome </a:t>
            </a:r>
          </a:p>
          <a:p>
            <a:pPr>
              <a:buNone/>
            </a:pPr>
            <a:endParaRPr lang="en-US" dirty="0"/>
          </a:p>
          <a:p>
            <a:pPr>
              <a:buFont typeface="Wingdings" panose="05000000000000000000" pitchFamily="2" charset="2"/>
              <a:buChar char="v"/>
            </a:pPr>
            <a:endParaRPr lang="en-GB" dirty="0"/>
          </a:p>
          <a:p>
            <a:pPr>
              <a:buFont typeface="Wingdings" panose="05000000000000000000" pitchFamily="2" charset="2"/>
              <a:buChar char="v"/>
            </a:pPr>
            <a:endParaRPr lang="en-US" dirty="0"/>
          </a:p>
        </p:txBody>
      </p:sp>
      <p:pic>
        <p:nvPicPr>
          <p:cNvPr id="4" name="Picture 3" descr="Picture1.png"/>
          <p:cNvPicPr>
            <a:picLocks noChangeAspect="1"/>
          </p:cNvPicPr>
          <p:nvPr/>
        </p:nvPicPr>
        <p:blipFill>
          <a:blip r:embed="rId2"/>
          <a:stretch>
            <a:fillRect/>
          </a:stretch>
        </p:blipFill>
        <p:spPr>
          <a:xfrm>
            <a:off x="794385" y="2564677"/>
            <a:ext cx="6616244" cy="1246882"/>
          </a:xfrm>
          <a:prstGeom prst="rect">
            <a:avLst/>
          </a:prstGeom>
        </p:spPr>
      </p:pic>
    </p:spTree>
    <p:extLst>
      <p:ext uri="{BB962C8B-B14F-4D97-AF65-F5344CB8AC3E}">
        <p14:creationId xmlns:p14="http://schemas.microsoft.com/office/powerpoint/2010/main" val="3701071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8A884-C745-42AB-8611-C90D1198D777}"/>
              </a:ext>
            </a:extLst>
          </p:cNvPr>
          <p:cNvSpPr>
            <a:spLocks noGrp="1"/>
          </p:cNvSpPr>
          <p:nvPr>
            <p:ph type="title"/>
          </p:nvPr>
        </p:nvSpPr>
        <p:spPr/>
        <p:txBody>
          <a:bodyPr>
            <a:normAutofit/>
          </a:bodyPr>
          <a:lstStyle/>
          <a:p>
            <a:r>
              <a:rPr lang="en-US" sz="3200" dirty="0">
                <a:latin typeface="Arial Nova Cond" panose="020B0506020202020204" pitchFamily="34" charset="0"/>
              </a:rPr>
              <a:t>Developing decision tables</a:t>
            </a:r>
            <a:endParaRPr lang="en-GB" sz="3200" dirty="0"/>
          </a:p>
        </p:txBody>
      </p:sp>
      <p:sp>
        <p:nvSpPr>
          <p:cNvPr id="3" name="Content Placeholder 2">
            <a:extLst>
              <a:ext uri="{FF2B5EF4-FFF2-40B4-BE49-F238E27FC236}">
                <a16:creationId xmlns:a16="http://schemas.microsoft.com/office/drawing/2014/main" id="{CA5E7815-09C3-4162-B6D8-7E6B55F30982}"/>
              </a:ext>
            </a:extLst>
          </p:cNvPr>
          <p:cNvSpPr>
            <a:spLocks noGrp="1"/>
          </p:cNvSpPr>
          <p:nvPr>
            <p:ph idx="1"/>
          </p:nvPr>
        </p:nvSpPr>
        <p:spPr>
          <a:xfrm>
            <a:off x="845819" y="2057400"/>
            <a:ext cx="7543801" cy="4023360"/>
          </a:xfrm>
        </p:spPr>
        <p:txBody>
          <a:bodyPr/>
          <a:lstStyle/>
          <a:p>
            <a:pPr>
              <a:buNone/>
            </a:pPr>
            <a:r>
              <a:rPr lang="en-US" b="1" dirty="0"/>
              <a:t>8. </a:t>
            </a:r>
            <a:r>
              <a:rPr lang="en-US" dirty="0"/>
              <a:t>Check the table for any impossible situations, contradictions, redundancies. </a:t>
            </a:r>
          </a:p>
          <a:p>
            <a:pPr>
              <a:buNone/>
            </a:pPr>
            <a:r>
              <a:rPr lang="en-US" b="1" dirty="0"/>
              <a:t>9. </a:t>
            </a:r>
            <a:r>
              <a:rPr lang="en-US" dirty="0"/>
              <a:t>Rearrange the conditions and actions and write test cases based on the table. </a:t>
            </a:r>
          </a:p>
          <a:p>
            <a:pPr>
              <a:buNone/>
            </a:pPr>
            <a:r>
              <a:rPr lang="en-US" b="1" dirty="0"/>
              <a:t>Note: </a:t>
            </a:r>
          </a:p>
          <a:p>
            <a:pPr>
              <a:buFont typeface="Wingdings" panose="05000000000000000000" pitchFamily="2" charset="2"/>
              <a:buChar char="v"/>
            </a:pPr>
            <a:r>
              <a:rPr lang="en-US" dirty="0"/>
              <a:t> </a:t>
            </a:r>
            <a:r>
              <a:rPr lang="en-US" dirty="0" err="1"/>
              <a:t>Atleast</a:t>
            </a:r>
            <a:r>
              <a:rPr lang="en-US" dirty="0"/>
              <a:t> One test case per column gives full coverage.</a:t>
            </a:r>
            <a:endParaRPr lang="en-GB" dirty="0"/>
          </a:p>
        </p:txBody>
      </p:sp>
    </p:spTree>
    <p:extLst>
      <p:ext uri="{BB962C8B-B14F-4D97-AF65-F5344CB8AC3E}">
        <p14:creationId xmlns:p14="http://schemas.microsoft.com/office/powerpoint/2010/main" val="30497966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AB70EC-86DF-41FD-9690-81337288858E}"/>
</file>

<file path=customXml/itemProps2.xml><?xml version="1.0" encoding="utf-8"?>
<ds:datastoreItem xmlns:ds="http://schemas.openxmlformats.org/officeDocument/2006/customXml" ds:itemID="{F3FFD322-6F9F-4910-9E86-F17405C62496}"/>
</file>

<file path=customXml/itemProps3.xml><?xml version="1.0" encoding="utf-8"?>
<ds:datastoreItem xmlns:ds="http://schemas.openxmlformats.org/officeDocument/2006/customXml" ds:itemID="{201947DF-0CDD-4F22-BD78-0108D3C1BF12}"/>
</file>

<file path=docProps/app.xml><?xml version="1.0" encoding="utf-8"?>
<Properties xmlns="http://schemas.openxmlformats.org/officeDocument/2006/extended-properties" xmlns:vt="http://schemas.openxmlformats.org/officeDocument/2006/docPropsVTypes">
  <Template>Retrospect</Template>
  <TotalTime>46678</TotalTime>
  <Words>888</Words>
  <Application>Microsoft Office PowerPoint</Application>
  <PresentationFormat>On-screen Show (4:3)</PresentationFormat>
  <Paragraphs>228</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 Nova Cond</vt:lpstr>
      <vt:lpstr>Calibri</vt:lpstr>
      <vt:lpstr>Calibri Light</vt:lpstr>
      <vt:lpstr>Wingdings</vt:lpstr>
      <vt:lpstr>Retrospect</vt:lpstr>
      <vt:lpstr> Chapter 5:  Dynamic Analysis-Test Design Techniques </vt:lpstr>
      <vt:lpstr>Decision Table Testing</vt:lpstr>
      <vt:lpstr>Why Decision table is important? </vt:lpstr>
      <vt:lpstr>Developing Decision Table</vt:lpstr>
      <vt:lpstr>Developing Decision Table</vt:lpstr>
      <vt:lpstr>Developing decision tables</vt:lpstr>
      <vt:lpstr>Developing decision tables</vt:lpstr>
      <vt:lpstr>Developing decision tables</vt:lpstr>
      <vt:lpstr>Developing decision tables</vt:lpstr>
      <vt:lpstr> Decision Table Methodology</vt:lpstr>
      <vt:lpstr>Decision table- Example 1</vt:lpstr>
      <vt:lpstr>Decision table – Example 1</vt:lpstr>
      <vt:lpstr>Example 2 :Login Screen</vt:lpstr>
      <vt:lpstr>Decision Table-Example 2 Login screen</vt:lpstr>
      <vt:lpstr>Decision Table- Example 3 Super Store</vt:lpstr>
      <vt:lpstr>Decision Table- Example 3 Super Store</vt:lpstr>
      <vt:lpstr>Decision Table- Example 3 Super Store</vt:lpstr>
      <vt:lpstr>Decision Table- Example 3 Super Store</vt:lpstr>
      <vt:lpstr>Decision Table- Example 3 Super Store</vt:lpstr>
      <vt:lpstr>Decision Table- Example 3 Super Store</vt:lpstr>
      <vt:lpstr>Advantages and Disadvantages of DT</vt:lpstr>
      <vt:lpstr>Class Task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Box Testing</dc:title>
  <dc:creator>Najmun Nisa</dc:creator>
  <cp:lastModifiedBy>Najmun Nisa</cp:lastModifiedBy>
  <cp:revision>231</cp:revision>
  <dcterms:created xsi:type="dcterms:W3CDTF">2018-04-03T07:38:27Z</dcterms:created>
  <dcterms:modified xsi:type="dcterms:W3CDTF">2022-10-24T04:23:52Z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