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10" r:id="rId2"/>
    <p:sldId id="312" r:id="rId3"/>
    <p:sldId id="279" r:id="rId4"/>
    <p:sldId id="294" r:id="rId5"/>
    <p:sldId id="311" r:id="rId6"/>
    <p:sldId id="292" r:id="rId7"/>
    <p:sldId id="316" r:id="rId8"/>
    <p:sldId id="317" r:id="rId9"/>
    <p:sldId id="276" r:id="rId10"/>
    <p:sldId id="278" r:id="rId11"/>
    <p:sldId id="259" r:id="rId12"/>
    <p:sldId id="260" r:id="rId13"/>
    <p:sldId id="261" r:id="rId14"/>
    <p:sldId id="263" r:id="rId15"/>
    <p:sldId id="280" r:id="rId16"/>
    <p:sldId id="295" r:id="rId17"/>
    <p:sldId id="305" r:id="rId18"/>
    <p:sldId id="306" r:id="rId19"/>
    <p:sldId id="296" r:id="rId20"/>
    <p:sldId id="298" r:id="rId21"/>
    <p:sldId id="299" r:id="rId22"/>
    <p:sldId id="281" r:id="rId23"/>
    <p:sldId id="282" r:id="rId24"/>
    <p:sldId id="300" r:id="rId25"/>
    <p:sldId id="301" r:id="rId26"/>
    <p:sldId id="269" r:id="rId27"/>
    <p:sldId id="270" r:id="rId28"/>
    <p:sldId id="303" r:id="rId29"/>
    <p:sldId id="271" r:id="rId30"/>
    <p:sldId id="304" r:id="rId31"/>
    <p:sldId id="307" r:id="rId32"/>
    <p:sldId id="302" r:id="rId33"/>
    <p:sldId id="308" r:id="rId34"/>
    <p:sldId id="31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0FF45F-3EAD-4161-A374-5E4197464AA3}" type="datetimeFigureOut">
              <a:rPr lang="en-US" smtClean="0"/>
              <a:pPr/>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8FE3F3-39D5-4EC9-86BA-D4C4C96E41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8FE3F3-39D5-4EC9-86BA-D4C4C96E4192}" type="slidenum">
              <a:rPr lang="en-US" smtClean="0"/>
              <a:pPr/>
              <a:t>33</a:t>
            </a:fld>
            <a:endParaRPr lang="en-US"/>
          </a:p>
        </p:txBody>
      </p:sp>
    </p:spTree>
    <p:extLst>
      <p:ext uri="{BB962C8B-B14F-4D97-AF65-F5344CB8AC3E}">
        <p14:creationId xmlns:p14="http://schemas.microsoft.com/office/powerpoint/2010/main" val="379405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D540D7-E0DF-4FBB-8308-116387C87BCE}"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536F-A3F8-4ED1-9953-81F50330C5A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35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540D7-E0DF-4FBB-8308-116387C87BCE}"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253575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540D7-E0DF-4FBB-8308-116387C87BCE}"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145930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D540D7-E0DF-4FBB-8308-116387C87BCE}"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115393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540D7-E0DF-4FBB-8308-116387C87BCE}" type="datetimeFigureOut">
              <a:rPr lang="en-US" smtClean="0"/>
              <a:pPr/>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536F-A3F8-4ED1-9953-81F50330C5A8}"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35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D540D7-E0DF-4FBB-8308-116387C87BCE}" type="datetimeFigureOut">
              <a:rPr lang="en-US" smtClean="0"/>
              <a:pPr/>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11083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D540D7-E0DF-4FBB-8308-116387C87BCE}" type="datetimeFigureOut">
              <a:rPr lang="en-US" smtClean="0"/>
              <a:pPr/>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36881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D540D7-E0DF-4FBB-8308-116387C87BCE}" type="datetimeFigureOut">
              <a:rPr lang="en-US" smtClean="0"/>
              <a:pPr/>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255912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D540D7-E0DF-4FBB-8308-116387C87BCE}" type="datetimeFigureOut">
              <a:rPr lang="en-US" smtClean="0"/>
              <a:pPr/>
              <a:t>4/4/2023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110577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3D540D7-E0DF-4FBB-8308-116387C87BCE}" type="datetimeFigureOut">
              <a:rPr lang="en-US" smtClean="0"/>
              <a:pPr/>
              <a:t>4/4/2023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FF536F-A3F8-4ED1-9953-81F50330C5A8}" type="slidenum">
              <a:rPr lang="en-US" smtClean="0"/>
              <a:pPr/>
              <a:t>‹#›</a:t>
            </a:fld>
            <a:endParaRPr lang="en-US"/>
          </a:p>
        </p:txBody>
      </p:sp>
    </p:spTree>
    <p:extLst>
      <p:ext uri="{BB962C8B-B14F-4D97-AF65-F5344CB8AC3E}">
        <p14:creationId xmlns:p14="http://schemas.microsoft.com/office/powerpoint/2010/main" val="94627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D540D7-E0DF-4FBB-8308-116387C87BCE}" type="datetimeFigureOut">
              <a:rPr lang="en-US" smtClean="0"/>
              <a:pPr/>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F536F-A3F8-4ED1-9953-81F50330C5A8}" type="slidenum">
              <a:rPr lang="en-US" smtClean="0"/>
              <a:pPr/>
              <a:t>‹#›</a:t>
            </a:fld>
            <a:endParaRPr lang="en-US"/>
          </a:p>
        </p:txBody>
      </p:sp>
    </p:spTree>
    <p:extLst>
      <p:ext uri="{BB962C8B-B14F-4D97-AF65-F5344CB8AC3E}">
        <p14:creationId xmlns:p14="http://schemas.microsoft.com/office/powerpoint/2010/main" val="426973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3D540D7-E0DF-4FBB-8308-116387C87BCE}" type="datetimeFigureOut">
              <a:rPr lang="en-US" smtClean="0"/>
              <a:pPr/>
              <a:t>4/4/2023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EFF536F-A3F8-4ED1-9953-81F50330C5A8}"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56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dirty="0">
                <a:latin typeface="Arial Nova Cond" panose="020B0506020202020204" pitchFamily="34" charset="0"/>
              </a:rPr>
            </a:br>
            <a:r>
              <a:rPr lang="en-US" sz="2400" dirty="0">
                <a:latin typeface="Arial Nova Cond" panose="020B0506020202020204" pitchFamily="34" charset="0"/>
              </a:rPr>
              <a:t>Chapter 5: </a:t>
            </a:r>
            <a:br>
              <a:rPr lang="en-US" sz="2400" dirty="0">
                <a:latin typeface="Arial Nova Cond" panose="020B0506020202020204" pitchFamily="34" charset="0"/>
              </a:rPr>
            </a:br>
            <a:r>
              <a:rPr lang="en-US" sz="2400" dirty="0">
                <a:latin typeface="Arial Nova Cond" panose="020B0506020202020204" pitchFamily="34" charset="0"/>
              </a:rPr>
              <a:t>Dynamic Analysis-Test Design Techniques</a:t>
            </a:r>
            <a:br>
              <a:rPr lang="en-US" sz="2400" dirty="0">
                <a:latin typeface="Arial Nova Cond" panose="020B0506020202020204" pitchFamily="34" charset="0"/>
              </a:rPr>
            </a:br>
            <a:endParaRPr lang="en-US" sz="24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524000" y="1905000"/>
            <a:ext cx="6341882" cy="2154436"/>
          </a:xfrm>
          <a:prstGeom prst="rect">
            <a:avLst/>
          </a:prstGeom>
          <a:noFill/>
        </p:spPr>
        <p:txBody>
          <a:bodyPr wrap="square" rtlCol="0">
            <a:spAutoFit/>
          </a:bodyPr>
          <a:lstStyle/>
          <a:p>
            <a:r>
              <a:rPr lang="en-GB" sz="5400" dirty="0"/>
              <a:t>  Software Testing</a:t>
            </a:r>
          </a:p>
          <a:p>
            <a:endParaRPr lang="en-US" sz="3200" dirty="0">
              <a:latin typeface="Arial Nova Cond" panose="020B0506020202020204" pitchFamily="34" charset="0"/>
            </a:endParaRPr>
          </a:p>
          <a:p>
            <a:r>
              <a:rPr lang="en-US" sz="2400" dirty="0">
                <a:latin typeface="Arial Nova Cond" panose="020B0506020202020204" pitchFamily="34" charset="0"/>
              </a:rPr>
              <a:t>Equivalence Class Portioning and Boundary Value 				     Analysis</a:t>
            </a:r>
            <a:endParaRPr lang="en-GB" sz="3200" dirty="0"/>
          </a:p>
        </p:txBody>
      </p:sp>
    </p:spTree>
    <p:extLst>
      <p:ext uri="{BB962C8B-B14F-4D97-AF65-F5344CB8AC3E}">
        <p14:creationId xmlns:p14="http://schemas.microsoft.com/office/powerpoint/2010/main" val="1392310130"/>
      </p:ext>
    </p:extLst>
  </p:cSld>
  <p:clrMapOvr>
    <a:masterClrMapping/>
  </p:clrMapOvr>
  <mc:AlternateContent xmlns:mc="http://schemas.openxmlformats.org/markup-compatibility/2006" xmlns:p14="http://schemas.microsoft.com/office/powerpoint/2010/main">
    <mc:Choice Requires="p14">
      <p:transition spd="slow" p14:dur="2000" advTm="23753"/>
    </mc:Choice>
    <mc:Fallback xmlns="">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Equivalence Class Partitioning</a:t>
            </a:r>
          </a:p>
        </p:txBody>
      </p:sp>
      <p:sp>
        <p:nvSpPr>
          <p:cNvPr id="3" name="Content Placeholder 2"/>
          <p:cNvSpPr>
            <a:spLocks noGrp="1"/>
          </p:cNvSpPr>
          <p:nvPr>
            <p:ph idx="1"/>
          </p:nvPr>
        </p:nvSpPr>
        <p:spPr>
          <a:xfrm>
            <a:off x="914400" y="2057400"/>
            <a:ext cx="7543801" cy="4114800"/>
          </a:xfrm>
        </p:spPr>
        <p:txBody>
          <a:bodyPr>
            <a:normAutofit fontScale="92500" lnSpcReduction="10000"/>
          </a:bodyPr>
          <a:lstStyle/>
          <a:p>
            <a:pPr>
              <a:buFont typeface="Wingdings" panose="05000000000000000000" pitchFamily="2" charset="2"/>
              <a:buChar char="v"/>
            </a:pPr>
            <a:r>
              <a:rPr lang="en-US" dirty="0"/>
              <a:t> Partitions of the input set </a:t>
            </a:r>
          </a:p>
          <a:p>
            <a:pPr>
              <a:buFont typeface="Wingdings" panose="05000000000000000000" pitchFamily="2" charset="2"/>
              <a:buChar char="v"/>
            </a:pPr>
            <a:r>
              <a:rPr lang="en-US" dirty="0"/>
              <a:t> Entire input set is covered</a:t>
            </a:r>
          </a:p>
          <a:p>
            <a:pPr>
              <a:buFont typeface="Wingdings" panose="05000000000000000000" pitchFamily="2" charset="2"/>
              <a:buChar char="v"/>
            </a:pPr>
            <a:r>
              <a:rPr lang="en-US" dirty="0"/>
              <a:t> Disjoint classes</a:t>
            </a:r>
          </a:p>
          <a:p>
            <a:pPr>
              <a:buFont typeface="Wingdings" panose="05000000000000000000" pitchFamily="2" charset="2"/>
              <a:buChar char="v"/>
            </a:pPr>
            <a:r>
              <a:rPr lang="en-US" dirty="0"/>
              <a:t> Test cases</a:t>
            </a:r>
          </a:p>
          <a:p>
            <a:pPr>
              <a:buFont typeface="Wingdings" panose="05000000000000000000" pitchFamily="2" charset="2"/>
              <a:buChar char="v"/>
            </a:pPr>
            <a:r>
              <a:rPr lang="en-US" dirty="0"/>
              <a:t> Equivalence classes have to be chosen wisely </a:t>
            </a:r>
          </a:p>
          <a:p>
            <a:pPr>
              <a:buFont typeface="Wingdings" panose="05000000000000000000" pitchFamily="2" charset="2"/>
              <a:buChar char="v"/>
            </a:pPr>
            <a:r>
              <a:rPr lang="en-US" dirty="0"/>
              <a:t> All possible test cases is so large </a:t>
            </a:r>
          </a:p>
          <a:p>
            <a:pPr>
              <a:buFont typeface="Wingdings" panose="05000000000000000000" pitchFamily="2" charset="2"/>
              <a:buChar char="v"/>
            </a:pPr>
            <a:r>
              <a:rPr lang="en-US" dirty="0"/>
              <a:t> Select a relatively small number of test cases</a:t>
            </a:r>
          </a:p>
          <a:p>
            <a:r>
              <a:rPr lang="en-US" i="1" dirty="0"/>
              <a:t>  </a:t>
            </a:r>
          </a:p>
          <a:p>
            <a:pPr>
              <a:buFont typeface="Wingdings" panose="05000000000000000000" pitchFamily="2" charset="2"/>
              <a:buChar char="q"/>
            </a:pPr>
            <a:r>
              <a:rPr lang="en-US" i="1" dirty="0"/>
              <a:t> Which test cases should you choose?</a:t>
            </a:r>
          </a:p>
          <a:p>
            <a:r>
              <a:rPr lang="en-US" i="1" dirty="0"/>
              <a:t>       -Equivalence Classes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normAutofit/>
          </a:bodyPr>
          <a:lstStyle/>
          <a:p>
            <a:r>
              <a:rPr lang="en-US" sz="3200" dirty="0">
                <a:latin typeface="Arial Nova Cond" panose="020B0506020202020204" pitchFamily="34" charset="0"/>
              </a:rPr>
              <a:t>Equivalence Class Partitioning</a:t>
            </a:r>
          </a:p>
        </p:txBody>
      </p:sp>
      <p:sp>
        <p:nvSpPr>
          <p:cNvPr id="11" name="Content Placeholder 10">
            <a:extLst>
              <a:ext uri="{FF2B5EF4-FFF2-40B4-BE49-F238E27FC236}">
                <a16:creationId xmlns:a16="http://schemas.microsoft.com/office/drawing/2014/main" id="{2475909E-E4A8-4770-A16A-C69F2A8050E3}"/>
              </a:ext>
            </a:extLst>
          </p:cNvPr>
          <p:cNvSpPr>
            <a:spLocks noGrp="1"/>
          </p:cNvSpPr>
          <p:nvPr>
            <p:ph idx="1"/>
          </p:nvPr>
        </p:nvSpPr>
        <p:spPr>
          <a:xfrm>
            <a:off x="822959" y="1845734"/>
            <a:ext cx="7543801" cy="4023360"/>
          </a:xfrm>
        </p:spPr>
        <p:txBody>
          <a:bodyPr/>
          <a:lstStyle/>
          <a:p>
            <a:pPr>
              <a:buFont typeface="Wingdings" panose="05000000000000000000" pitchFamily="2" charset="2"/>
              <a:buChar char="v"/>
            </a:pPr>
            <a:r>
              <a:rPr lang="en-GB" dirty="0"/>
              <a:t> First level portioning: valid vs Invalid input/data</a:t>
            </a:r>
          </a:p>
          <a:p>
            <a:pPr>
              <a:buFont typeface="Wingdings" panose="05000000000000000000" pitchFamily="2" charset="2"/>
              <a:buChar char="v"/>
            </a:pPr>
            <a:endParaRPr lang="en-GB" dirty="0"/>
          </a:p>
          <a:p>
            <a:pPr>
              <a:buFont typeface="Wingdings" panose="05000000000000000000" pitchFamily="2" charset="2"/>
              <a:buChar char="v"/>
            </a:pPr>
            <a:endParaRPr lang="en-GB" dirty="0"/>
          </a:p>
          <a:p>
            <a:endParaRPr lang="en-GB" dirty="0"/>
          </a:p>
        </p:txBody>
      </p:sp>
      <p:pic>
        <p:nvPicPr>
          <p:cNvPr id="12" name="Picture 11">
            <a:extLst>
              <a:ext uri="{FF2B5EF4-FFF2-40B4-BE49-F238E27FC236}">
                <a16:creationId xmlns:a16="http://schemas.microsoft.com/office/drawing/2014/main" id="{EED6A33C-9937-4FE4-A437-FC270BB1CBF9}"/>
              </a:ext>
            </a:extLst>
          </p:cNvPr>
          <p:cNvPicPr>
            <a:picLocks noChangeAspect="1"/>
          </p:cNvPicPr>
          <p:nvPr/>
        </p:nvPicPr>
        <p:blipFill>
          <a:blip r:embed="rId2"/>
          <a:stretch>
            <a:fillRect/>
          </a:stretch>
        </p:blipFill>
        <p:spPr>
          <a:xfrm>
            <a:off x="1905000" y="2362200"/>
            <a:ext cx="4534346" cy="381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5643"/>
            <a:ext cx="7543800" cy="1450757"/>
          </a:xfrm>
        </p:spPr>
        <p:txBody>
          <a:bodyPr>
            <a:normAutofit/>
          </a:bodyPr>
          <a:lstStyle/>
          <a:p>
            <a:r>
              <a:rPr lang="en-US" sz="3200" dirty="0">
                <a:latin typeface="Arial Nova Cond" panose="020B0506020202020204" pitchFamily="34" charset="0"/>
              </a:rPr>
              <a:t>Equivalence Class Partitioning</a:t>
            </a:r>
          </a:p>
        </p:txBody>
      </p:sp>
      <p:sp>
        <p:nvSpPr>
          <p:cNvPr id="3" name="Content Placeholder 2"/>
          <p:cNvSpPr>
            <a:spLocks noGrp="1"/>
          </p:cNvSpPr>
          <p:nvPr>
            <p:ph idx="1"/>
          </p:nvPr>
        </p:nvSpPr>
        <p:spPr>
          <a:xfrm>
            <a:off x="822960" y="1981200"/>
            <a:ext cx="8229600" cy="990600"/>
          </a:xfrm>
        </p:spPr>
        <p:txBody>
          <a:bodyPr>
            <a:normAutofit/>
          </a:bodyPr>
          <a:lstStyle/>
          <a:p>
            <a:pPr>
              <a:buFont typeface="Wingdings" panose="05000000000000000000" pitchFamily="2" charset="2"/>
              <a:buChar char="v"/>
            </a:pPr>
            <a:r>
              <a:rPr lang="en-US" dirty="0"/>
              <a:t> Partition valid and invalid data into </a:t>
            </a:r>
            <a:r>
              <a:rPr lang="en-US" b="1" dirty="0"/>
              <a:t>equivalence classes</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2539513" y="2590800"/>
            <a:ext cx="4064974" cy="368922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28600"/>
            <a:ext cx="7543800" cy="1450757"/>
          </a:xfrm>
        </p:spPr>
        <p:txBody>
          <a:bodyPr>
            <a:normAutofit/>
          </a:bodyPr>
          <a:lstStyle/>
          <a:p>
            <a:r>
              <a:rPr lang="en-US" sz="3200" dirty="0">
                <a:latin typeface="Arial Nova Cond" panose="020B0506020202020204" pitchFamily="34" charset="0"/>
              </a:rPr>
              <a:t>Equivalence Class Partitioning</a:t>
            </a:r>
          </a:p>
        </p:txBody>
      </p:sp>
      <p:sp>
        <p:nvSpPr>
          <p:cNvPr id="4" name="Content Placeholder 3">
            <a:extLst>
              <a:ext uri="{FF2B5EF4-FFF2-40B4-BE49-F238E27FC236}">
                <a16:creationId xmlns:a16="http://schemas.microsoft.com/office/drawing/2014/main" id="{F96012FD-A04D-4653-B9F0-3E2E716D0B9A}"/>
              </a:ext>
            </a:extLst>
          </p:cNvPr>
          <p:cNvSpPr>
            <a:spLocks noGrp="1"/>
          </p:cNvSpPr>
          <p:nvPr>
            <p:ph idx="1"/>
          </p:nvPr>
        </p:nvSpPr>
        <p:spPr/>
        <p:txBody>
          <a:bodyPr/>
          <a:lstStyle/>
          <a:p>
            <a:pPr>
              <a:buFont typeface="Wingdings" panose="05000000000000000000" pitchFamily="2" charset="2"/>
              <a:buChar char="v"/>
            </a:pPr>
            <a:r>
              <a:rPr lang="en-GB" dirty="0"/>
              <a:t> Create a test case for </a:t>
            </a:r>
            <a:r>
              <a:rPr lang="en-GB" dirty="0" err="1"/>
              <a:t>atleast</a:t>
            </a:r>
            <a:r>
              <a:rPr lang="en-GB" dirty="0"/>
              <a:t> one value from each equivalence class</a:t>
            </a:r>
          </a:p>
          <a:p>
            <a:pPr>
              <a:buFont typeface="Wingdings" panose="05000000000000000000" pitchFamily="2" charset="2"/>
              <a:buChar char="v"/>
            </a:pPr>
            <a:endParaRPr lang="en-GB" dirty="0"/>
          </a:p>
          <a:p>
            <a:pPr>
              <a:buFont typeface="Wingdings" panose="05000000000000000000" pitchFamily="2" charset="2"/>
              <a:buChar char="v"/>
            </a:pPr>
            <a:endParaRPr lang="en-GB" dirty="0"/>
          </a:p>
        </p:txBody>
      </p:sp>
      <p:pic>
        <p:nvPicPr>
          <p:cNvPr id="6" name="Picture 5">
            <a:extLst>
              <a:ext uri="{FF2B5EF4-FFF2-40B4-BE49-F238E27FC236}">
                <a16:creationId xmlns:a16="http://schemas.microsoft.com/office/drawing/2014/main" id="{7F6A29CA-38BD-4BE1-82AE-E50B1EDD5046}"/>
              </a:ext>
            </a:extLst>
          </p:cNvPr>
          <p:cNvPicPr>
            <a:picLocks noChangeAspect="1"/>
          </p:cNvPicPr>
          <p:nvPr/>
        </p:nvPicPr>
        <p:blipFill>
          <a:blip r:embed="rId2"/>
          <a:stretch>
            <a:fillRect/>
          </a:stretch>
        </p:blipFill>
        <p:spPr>
          <a:xfrm>
            <a:off x="2514600" y="2400000"/>
            <a:ext cx="3657600" cy="3435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1143000"/>
          </a:xfrm>
        </p:spPr>
        <p:txBody>
          <a:bodyPr>
            <a:normAutofit/>
          </a:bodyPr>
          <a:lstStyle/>
          <a:p>
            <a:r>
              <a:rPr lang="en-US" sz="3200" dirty="0">
                <a:latin typeface="Arial Nova Cond" panose="020B0506020202020204" pitchFamily="34" charset="0"/>
              </a:rPr>
              <a:t>Equivalence Class Partitioning Example 1</a:t>
            </a:r>
            <a:endParaRPr lang="en-US" sz="3200" dirty="0"/>
          </a:p>
        </p:txBody>
      </p:sp>
      <p:sp>
        <p:nvSpPr>
          <p:cNvPr id="3" name="Content Placeholder 2"/>
          <p:cNvSpPr>
            <a:spLocks noGrp="1"/>
          </p:cNvSpPr>
          <p:nvPr>
            <p:ph idx="1"/>
          </p:nvPr>
        </p:nvSpPr>
        <p:spPr>
          <a:xfrm>
            <a:off x="762000" y="1752600"/>
            <a:ext cx="8077200" cy="4343400"/>
          </a:xfrm>
        </p:spPr>
        <p:txBody>
          <a:bodyPr>
            <a:normAutofit fontScale="85000" lnSpcReduction="20000"/>
          </a:bodyPr>
          <a:lstStyle/>
          <a:p>
            <a:pPr>
              <a:buNone/>
            </a:pPr>
            <a:endParaRPr lang="en-US" dirty="0"/>
          </a:p>
          <a:p>
            <a:pPr>
              <a:buNone/>
            </a:pPr>
            <a:r>
              <a:rPr lang="en-US" dirty="0"/>
              <a:t>    Assume, we have to test a field which accepts Age 18 – 56.</a:t>
            </a:r>
          </a:p>
          <a:p>
            <a:pPr>
              <a:buNone/>
            </a:pPr>
            <a:endParaRPr lang="en-US" dirty="0"/>
          </a:p>
          <a:p>
            <a:pPr>
              <a:buNone/>
            </a:pPr>
            <a:endParaRPr lang="en-US" dirty="0"/>
          </a:p>
          <a:p>
            <a:pPr>
              <a:buNone/>
            </a:pPr>
            <a:endParaRPr lang="en-US" dirty="0"/>
          </a:p>
          <a:p>
            <a:endParaRPr lang="en-US" u="sng" dirty="0"/>
          </a:p>
          <a:p>
            <a:pPr>
              <a:buFont typeface="Wingdings" panose="05000000000000000000" pitchFamily="2" charset="2"/>
              <a:buChar char="v"/>
            </a:pPr>
            <a:r>
              <a:rPr lang="en-US" dirty="0"/>
              <a:t> Valid Input: 18 – 56</a:t>
            </a:r>
          </a:p>
          <a:p>
            <a:pPr>
              <a:buFont typeface="Wingdings" panose="05000000000000000000" pitchFamily="2" charset="2"/>
              <a:buChar char="v"/>
            </a:pPr>
            <a:r>
              <a:rPr lang="en-US" dirty="0"/>
              <a:t> Invalid Input:  &lt;=17,  &gt;=57</a:t>
            </a:r>
          </a:p>
          <a:p>
            <a:pPr>
              <a:buFont typeface="Wingdings" panose="05000000000000000000" pitchFamily="2" charset="2"/>
              <a:buChar char="v"/>
            </a:pPr>
            <a:r>
              <a:rPr lang="en-US" dirty="0"/>
              <a:t> Valid Class 1: 18 – 56</a:t>
            </a:r>
          </a:p>
          <a:p>
            <a:pPr>
              <a:buFont typeface="Wingdings" panose="05000000000000000000" pitchFamily="2" charset="2"/>
              <a:buChar char="v"/>
            </a:pPr>
            <a:r>
              <a:rPr lang="en-US" dirty="0"/>
              <a:t> Invalid Class 2: &lt;=17</a:t>
            </a:r>
          </a:p>
          <a:p>
            <a:pPr>
              <a:buFont typeface="Wingdings" panose="05000000000000000000" pitchFamily="2" charset="2"/>
              <a:buChar char="v"/>
            </a:pPr>
            <a:r>
              <a:rPr lang="en-US" dirty="0"/>
              <a:t> Invalid Class 3: &gt;=57</a:t>
            </a:r>
          </a:p>
          <a:p>
            <a:pPr>
              <a:buFont typeface="Wingdings" panose="05000000000000000000" pitchFamily="2" charset="2"/>
              <a:buChar char="v"/>
            </a:pPr>
            <a:r>
              <a:rPr lang="en-US" dirty="0"/>
              <a:t> so we have one valid and 2 invalid classes</a:t>
            </a:r>
          </a:p>
        </p:txBody>
      </p:sp>
      <p:pic>
        <p:nvPicPr>
          <p:cNvPr id="4" name="Picture 3" descr="Equivalence-Partitioning-1.png"/>
          <p:cNvPicPr>
            <a:picLocks noChangeAspect="1"/>
          </p:cNvPicPr>
          <p:nvPr/>
        </p:nvPicPr>
        <p:blipFill>
          <a:blip r:embed="rId2"/>
          <a:stretch>
            <a:fillRect/>
          </a:stretch>
        </p:blipFill>
        <p:spPr>
          <a:xfrm>
            <a:off x="2067339" y="2313888"/>
            <a:ext cx="5009321" cy="160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Equivalence Class Partitioning Example 2</a:t>
            </a:r>
            <a:endParaRPr lang="en-US" sz="3200" dirty="0"/>
          </a:p>
        </p:txBody>
      </p:sp>
      <p:pic>
        <p:nvPicPr>
          <p:cNvPr id="3" name="Picture 2">
            <a:extLst>
              <a:ext uri="{FF2B5EF4-FFF2-40B4-BE49-F238E27FC236}">
                <a16:creationId xmlns:a16="http://schemas.microsoft.com/office/drawing/2014/main" id="{6F5E5181-8133-45C5-8CA0-F25F724B45F4}"/>
              </a:ext>
            </a:extLst>
          </p:cNvPr>
          <p:cNvPicPr>
            <a:picLocks noChangeAspect="1"/>
          </p:cNvPicPr>
          <p:nvPr/>
        </p:nvPicPr>
        <p:blipFill>
          <a:blip r:embed="rId2"/>
          <a:stretch>
            <a:fillRect/>
          </a:stretch>
        </p:blipFill>
        <p:spPr>
          <a:xfrm>
            <a:off x="914400" y="1905000"/>
            <a:ext cx="6715125" cy="4019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4E38-29A5-450D-BEA8-86BDBBDC1E0C}"/>
              </a:ext>
            </a:extLst>
          </p:cNvPr>
          <p:cNvSpPr>
            <a:spLocks noGrp="1"/>
          </p:cNvSpPr>
          <p:nvPr>
            <p:ph type="title"/>
          </p:nvPr>
        </p:nvSpPr>
        <p:spPr/>
        <p:txBody>
          <a:bodyPr>
            <a:normAutofit/>
          </a:bodyPr>
          <a:lstStyle/>
          <a:p>
            <a:r>
              <a:rPr lang="en-US" sz="3200" dirty="0">
                <a:latin typeface="Arial Nova Cond" panose="020B0506020202020204" pitchFamily="34" charset="0"/>
              </a:rPr>
              <a:t>Equivalence Class Partitioning Example 3</a:t>
            </a:r>
            <a:endParaRPr lang="en-GB" sz="3200" dirty="0"/>
          </a:p>
        </p:txBody>
      </p:sp>
      <p:sp>
        <p:nvSpPr>
          <p:cNvPr id="3" name="Content Placeholder 2">
            <a:extLst>
              <a:ext uri="{FF2B5EF4-FFF2-40B4-BE49-F238E27FC236}">
                <a16:creationId xmlns:a16="http://schemas.microsoft.com/office/drawing/2014/main" id="{59EB480D-DB3A-4FA3-AF2F-D66E6706479D}"/>
              </a:ext>
            </a:extLst>
          </p:cNvPr>
          <p:cNvSpPr>
            <a:spLocks noGrp="1"/>
          </p:cNvSpPr>
          <p:nvPr>
            <p:ph idx="1"/>
          </p:nvPr>
        </p:nvSpPr>
        <p:spPr>
          <a:xfrm>
            <a:off x="822959" y="1845734"/>
            <a:ext cx="7543801" cy="4402666"/>
          </a:xfrm>
        </p:spPr>
        <p:txBody>
          <a:bodyPr>
            <a:normAutofit fontScale="85000" lnSpcReduction="20000"/>
          </a:bodyPr>
          <a:lstStyle/>
          <a:p>
            <a:pPr algn="ctr"/>
            <a:r>
              <a:rPr lang="en-GB" dirty="0"/>
              <a:t> </a:t>
            </a:r>
            <a:r>
              <a:rPr lang="en-GB" b="1" dirty="0"/>
              <a:t>Pizza order application</a:t>
            </a:r>
          </a:p>
          <a:p>
            <a:pPr lvl="0"/>
            <a:r>
              <a:rPr lang="en-GB" sz="1900" b="1" dirty="0"/>
              <a:t>Requirements:</a:t>
            </a:r>
          </a:p>
          <a:p>
            <a:pPr>
              <a:buFont typeface="Wingdings" panose="05000000000000000000" pitchFamily="2" charset="2"/>
              <a:buChar char="v"/>
            </a:pPr>
            <a:r>
              <a:rPr lang="en-GB" sz="1900" dirty="0"/>
              <a:t>Pizza values 1 to 10 is considered valid. A success message is shown.</a:t>
            </a:r>
          </a:p>
          <a:p>
            <a:pPr>
              <a:buFont typeface="Wingdings" panose="05000000000000000000" pitchFamily="2" charset="2"/>
              <a:buChar char="v"/>
            </a:pPr>
            <a:r>
              <a:rPr lang="en-GB" sz="1900" dirty="0"/>
              <a:t>While value 11 to 99 are considered invalid for order and an error message will appear, </a:t>
            </a:r>
            <a:r>
              <a:rPr lang="en-GB" sz="1900" b="1" dirty="0"/>
              <a:t>"Only 10 Pizza can be ordered“</a:t>
            </a:r>
          </a:p>
          <a:p>
            <a:pPr marL="0" indent="0">
              <a:buNone/>
            </a:pPr>
            <a:endParaRPr lang="en-GB" dirty="0"/>
          </a:p>
          <a:p>
            <a:pPr lvl="0"/>
            <a:endParaRPr lang="en-GB" dirty="0"/>
          </a:p>
          <a:p>
            <a:r>
              <a:rPr lang="en-GB" sz="1900" b="1" dirty="0"/>
              <a:t>Test Conditions and Partitions:</a:t>
            </a:r>
          </a:p>
          <a:p>
            <a:pPr>
              <a:buFont typeface="Wingdings" panose="05000000000000000000" pitchFamily="2" charset="2"/>
              <a:buChar char="v"/>
            </a:pPr>
            <a:r>
              <a:rPr lang="en-GB" sz="1900" dirty="0"/>
              <a:t>Any Number greater than 10 entered in the Order Pizza field(let say 11) is considered invalid.</a:t>
            </a:r>
          </a:p>
          <a:p>
            <a:pPr>
              <a:buFont typeface="Wingdings" panose="05000000000000000000" pitchFamily="2" charset="2"/>
              <a:buChar char="v"/>
            </a:pPr>
            <a:r>
              <a:rPr lang="en-GB" sz="1900" dirty="0"/>
              <a:t>Any Number less than 1 that is 0 or below, then it is considered invalid.</a:t>
            </a:r>
          </a:p>
          <a:p>
            <a:pPr>
              <a:buFont typeface="Wingdings" panose="05000000000000000000" pitchFamily="2" charset="2"/>
              <a:buChar char="v"/>
            </a:pPr>
            <a:r>
              <a:rPr lang="en-GB" sz="1900" dirty="0"/>
              <a:t>Numbers 1 to 10 are considered valid</a:t>
            </a:r>
          </a:p>
          <a:p>
            <a:pPr>
              <a:buFont typeface="Wingdings" panose="05000000000000000000" pitchFamily="2" charset="2"/>
              <a:buChar char="v"/>
            </a:pPr>
            <a:r>
              <a:rPr lang="en-GB" sz="1900" dirty="0"/>
              <a:t>Any 3 Digit Number say 100 is invalid.</a:t>
            </a:r>
          </a:p>
          <a:p>
            <a:pPr>
              <a:buFont typeface="Wingdings" panose="05000000000000000000" pitchFamily="2" charset="2"/>
              <a:buChar char="v"/>
            </a:pPr>
            <a:endParaRPr lang="en-GB" sz="1900" dirty="0"/>
          </a:p>
          <a:p>
            <a:endParaRPr lang="en-GB" dirty="0"/>
          </a:p>
        </p:txBody>
      </p:sp>
      <p:pic>
        <p:nvPicPr>
          <p:cNvPr id="4" name="Picture 3">
            <a:extLst>
              <a:ext uri="{FF2B5EF4-FFF2-40B4-BE49-F238E27FC236}">
                <a16:creationId xmlns:a16="http://schemas.microsoft.com/office/drawing/2014/main" id="{6C579CA9-2899-45F7-A40E-5BB685905CC6}"/>
              </a:ext>
            </a:extLst>
          </p:cNvPr>
          <p:cNvPicPr>
            <a:picLocks noChangeAspect="1"/>
          </p:cNvPicPr>
          <p:nvPr/>
        </p:nvPicPr>
        <p:blipFill>
          <a:blip r:embed="rId2"/>
          <a:stretch>
            <a:fillRect/>
          </a:stretch>
        </p:blipFill>
        <p:spPr>
          <a:xfrm>
            <a:off x="2302192" y="3444573"/>
            <a:ext cx="4539616" cy="517827"/>
          </a:xfrm>
          <a:prstGeom prst="rect">
            <a:avLst/>
          </a:prstGeom>
        </p:spPr>
      </p:pic>
    </p:spTree>
    <p:extLst>
      <p:ext uri="{BB962C8B-B14F-4D97-AF65-F5344CB8AC3E}">
        <p14:creationId xmlns:p14="http://schemas.microsoft.com/office/powerpoint/2010/main" val="91456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C681-AAFE-450F-A81C-A4D8470839ED}"/>
              </a:ext>
            </a:extLst>
          </p:cNvPr>
          <p:cNvSpPr>
            <a:spLocks noGrp="1"/>
          </p:cNvSpPr>
          <p:nvPr>
            <p:ph type="title"/>
          </p:nvPr>
        </p:nvSpPr>
        <p:spPr/>
        <p:txBody>
          <a:bodyPr>
            <a:normAutofit/>
          </a:bodyPr>
          <a:lstStyle/>
          <a:p>
            <a:r>
              <a:rPr lang="en-US" sz="3200" dirty="0">
                <a:latin typeface="Arial Nova Cond" panose="020B0506020202020204" pitchFamily="34" charset="0"/>
              </a:rPr>
              <a:t>Equivalence Class Partitioning Example 3</a:t>
            </a:r>
            <a:endParaRPr lang="en-GB" sz="3200" dirty="0"/>
          </a:p>
        </p:txBody>
      </p:sp>
      <p:sp>
        <p:nvSpPr>
          <p:cNvPr id="9" name="Content Placeholder 8">
            <a:extLst>
              <a:ext uri="{FF2B5EF4-FFF2-40B4-BE49-F238E27FC236}">
                <a16:creationId xmlns:a16="http://schemas.microsoft.com/office/drawing/2014/main" id="{3B04E5F7-EE74-458E-801B-04E12C72FEFD}"/>
              </a:ext>
            </a:extLst>
          </p:cNvPr>
          <p:cNvSpPr>
            <a:spLocks noGrp="1"/>
          </p:cNvSpPr>
          <p:nvPr>
            <p:ph idx="1"/>
          </p:nvPr>
        </p:nvSpPr>
        <p:spPr>
          <a:xfrm>
            <a:off x="822960" y="2057400"/>
            <a:ext cx="7543801" cy="4023360"/>
          </a:xfrm>
        </p:spPr>
        <p:txBody>
          <a:bodyPr/>
          <a:lstStyle/>
          <a:p>
            <a:pPr>
              <a:buFont typeface="Wingdings" panose="05000000000000000000" pitchFamily="2" charset="2"/>
              <a:buChar char="v"/>
            </a:pPr>
            <a:r>
              <a:rPr lang="en-GB" dirty="0"/>
              <a:t>Divide the possible values of pizza number into groups or sets as shown below.</a:t>
            </a:r>
          </a:p>
        </p:txBody>
      </p:sp>
      <p:pic>
        <p:nvPicPr>
          <p:cNvPr id="10" name="Picture 9">
            <a:extLst>
              <a:ext uri="{FF2B5EF4-FFF2-40B4-BE49-F238E27FC236}">
                <a16:creationId xmlns:a16="http://schemas.microsoft.com/office/drawing/2014/main" id="{2BA4C7EC-46A8-4005-B685-389A86F13A12}"/>
              </a:ext>
            </a:extLst>
          </p:cNvPr>
          <p:cNvPicPr>
            <a:picLocks noChangeAspect="1"/>
          </p:cNvPicPr>
          <p:nvPr/>
        </p:nvPicPr>
        <p:blipFill>
          <a:blip r:embed="rId2"/>
          <a:stretch>
            <a:fillRect/>
          </a:stretch>
        </p:blipFill>
        <p:spPr>
          <a:xfrm>
            <a:off x="1276305" y="3048000"/>
            <a:ext cx="6591389" cy="2390775"/>
          </a:xfrm>
          <a:prstGeom prst="rect">
            <a:avLst/>
          </a:prstGeom>
        </p:spPr>
      </p:pic>
    </p:spTree>
    <p:extLst>
      <p:ext uri="{BB962C8B-B14F-4D97-AF65-F5344CB8AC3E}">
        <p14:creationId xmlns:p14="http://schemas.microsoft.com/office/powerpoint/2010/main" val="34991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C681-AAFE-450F-A81C-A4D8470839ED}"/>
              </a:ext>
            </a:extLst>
          </p:cNvPr>
          <p:cNvSpPr>
            <a:spLocks noGrp="1"/>
          </p:cNvSpPr>
          <p:nvPr>
            <p:ph type="title"/>
          </p:nvPr>
        </p:nvSpPr>
        <p:spPr/>
        <p:txBody>
          <a:bodyPr>
            <a:normAutofit/>
          </a:bodyPr>
          <a:lstStyle/>
          <a:p>
            <a:r>
              <a:rPr lang="en-US" sz="3200" dirty="0">
                <a:latin typeface="Arial Nova Cond" panose="020B0506020202020204" pitchFamily="34" charset="0"/>
              </a:rPr>
              <a:t>Equivalence Class Partitioning Example 3</a:t>
            </a:r>
            <a:endParaRPr lang="en-GB" sz="3200" dirty="0"/>
          </a:p>
        </p:txBody>
      </p:sp>
      <p:sp>
        <p:nvSpPr>
          <p:cNvPr id="9" name="Content Placeholder 8">
            <a:extLst>
              <a:ext uri="{FF2B5EF4-FFF2-40B4-BE49-F238E27FC236}">
                <a16:creationId xmlns:a16="http://schemas.microsoft.com/office/drawing/2014/main" id="{3B04E5F7-EE74-458E-801B-04E12C72FEFD}"/>
              </a:ext>
            </a:extLst>
          </p:cNvPr>
          <p:cNvSpPr>
            <a:spLocks noGrp="1"/>
          </p:cNvSpPr>
          <p:nvPr>
            <p:ph idx="1"/>
          </p:nvPr>
        </p:nvSpPr>
        <p:spPr>
          <a:xfrm>
            <a:off x="800099" y="2133600"/>
            <a:ext cx="7543801" cy="4023360"/>
          </a:xfrm>
        </p:spPr>
        <p:txBody>
          <a:bodyPr/>
          <a:lstStyle/>
          <a:p>
            <a:pPr>
              <a:buFont typeface="Wingdings" panose="05000000000000000000" pitchFamily="2" charset="2"/>
              <a:buChar char="v"/>
            </a:pPr>
            <a:r>
              <a:rPr lang="en-GB" dirty="0"/>
              <a:t>Pick only one value from each partition for testing</a:t>
            </a:r>
          </a:p>
        </p:txBody>
      </p:sp>
      <p:pic>
        <p:nvPicPr>
          <p:cNvPr id="3" name="Picture 2">
            <a:extLst>
              <a:ext uri="{FF2B5EF4-FFF2-40B4-BE49-F238E27FC236}">
                <a16:creationId xmlns:a16="http://schemas.microsoft.com/office/drawing/2014/main" id="{3C35A215-9750-4AD6-9997-D6E79C1A9EAC}"/>
              </a:ext>
            </a:extLst>
          </p:cNvPr>
          <p:cNvPicPr>
            <a:picLocks noChangeAspect="1"/>
          </p:cNvPicPr>
          <p:nvPr/>
        </p:nvPicPr>
        <p:blipFill>
          <a:blip r:embed="rId2"/>
          <a:stretch>
            <a:fillRect/>
          </a:stretch>
        </p:blipFill>
        <p:spPr>
          <a:xfrm>
            <a:off x="1600200" y="2971800"/>
            <a:ext cx="5943600" cy="2676525"/>
          </a:xfrm>
          <a:prstGeom prst="rect">
            <a:avLst/>
          </a:prstGeom>
        </p:spPr>
      </p:pic>
    </p:spTree>
    <p:extLst>
      <p:ext uri="{BB962C8B-B14F-4D97-AF65-F5344CB8AC3E}">
        <p14:creationId xmlns:p14="http://schemas.microsoft.com/office/powerpoint/2010/main" val="294685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4B0F-83D1-4BC4-AEFE-E7BBDD2267B1}"/>
              </a:ext>
            </a:extLst>
          </p:cNvPr>
          <p:cNvSpPr>
            <a:spLocks noGrp="1"/>
          </p:cNvSpPr>
          <p:nvPr>
            <p:ph type="title"/>
          </p:nvPr>
        </p:nvSpPr>
        <p:spPr/>
        <p:txBody>
          <a:bodyPr>
            <a:normAutofit/>
          </a:bodyPr>
          <a:lstStyle/>
          <a:p>
            <a:r>
              <a:rPr lang="en-US" sz="3200" dirty="0">
                <a:latin typeface="Arial Nova Cond" panose="020B0506020202020204" pitchFamily="34" charset="0"/>
              </a:rPr>
              <a:t>Equivalence Class Partitioning Example 3</a:t>
            </a:r>
            <a:endParaRPr lang="en-GB" sz="3200" dirty="0"/>
          </a:p>
        </p:txBody>
      </p:sp>
      <p:sp>
        <p:nvSpPr>
          <p:cNvPr id="6" name="TextBox 5">
            <a:extLst>
              <a:ext uri="{FF2B5EF4-FFF2-40B4-BE49-F238E27FC236}">
                <a16:creationId xmlns:a16="http://schemas.microsoft.com/office/drawing/2014/main" id="{AFE75E02-0F96-4FF7-88C8-C457317E9F62}"/>
              </a:ext>
            </a:extLst>
          </p:cNvPr>
          <p:cNvSpPr txBox="1"/>
          <p:nvPr/>
        </p:nvSpPr>
        <p:spPr>
          <a:xfrm>
            <a:off x="2438400" y="5262880"/>
            <a:ext cx="5010346" cy="338554"/>
          </a:xfrm>
          <a:prstGeom prst="rect">
            <a:avLst/>
          </a:prstGeom>
          <a:noFill/>
        </p:spPr>
        <p:txBody>
          <a:bodyPr wrap="none" rtlCol="0">
            <a:spAutoFit/>
          </a:bodyPr>
          <a:lstStyle/>
          <a:p>
            <a:r>
              <a:rPr lang="en-GB" sz="1600" dirty="0"/>
              <a:t>Table. Equivalence partitioning for Pizza order application</a:t>
            </a:r>
          </a:p>
        </p:txBody>
      </p:sp>
      <p:graphicFrame>
        <p:nvGraphicFramePr>
          <p:cNvPr id="15" name="Table 15">
            <a:extLst>
              <a:ext uri="{FF2B5EF4-FFF2-40B4-BE49-F238E27FC236}">
                <a16:creationId xmlns:a16="http://schemas.microsoft.com/office/drawing/2014/main" id="{74E8C290-B805-4697-B73D-2A06A44E909C}"/>
              </a:ext>
            </a:extLst>
          </p:cNvPr>
          <p:cNvGraphicFramePr>
            <a:graphicFrameLocks noGrp="1"/>
          </p:cNvGraphicFramePr>
          <p:nvPr>
            <p:ph idx="1"/>
            <p:extLst>
              <p:ext uri="{D42A27DB-BD31-4B8C-83A1-F6EECF244321}">
                <p14:modId xmlns:p14="http://schemas.microsoft.com/office/powerpoint/2010/main" val="3605719677"/>
              </p:ext>
            </p:extLst>
          </p:nvPr>
        </p:nvGraphicFramePr>
        <p:xfrm>
          <a:off x="822960" y="2057400"/>
          <a:ext cx="7543800" cy="3205480"/>
        </p:xfrm>
        <a:graphic>
          <a:graphicData uri="http://schemas.openxmlformats.org/drawingml/2006/table">
            <a:tbl>
              <a:tblPr firstRow="1" bandRow="1">
                <a:tableStyleId>{5C22544A-7EE6-4342-B048-85BDC9FD1C3A}</a:tableStyleId>
              </a:tblPr>
              <a:tblGrid>
                <a:gridCol w="777875">
                  <a:extLst>
                    <a:ext uri="{9D8B030D-6E8A-4147-A177-3AD203B41FA5}">
                      <a16:colId xmlns:a16="http://schemas.microsoft.com/office/drawing/2014/main" val="2858503976"/>
                    </a:ext>
                  </a:extLst>
                </a:gridCol>
                <a:gridCol w="2239645">
                  <a:extLst>
                    <a:ext uri="{9D8B030D-6E8A-4147-A177-3AD203B41FA5}">
                      <a16:colId xmlns:a16="http://schemas.microsoft.com/office/drawing/2014/main" val="1312077187"/>
                    </a:ext>
                  </a:extLst>
                </a:gridCol>
                <a:gridCol w="1508760">
                  <a:extLst>
                    <a:ext uri="{9D8B030D-6E8A-4147-A177-3AD203B41FA5}">
                      <a16:colId xmlns:a16="http://schemas.microsoft.com/office/drawing/2014/main" val="665699939"/>
                    </a:ext>
                  </a:extLst>
                </a:gridCol>
                <a:gridCol w="1052195">
                  <a:extLst>
                    <a:ext uri="{9D8B030D-6E8A-4147-A177-3AD203B41FA5}">
                      <a16:colId xmlns:a16="http://schemas.microsoft.com/office/drawing/2014/main" val="3922217886"/>
                    </a:ext>
                  </a:extLst>
                </a:gridCol>
                <a:gridCol w="1965325">
                  <a:extLst>
                    <a:ext uri="{9D8B030D-6E8A-4147-A177-3AD203B41FA5}">
                      <a16:colId xmlns:a16="http://schemas.microsoft.com/office/drawing/2014/main" val="773113325"/>
                    </a:ext>
                  </a:extLst>
                </a:gridCol>
              </a:tblGrid>
              <a:tr h="370840">
                <a:tc>
                  <a:txBody>
                    <a:bodyPr/>
                    <a:lstStyle/>
                    <a:p>
                      <a:pPr algn="ctr"/>
                      <a:r>
                        <a:rPr lang="en-GB" dirty="0"/>
                        <a:t>S#</a:t>
                      </a:r>
                    </a:p>
                  </a:txBody>
                  <a:tcPr anchor="ctr"/>
                </a:tc>
                <a:tc>
                  <a:txBody>
                    <a:bodyPr/>
                    <a:lstStyle/>
                    <a:p>
                      <a:pPr algn="ctr"/>
                      <a:r>
                        <a:rPr lang="en-GB" dirty="0"/>
                        <a:t>Equivalence Partition</a:t>
                      </a:r>
                    </a:p>
                  </a:txBody>
                  <a:tcPr anchor="ctr"/>
                </a:tc>
                <a:tc>
                  <a:txBody>
                    <a:bodyPr/>
                    <a:lstStyle/>
                    <a:p>
                      <a:pPr algn="ctr"/>
                      <a:r>
                        <a:rPr lang="en-GB" dirty="0"/>
                        <a:t>Type of Input</a:t>
                      </a:r>
                    </a:p>
                  </a:txBody>
                  <a:tcPr anchor="ctr"/>
                </a:tc>
                <a:tc>
                  <a:txBody>
                    <a:bodyPr/>
                    <a:lstStyle/>
                    <a:p>
                      <a:pPr algn="ctr"/>
                      <a:r>
                        <a:rPr lang="en-GB" dirty="0"/>
                        <a:t>Test Data</a:t>
                      </a:r>
                    </a:p>
                  </a:txBody>
                  <a:tcPr anchor="ctr"/>
                </a:tc>
                <a:tc>
                  <a:txBody>
                    <a:bodyPr/>
                    <a:lstStyle/>
                    <a:p>
                      <a:pPr algn="ctr"/>
                      <a:r>
                        <a:rPr lang="en-GB" dirty="0"/>
                        <a:t>Expected Result</a:t>
                      </a:r>
                    </a:p>
                  </a:txBody>
                  <a:tcPr anchor="ctr"/>
                </a:tc>
                <a:extLst>
                  <a:ext uri="{0D108BD9-81ED-4DB2-BD59-A6C34878D82A}">
                    <a16:rowId xmlns:a16="http://schemas.microsoft.com/office/drawing/2014/main" val="409201986"/>
                  </a:ext>
                </a:extLst>
              </a:tr>
              <a:tr h="370840">
                <a:tc>
                  <a:txBody>
                    <a:bodyPr/>
                    <a:lstStyle/>
                    <a:p>
                      <a:pPr algn="ctr"/>
                      <a:r>
                        <a:rPr lang="en-GB" dirty="0"/>
                        <a:t>1</a:t>
                      </a:r>
                    </a:p>
                  </a:txBody>
                  <a:tcPr anchor="ctr"/>
                </a:tc>
                <a:tc>
                  <a:txBody>
                    <a:bodyPr/>
                    <a:lstStyle/>
                    <a:p>
                      <a:pPr algn="ctr"/>
                      <a:r>
                        <a:rPr lang="en-GB" dirty="0"/>
                        <a:t>Number 1-10</a:t>
                      </a:r>
                    </a:p>
                  </a:txBody>
                  <a:tcPr anchor="ctr"/>
                </a:tc>
                <a:tc>
                  <a:txBody>
                    <a:bodyPr/>
                    <a:lstStyle/>
                    <a:p>
                      <a:pPr algn="ctr"/>
                      <a:r>
                        <a:rPr lang="en-GB" dirty="0"/>
                        <a:t>Valid</a:t>
                      </a:r>
                    </a:p>
                  </a:txBody>
                  <a:tcPr anchor="ctr"/>
                </a:tc>
                <a:tc>
                  <a:txBody>
                    <a:bodyPr/>
                    <a:lstStyle/>
                    <a:p>
                      <a:pPr algn="ctr"/>
                      <a:r>
                        <a:rPr lang="en-GB" dirty="0"/>
                        <a:t>10</a:t>
                      </a:r>
                    </a:p>
                  </a:txBody>
                  <a:tcPr anchor="ctr"/>
                </a:tc>
                <a:tc>
                  <a:txBody>
                    <a:bodyPr/>
                    <a:lstStyle/>
                    <a:p>
                      <a:pPr algn="ctr"/>
                      <a:r>
                        <a:rPr lang="en-GB" dirty="0"/>
                        <a:t>“Successfully Ordered 10 Pizza”</a:t>
                      </a:r>
                    </a:p>
                  </a:txBody>
                  <a:tcPr anchor="ctr"/>
                </a:tc>
                <a:extLst>
                  <a:ext uri="{0D108BD9-81ED-4DB2-BD59-A6C34878D82A}">
                    <a16:rowId xmlns:a16="http://schemas.microsoft.com/office/drawing/2014/main" val="3726872254"/>
                  </a:ext>
                </a:extLst>
              </a:tr>
              <a:tr h="370840">
                <a:tc>
                  <a:txBody>
                    <a:bodyPr/>
                    <a:lstStyle/>
                    <a:p>
                      <a:pPr algn="ctr"/>
                      <a:r>
                        <a:rPr lang="en-GB" dirty="0"/>
                        <a:t>2</a:t>
                      </a:r>
                    </a:p>
                  </a:txBody>
                  <a:tcPr anchor="ctr"/>
                </a:tc>
                <a:tc>
                  <a:txBody>
                    <a:bodyPr/>
                    <a:lstStyle/>
                    <a:p>
                      <a:pPr algn="ctr"/>
                      <a:r>
                        <a:rPr lang="en-GB" dirty="0"/>
                        <a:t>Number &lt; 1 or 0 </a:t>
                      </a:r>
                    </a:p>
                  </a:txBody>
                  <a:tcPr anchor="ctr"/>
                </a:tc>
                <a:tc>
                  <a:txBody>
                    <a:bodyPr/>
                    <a:lstStyle/>
                    <a:p>
                      <a:pPr algn="ctr"/>
                      <a:r>
                        <a:rPr lang="en-GB" dirty="0"/>
                        <a:t>Invalid</a:t>
                      </a:r>
                    </a:p>
                  </a:txBody>
                  <a:tcPr anchor="ctr"/>
                </a:tc>
                <a:tc>
                  <a:txBody>
                    <a:bodyPr/>
                    <a:lstStyle/>
                    <a:p>
                      <a:pPr algn="ctr"/>
                      <a:r>
                        <a:rPr lang="en-GB" dirty="0"/>
                        <a:t>-1</a:t>
                      </a:r>
                    </a:p>
                  </a:txBody>
                  <a:tcPr anchor="ctr"/>
                </a:tc>
                <a:tc>
                  <a:txBody>
                    <a:bodyPr/>
                    <a:lstStyle/>
                    <a:p>
                      <a:pPr algn="ctr"/>
                      <a:r>
                        <a:rPr lang="en-GB" dirty="0"/>
                        <a:t>“Invalid Order”</a:t>
                      </a:r>
                    </a:p>
                  </a:txBody>
                  <a:tcPr anchor="ctr"/>
                </a:tc>
                <a:extLst>
                  <a:ext uri="{0D108BD9-81ED-4DB2-BD59-A6C34878D82A}">
                    <a16:rowId xmlns:a16="http://schemas.microsoft.com/office/drawing/2014/main" val="3294729478"/>
                  </a:ext>
                </a:extLst>
              </a:tr>
              <a:tr h="500697">
                <a:tc>
                  <a:txBody>
                    <a:bodyPr/>
                    <a:lstStyle/>
                    <a:p>
                      <a:pPr algn="ctr"/>
                      <a:r>
                        <a:rPr lang="en-GB" dirty="0"/>
                        <a:t>3</a:t>
                      </a:r>
                    </a:p>
                  </a:txBody>
                  <a:tcPr anchor="ctr"/>
                </a:tc>
                <a:tc>
                  <a:txBody>
                    <a:bodyPr/>
                    <a:lstStyle/>
                    <a:p>
                      <a:pPr algn="ctr"/>
                      <a:r>
                        <a:rPr lang="en-GB" dirty="0"/>
                        <a:t>10&lt;Number&lt;=99</a:t>
                      </a:r>
                    </a:p>
                  </a:txBody>
                  <a:tcPr anchor="ctr"/>
                </a:tc>
                <a:tc>
                  <a:txBody>
                    <a:bodyPr/>
                    <a:lstStyle/>
                    <a:p>
                      <a:pPr algn="ctr"/>
                      <a:r>
                        <a:rPr lang="en-GB" dirty="0"/>
                        <a:t>Invalid</a:t>
                      </a:r>
                    </a:p>
                  </a:txBody>
                  <a:tcPr anchor="ctr"/>
                </a:tc>
                <a:tc>
                  <a:txBody>
                    <a:bodyPr/>
                    <a:lstStyle/>
                    <a:p>
                      <a:pPr algn="ctr"/>
                      <a:r>
                        <a:rPr lang="en-GB" dirty="0"/>
                        <a:t>88</a:t>
                      </a:r>
                    </a:p>
                  </a:txBody>
                  <a:tcPr anchor="ctr"/>
                </a:tc>
                <a:tc>
                  <a:txBody>
                    <a:bodyPr/>
                    <a:lstStyle/>
                    <a:p>
                      <a:pPr algn="ctr"/>
                      <a:r>
                        <a:rPr lang="en-GB" dirty="0"/>
                        <a:t>“</a:t>
                      </a:r>
                      <a:r>
                        <a:rPr lang="en-GB" sz="1800" b="0" dirty="0"/>
                        <a:t>Only 10 Pizza can be ordered</a:t>
                      </a:r>
                      <a:r>
                        <a:rPr lang="en-GB" dirty="0"/>
                        <a:t>”</a:t>
                      </a:r>
                    </a:p>
                  </a:txBody>
                  <a:tcPr anchor="ctr"/>
                </a:tc>
                <a:extLst>
                  <a:ext uri="{0D108BD9-81ED-4DB2-BD59-A6C34878D82A}">
                    <a16:rowId xmlns:a16="http://schemas.microsoft.com/office/drawing/2014/main" val="3781691135"/>
                  </a:ext>
                </a:extLst>
              </a:tr>
              <a:tr h="370840">
                <a:tc>
                  <a:txBody>
                    <a:bodyPr/>
                    <a:lstStyle/>
                    <a:p>
                      <a:pPr algn="ctr"/>
                      <a:r>
                        <a:rPr lang="en-GB" dirty="0"/>
                        <a:t>4</a:t>
                      </a:r>
                    </a:p>
                  </a:txBody>
                  <a:tcPr anchor="ctr"/>
                </a:tc>
                <a:tc>
                  <a:txBody>
                    <a:bodyPr/>
                    <a:lstStyle/>
                    <a:p>
                      <a:pPr algn="ctr"/>
                      <a:r>
                        <a:rPr lang="en-GB" dirty="0"/>
                        <a:t>Number&gt;100</a:t>
                      </a:r>
                    </a:p>
                  </a:txBody>
                  <a:tcPr anchor="ctr"/>
                </a:tc>
                <a:tc>
                  <a:txBody>
                    <a:bodyPr/>
                    <a:lstStyle/>
                    <a:p>
                      <a:pPr algn="ctr"/>
                      <a:r>
                        <a:rPr lang="en-GB" dirty="0"/>
                        <a:t>Invalid</a:t>
                      </a:r>
                    </a:p>
                  </a:txBody>
                  <a:tcPr anchor="ctr"/>
                </a:tc>
                <a:tc>
                  <a:txBody>
                    <a:bodyPr/>
                    <a:lstStyle/>
                    <a:p>
                      <a:pPr algn="ctr"/>
                      <a:r>
                        <a:rPr lang="en-GB" dirty="0"/>
                        <a:t>121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a:t>
                      </a:r>
                      <a:r>
                        <a:rPr lang="en-GB" sz="1800" b="0" dirty="0"/>
                        <a:t>Only 10 Pizza can be ordered</a:t>
                      </a:r>
                      <a:r>
                        <a:rPr lang="en-GB" dirty="0"/>
                        <a:t>”</a:t>
                      </a:r>
                    </a:p>
                    <a:p>
                      <a:pPr algn="ctr"/>
                      <a:endParaRPr lang="en-GB" dirty="0"/>
                    </a:p>
                  </a:txBody>
                  <a:tcPr anchor="ctr"/>
                </a:tc>
                <a:extLst>
                  <a:ext uri="{0D108BD9-81ED-4DB2-BD59-A6C34878D82A}">
                    <a16:rowId xmlns:a16="http://schemas.microsoft.com/office/drawing/2014/main" val="914874479"/>
                  </a:ext>
                </a:extLst>
              </a:tr>
            </a:tbl>
          </a:graphicData>
        </a:graphic>
      </p:graphicFrame>
    </p:spTree>
    <p:extLst>
      <p:ext uri="{BB962C8B-B14F-4D97-AF65-F5344CB8AC3E}">
        <p14:creationId xmlns:p14="http://schemas.microsoft.com/office/powerpoint/2010/main" val="394583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1353-344E-43D7-8D14-138ABC71E99C}"/>
              </a:ext>
            </a:extLst>
          </p:cNvPr>
          <p:cNvSpPr>
            <a:spLocks noGrp="1"/>
          </p:cNvSpPr>
          <p:nvPr>
            <p:ph type="title"/>
          </p:nvPr>
        </p:nvSpPr>
        <p:spPr/>
        <p:txBody>
          <a:bodyPr>
            <a:normAutofit/>
          </a:bodyPr>
          <a:lstStyle/>
          <a:p>
            <a:r>
              <a:rPr lang="en-GB" sz="3200" dirty="0">
                <a:latin typeface="Arial Nova Cond" panose="020B0506020202020204" pitchFamily="34" charset="0"/>
              </a:rPr>
              <a:t>Black Box Testing</a:t>
            </a:r>
          </a:p>
        </p:txBody>
      </p:sp>
      <p:sp>
        <p:nvSpPr>
          <p:cNvPr id="3" name="Content Placeholder 2">
            <a:extLst>
              <a:ext uri="{FF2B5EF4-FFF2-40B4-BE49-F238E27FC236}">
                <a16:creationId xmlns:a16="http://schemas.microsoft.com/office/drawing/2014/main" id="{D9AD1DFF-3EFA-4BAA-9B94-3F63789D1199}"/>
              </a:ext>
            </a:extLst>
          </p:cNvPr>
          <p:cNvSpPr>
            <a:spLocks noGrp="1"/>
          </p:cNvSpPr>
          <p:nvPr>
            <p:ph idx="1"/>
          </p:nvPr>
        </p:nvSpPr>
        <p:spPr/>
        <p:txBody>
          <a:bodyPr/>
          <a:lstStyle/>
          <a:p>
            <a:pPr>
              <a:buFont typeface="Wingdings" panose="05000000000000000000" pitchFamily="2" charset="2"/>
              <a:buChar char="v"/>
            </a:pPr>
            <a:endParaRPr lang="en-GB" dirty="0"/>
          </a:p>
          <a:p>
            <a:pPr>
              <a:buFont typeface="Wingdings" panose="05000000000000000000" pitchFamily="2" charset="2"/>
              <a:buChar char="v"/>
            </a:pPr>
            <a:r>
              <a:rPr lang="en-GB" dirty="0"/>
              <a:t> Motivation?</a:t>
            </a:r>
          </a:p>
          <a:p>
            <a:pPr marL="0" indent="0">
              <a:buNone/>
            </a:pPr>
            <a:r>
              <a:rPr lang="en-GB" dirty="0"/>
              <a:t>     </a:t>
            </a:r>
          </a:p>
          <a:p>
            <a:pPr marL="0" indent="0">
              <a:buNone/>
            </a:pPr>
            <a:r>
              <a:rPr lang="en-GB" dirty="0"/>
              <a:t> </a:t>
            </a:r>
          </a:p>
          <a:p>
            <a:pPr>
              <a:buFont typeface="Wingdings" panose="05000000000000000000" pitchFamily="2" charset="2"/>
              <a:buChar char="v"/>
            </a:pPr>
            <a:endParaRPr lang="en-GB" dirty="0"/>
          </a:p>
          <a:p>
            <a:pPr>
              <a:buFont typeface="Wingdings" panose="05000000000000000000" pitchFamily="2" charset="2"/>
              <a:buChar char="v"/>
            </a:pPr>
            <a:r>
              <a:rPr lang="en-GB" dirty="0"/>
              <a:t>Real life examples like Car, Bulb, Speaker etc</a:t>
            </a:r>
          </a:p>
          <a:p>
            <a:pPr marL="0" indent="0">
              <a:buNone/>
            </a:pPr>
            <a:r>
              <a:rPr lang="en-GB" dirty="0"/>
              <a:t>   </a:t>
            </a:r>
          </a:p>
          <a:p>
            <a:pPr marL="0" indent="0">
              <a:buNone/>
            </a:pPr>
            <a:r>
              <a:rPr lang="en-GB" dirty="0"/>
              <a:t>                    </a:t>
            </a:r>
          </a:p>
          <a:p>
            <a:pPr>
              <a:buFont typeface="Wingdings" panose="05000000000000000000" pitchFamily="2" charset="2"/>
              <a:buChar char="v"/>
            </a:pPr>
            <a:endParaRPr lang="en-GB" dirty="0"/>
          </a:p>
        </p:txBody>
      </p:sp>
      <p:sp>
        <p:nvSpPr>
          <p:cNvPr id="4" name="AutoShape 2">
            <a:extLst>
              <a:ext uri="{FF2B5EF4-FFF2-40B4-BE49-F238E27FC236}">
                <a16:creationId xmlns:a16="http://schemas.microsoft.com/office/drawing/2014/main" id="{E1DB2B34-0FF6-47A7-9CA2-8DB12C8764F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id="{46BA2589-00CE-4C7F-95E2-DDF1E1280052}"/>
              </a:ext>
            </a:extLst>
          </p:cNvPr>
          <p:cNvPicPr>
            <a:picLocks noChangeAspect="1"/>
          </p:cNvPicPr>
          <p:nvPr/>
        </p:nvPicPr>
        <p:blipFill>
          <a:blip r:embed="rId2"/>
          <a:stretch>
            <a:fillRect/>
          </a:stretch>
        </p:blipFill>
        <p:spPr>
          <a:xfrm>
            <a:off x="3243262" y="2088373"/>
            <a:ext cx="2352675" cy="1943100"/>
          </a:xfrm>
          <a:prstGeom prst="rect">
            <a:avLst/>
          </a:prstGeom>
        </p:spPr>
      </p:pic>
      <p:pic>
        <p:nvPicPr>
          <p:cNvPr id="6" name="Picture 5">
            <a:extLst>
              <a:ext uri="{FF2B5EF4-FFF2-40B4-BE49-F238E27FC236}">
                <a16:creationId xmlns:a16="http://schemas.microsoft.com/office/drawing/2014/main" id="{713145FE-0F94-4DDA-90F4-D69010B14AC1}"/>
              </a:ext>
            </a:extLst>
          </p:cNvPr>
          <p:cNvPicPr>
            <a:picLocks noChangeAspect="1"/>
          </p:cNvPicPr>
          <p:nvPr/>
        </p:nvPicPr>
        <p:blipFill>
          <a:blip r:embed="rId3"/>
          <a:stretch>
            <a:fillRect/>
          </a:stretch>
        </p:blipFill>
        <p:spPr>
          <a:xfrm>
            <a:off x="3352800" y="4495800"/>
            <a:ext cx="1747494" cy="1752601"/>
          </a:xfrm>
          <a:prstGeom prst="rect">
            <a:avLst/>
          </a:prstGeom>
        </p:spPr>
      </p:pic>
    </p:spTree>
    <p:extLst>
      <p:ext uri="{BB962C8B-B14F-4D97-AF65-F5344CB8AC3E}">
        <p14:creationId xmlns:p14="http://schemas.microsoft.com/office/powerpoint/2010/main" val="418489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EB1E-14B1-48C8-AE68-9B8DCF6780ED}"/>
              </a:ext>
            </a:extLst>
          </p:cNvPr>
          <p:cNvSpPr>
            <a:spLocks noGrp="1"/>
          </p:cNvSpPr>
          <p:nvPr>
            <p:ph type="title"/>
          </p:nvPr>
        </p:nvSpPr>
        <p:spPr>
          <a:xfrm>
            <a:off x="822960" y="228600"/>
            <a:ext cx="7543800" cy="1450757"/>
          </a:xfrm>
        </p:spPr>
        <p:txBody>
          <a:bodyPr>
            <a:normAutofit/>
          </a:bodyPr>
          <a:lstStyle/>
          <a:p>
            <a:r>
              <a:rPr lang="en-GB" sz="3200" dirty="0">
                <a:latin typeface="Arial Nova Cond" panose="020B0506020202020204" pitchFamily="34" charset="0"/>
              </a:rPr>
              <a:t>Summary of the process of ECP</a:t>
            </a:r>
          </a:p>
        </p:txBody>
      </p:sp>
      <p:sp>
        <p:nvSpPr>
          <p:cNvPr id="3" name="Content Placeholder 2">
            <a:extLst>
              <a:ext uri="{FF2B5EF4-FFF2-40B4-BE49-F238E27FC236}">
                <a16:creationId xmlns:a16="http://schemas.microsoft.com/office/drawing/2014/main" id="{8B842F52-676E-4124-9C55-5DB7847C9E0F}"/>
              </a:ext>
            </a:extLst>
          </p:cNvPr>
          <p:cNvSpPr>
            <a:spLocks noGrp="1"/>
          </p:cNvSpPr>
          <p:nvPr>
            <p:ph idx="1"/>
          </p:nvPr>
        </p:nvSpPr>
        <p:spPr/>
        <p:txBody>
          <a:bodyPr>
            <a:normAutofit lnSpcReduction="10000"/>
          </a:bodyPr>
          <a:lstStyle/>
          <a:p>
            <a:pPr>
              <a:buFont typeface="Wingdings" panose="05000000000000000000" pitchFamily="2" charset="2"/>
              <a:buChar char="v"/>
            </a:pPr>
            <a:r>
              <a:rPr lang="en-GB" dirty="0"/>
              <a:t>Choose criteria for ECP (range, list of values, etc.).</a:t>
            </a:r>
          </a:p>
          <a:p>
            <a:pPr>
              <a:buFont typeface="Wingdings" panose="05000000000000000000" pitchFamily="2" charset="2"/>
              <a:buChar char="v"/>
            </a:pPr>
            <a:r>
              <a:rPr lang="en-GB" dirty="0"/>
              <a:t>Identify the valid and invalid EC .</a:t>
            </a:r>
          </a:p>
          <a:p>
            <a:pPr>
              <a:buFont typeface="Wingdings" panose="05000000000000000000" pitchFamily="2" charset="2"/>
              <a:buChar char="v"/>
            </a:pPr>
            <a:r>
              <a:rPr lang="en-GB" dirty="0"/>
              <a:t>Select a sample data from that partition.</a:t>
            </a:r>
          </a:p>
          <a:p>
            <a:pPr>
              <a:buFont typeface="Wingdings" panose="05000000000000000000" pitchFamily="2" charset="2"/>
              <a:buChar char="v"/>
            </a:pPr>
            <a:r>
              <a:rPr lang="en-GB" dirty="0"/>
              <a:t>Write the expected result based on the requirements given.</a:t>
            </a:r>
          </a:p>
          <a:p>
            <a:pPr>
              <a:buFont typeface="Wingdings" panose="05000000000000000000" pitchFamily="2" charset="2"/>
              <a:buChar char="v"/>
            </a:pPr>
            <a:r>
              <a:rPr lang="en-GB" dirty="0"/>
              <a:t>Identify special values, if any, and include them in the table.</a:t>
            </a:r>
          </a:p>
          <a:p>
            <a:pPr>
              <a:buFont typeface="Wingdings" panose="05000000000000000000" pitchFamily="2" charset="2"/>
              <a:buChar char="v"/>
            </a:pPr>
            <a:r>
              <a:rPr lang="en-GB" dirty="0"/>
              <a:t>Check to have expected results for all the cases prepared</a:t>
            </a:r>
          </a:p>
          <a:p>
            <a:pPr>
              <a:buFont typeface="Wingdings" panose="05000000000000000000" pitchFamily="2" charset="2"/>
              <a:buChar char="v"/>
            </a:pPr>
            <a:r>
              <a:rPr lang="en-GB" dirty="0"/>
              <a:t>If the expected result is not clear for any particular test case, mark appropriately and escalate for corrective actions. </a:t>
            </a:r>
          </a:p>
          <a:p>
            <a:pPr>
              <a:buFont typeface="Wingdings" panose="05000000000000000000" pitchFamily="2" charset="2"/>
              <a:buChar char="v"/>
            </a:pPr>
            <a:r>
              <a:rPr lang="en-GB" dirty="0"/>
              <a:t>If you cannot answer a question, or find an inappropriate answer, consider whether you want to record this issue on your log.</a:t>
            </a:r>
          </a:p>
        </p:txBody>
      </p:sp>
    </p:spTree>
    <p:extLst>
      <p:ext uri="{BB962C8B-B14F-4D97-AF65-F5344CB8AC3E}">
        <p14:creationId xmlns:p14="http://schemas.microsoft.com/office/powerpoint/2010/main" val="362049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229600" cy="1143000"/>
          </a:xfrm>
        </p:spPr>
        <p:txBody>
          <a:bodyPr>
            <a:normAutofit/>
          </a:bodyPr>
          <a:lstStyle/>
          <a:p>
            <a:r>
              <a:rPr lang="en-US" sz="3200" dirty="0">
                <a:latin typeface="Arial Nova Cond" panose="020B0506020202020204" pitchFamily="34" charset="0"/>
              </a:rPr>
              <a:t>Advantages and Disadvantages of ECP</a:t>
            </a:r>
          </a:p>
        </p:txBody>
      </p:sp>
      <p:sp>
        <p:nvSpPr>
          <p:cNvPr id="5" name="Content Placeholder 4"/>
          <p:cNvSpPr>
            <a:spLocks noGrp="1"/>
          </p:cNvSpPr>
          <p:nvPr>
            <p:ph idx="1"/>
          </p:nvPr>
        </p:nvSpPr>
        <p:spPr>
          <a:xfrm>
            <a:off x="849198" y="1981200"/>
            <a:ext cx="7543800" cy="4221163"/>
          </a:xfrm>
        </p:spPr>
        <p:txBody>
          <a:bodyPr>
            <a:normAutofit fontScale="92500" lnSpcReduction="20000"/>
          </a:bodyPr>
          <a:lstStyle/>
          <a:p>
            <a:pPr>
              <a:buNone/>
            </a:pPr>
            <a:r>
              <a:rPr lang="en-US" b="1" dirty="0"/>
              <a:t>Advantages:</a:t>
            </a:r>
          </a:p>
          <a:p>
            <a:pPr>
              <a:buFont typeface="Wingdings" panose="05000000000000000000" pitchFamily="2" charset="2"/>
              <a:buChar char="v"/>
            </a:pPr>
            <a:r>
              <a:rPr lang="en-US" dirty="0"/>
              <a:t> Reduces the number of test cases. </a:t>
            </a:r>
          </a:p>
          <a:p>
            <a:pPr>
              <a:buFont typeface="Wingdings" panose="05000000000000000000" pitchFamily="2" charset="2"/>
              <a:buChar char="v"/>
            </a:pPr>
            <a:r>
              <a:rPr lang="en-US" dirty="0"/>
              <a:t> Reduce execution time </a:t>
            </a:r>
          </a:p>
          <a:p>
            <a:pPr>
              <a:buFont typeface="Wingdings" panose="05000000000000000000" pitchFamily="2" charset="2"/>
              <a:buChar char="v"/>
            </a:pPr>
            <a:r>
              <a:rPr lang="en-US" dirty="0"/>
              <a:t> Can be applied at any level of testing</a:t>
            </a:r>
          </a:p>
          <a:p>
            <a:pPr>
              <a:buFont typeface="Wingdings" panose="05000000000000000000" pitchFamily="2" charset="2"/>
              <a:buChar char="v"/>
            </a:pPr>
            <a:r>
              <a:rPr lang="en-US" dirty="0"/>
              <a:t> Used where exhaustive testing is not possible</a:t>
            </a:r>
          </a:p>
          <a:p>
            <a:pPr>
              <a:buFont typeface="Wingdings" panose="05000000000000000000" pitchFamily="2" charset="2"/>
              <a:buChar char="v"/>
            </a:pPr>
            <a:r>
              <a:rPr lang="en-US" dirty="0"/>
              <a:t> Maintain good test coverage.</a:t>
            </a:r>
          </a:p>
          <a:p>
            <a:pPr>
              <a:buNone/>
            </a:pPr>
            <a:r>
              <a:rPr lang="en-US" b="1" dirty="0"/>
              <a:t>Disadvantages:</a:t>
            </a:r>
          </a:p>
          <a:p>
            <a:pPr>
              <a:buFont typeface="Wingdings" panose="05000000000000000000" pitchFamily="2" charset="2"/>
              <a:buChar char="v"/>
            </a:pPr>
            <a:r>
              <a:rPr lang="en-US" dirty="0"/>
              <a:t> Not consider the boundary conditions.</a:t>
            </a:r>
          </a:p>
          <a:p>
            <a:pPr>
              <a:buFont typeface="Wingdings" panose="05000000000000000000" pitchFamily="2" charset="2"/>
              <a:buChar char="v"/>
            </a:pPr>
            <a:r>
              <a:rPr lang="en-US" dirty="0"/>
              <a:t> Equivalence classes relies heavily on the expertise of the tester</a:t>
            </a:r>
          </a:p>
          <a:p>
            <a:pPr>
              <a:buFont typeface="Wingdings" panose="05000000000000000000" pitchFamily="2" charset="2"/>
              <a:buChar char="v"/>
            </a:pPr>
            <a:r>
              <a:rPr lang="en-US" dirty="0"/>
              <a:t> Too large partitions leads to risk of missing defects</a:t>
            </a:r>
          </a:p>
          <a:p>
            <a:pPr>
              <a:buFont typeface="Wingdings" panose="05000000000000000000" pitchFamily="2" charset="2"/>
              <a:buChar char="v"/>
            </a:pPr>
            <a:r>
              <a:rPr lang="en-US" dirty="0"/>
              <a:t> Assumption for result of correct input data set</a:t>
            </a:r>
          </a:p>
          <a:p>
            <a:endParaRPr lang="en-US" dirty="0"/>
          </a:p>
        </p:txBody>
      </p:sp>
    </p:spTree>
    <p:extLst>
      <p:ext uri="{BB962C8B-B14F-4D97-AF65-F5344CB8AC3E}">
        <p14:creationId xmlns:p14="http://schemas.microsoft.com/office/powerpoint/2010/main" val="186021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28600"/>
            <a:ext cx="7543800" cy="1450757"/>
          </a:xfrm>
        </p:spPr>
        <p:txBody>
          <a:bodyPr>
            <a:normAutofit/>
          </a:bodyPr>
          <a:lstStyle/>
          <a:p>
            <a:r>
              <a:rPr lang="en-US" sz="3200" dirty="0">
                <a:latin typeface="Arial Nova Cond" panose="020B0506020202020204" pitchFamily="34" charset="0"/>
              </a:rPr>
              <a:t>Class Task</a:t>
            </a:r>
          </a:p>
        </p:txBody>
      </p:sp>
      <p:pic>
        <p:nvPicPr>
          <p:cNvPr id="3074" name="Picture 2"/>
          <p:cNvPicPr>
            <a:picLocks noGrp="1" noChangeAspect="1" noChangeArrowheads="1"/>
          </p:cNvPicPr>
          <p:nvPr>
            <p:ph idx="1"/>
          </p:nvPr>
        </p:nvPicPr>
        <p:blipFill>
          <a:blip r:embed="rId2"/>
          <a:srcRect/>
          <a:stretch>
            <a:fillRect/>
          </a:stretch>
        </p:blipFill>
        <p:spPr bwMode="auto">
          <a:xfrm>
            <a:off x="457200" y="2071508"/>
            <a:ext cx="8390145" cy="323453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10445"/>
            <a:ext cx="7543800" cy="1450757"/>
          </a:xfrm>
        </p:spPr>
        <p:txBody>
          <a:bodyPr>
            <a:normAutofit/>
          </a:bodyPr>
          <a:lstStyle/>
          <a:p>
            <a:r>
              <a:rPr lang="en-US" sz="3200" dirty="0">
                <a:latin typeface="Arial Nova Cond" panose="020B0506020202020204" pitchFamily="34" charset="0"/>
              </a:rPr>
              <a:t>Class Task (Solution)</a:t>
            </a:r>
          </a:p>
        </p:txBody>
      </p:sp>
      <p:pic>
        <p:nvPicPr>
          <p:cNvPr id="4098" name="Picture 2"/>
          <p:cNvPicPr>
            <a:picLocks noGrp="1" noChangeAspect="1" noChangeArrowheads="1"/>
          </p:cNvPicPr>
          <p:nvPr>
            <p:ph idx="1"/>
          </p:nvPr>
        </p:nvPicPr>
        <p:blipFill>
          <a:blip r:embed="rId2"/>
          <a:stretch>
            <a:fillRect/>
          </a:stretch>
        </p:blipFill>
        <p:spPr bwMode="auto">
          <a:xfrm>
            <a:off x="990600" y="2129151"/>
            <a:ext cx="7543800" cy="3962400"/>
          </a:xfrm>
          <a:prstGeom prst="rect">
            <a:avLst/>
          </a:prstGeom>
          <a:noFill/>
          <a:ln w="9525">
            <a:noFill/>
            <a:miter lim="800000"/>
            <a:headEnd/>
            <a:tailEnd/>
          </a:ln>
          <a:effectLst/>
        </p:spPr>
      </p:pic>
      <p:sp>
        <p:nvSpPr>
          <p:cNvPr id="5" name="TextBox 4"/>
          <p:cNvSpPr txBox="1"/>
          <p:nvPr/>
        </p:nvSpPr>
        <p:spPr>
          <a:xfrm>
            <a:off x="836236" y="1685033"/>
            <a:ext cx="4267200" cy="461665"/>
          </a:xfrm>
          <a:prstGeom prst="rect">
            <a:avLst/>
          </a:prstGeom>
          <a:noFill/>
        </p:spPr>
        <p:txBody>
          <a:bodyPr wrap="square" rtlCol="0">
            <a:spAutoFit/>
          </a:bodyPr>
          <a:lstStyle/>
          <a:p>
            <a:r>
              <a:rPr lang="en-US" sz="2400" u="sng" dirty="0"/>
              <a:t>Derived  Equivalence Classes</a:t>
            </a:r>
            <a:endParaRPr lang="en-US" sz="2000"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8229600" cy="1143000"/>
          </a:xfrm>
        </p:spPr>
        <p:txBody>
          <a:bodyPr>
            <a:normAutofit/>
          </a:bodyPr>
          <a:lstStyle/>
          <a:p>
            <a:r>
              <a:rPr lang="en-US" sz="3200" dirty="0">
                <a:latin typeface="Arial Nova Cond" panose="020B0506020202020204" pitchFamily="34" charset="0"/>
              </a:rPr>
              <a:t>Boundary Value Analysis</a:t>
            </a:r>
          </a:p>
        </p:txBody>
      </p:sp>
      <p:sp>
        <p:nvSpPr>
          <p:cNvPr id="3" name="Content Placeholder 2"/>
          <p:cNvSpPr>
            <a:spLocks noGrp="1"/>
          </p:cNvSpPr>
          <p:nvPr>
            <p:ph idx="1"/>
          </p:nvPr>
        </p:nvSpPr>
        <p:spPr>
          <a:xfrm>
            <a:off x="903402" y="2058186"/>
            <a:ext cx="7886700" cy="4343400"/>
          </a:xfrm>
        </p:spPr>
        <p:txBody>
          <a:bodyPr>
            <a:normAutofit/>
          </a:bodyPr>
          <a:lstStyle/>
          <a:p>
            <a:pPr marL="0" indent="0" algn="just">
              <a:buNone/>
            </a:pPr>
            <a:r>
              <a:rPr lang="en-US" b="1" dirty="0"/>
              <a:t>Motivation:</a:t>
            </a:r>
          </a:p>
          <a:p>
            <a:pPr algn="just">
              <a:buFont typeface="Wingdings" panose="05000000000000000000" pitchFamily="2" charset="2"/>
              <a:buChar char="v"/>
            </a:pPr>
            <a:r>
              <a:rPr lang="en-GB" dirty="0"/>
              <a:t> Errors at extreme ends.</a:t>
            </a:r>
          </a:p>
          <a:p>
            <a:pPr marL="0" indent="0" algn="just">
              <a:buNone/>
            </a:pPr>
            <a:r>
              <a:rPr lang="en-US" b="1" dirty="0"/>
              <a:t>Boundary Value Analysis: </a:t>
            </a:r>
            <a:endParaRPr lang="en-GB" b="1" dirty="0"/>
          </a:p>
          <a:p>
            <a:pPr algn="just">
              <a:buFont typeface="Wingdings" panose="05000000000000000000" pitchFamily="2" charset="2"/>
              <a:buChar char="v"/>
            </a:pPr>
            <a:r>
              <a:rPr lang="en-US" dirty="0"/>
              <a:t> Based on testing boundary values</a:t>
            </a:r>
          </a:p>
          <a:p>
            <a:pPr algn="just">
              <a:buFont typeface="Wingdings" panose="05000000000000000000" pitchFamily="2" charset="2"/>
              <a:buChar char="v"/>
            </a:pPr>
            <a:r>
              <a:rPr lang="en-US" dirty="0"/>
              <a:t> Maximum and minimum of every partition</a:t>
            </a:r>
          </a:p>
          <a:p>
            <a:pPr algn="just">
              <a:buFont typeface="Wingdings" panose="05000000000000000000" pitchFamily="2" charset="2"/>
              <a:buChar char="v"/>
            </a:pPr>
            <a:r>
              <a:rPr lang="en-US" dirty="0"/>
              <a:t> Covers both valid and invalid boundary values</a:t>
            </a:r>
          </a:p>
          <a:p>
            <a:pPr algn="just">
              <a:buFont typeface="Wingdings" panose="05000000000000000000" pitchFamily="2" charset="2"/>
              <a:buChar char="v"/>
            </a:pPr>
            <a:r>
              <a:rPr lang="en-GB" dirty="0"/>
              <a:t> Used to identify errors that arise due to the limits of input data.</a:t>
            </a:r>
            <a:endParaRPr lang="en-US" dirty="0"/>
          </a:p>
          <a:p>
            <a:pPr marL="0" indent="0" algn="just">
              <a:buNone/>
            </a:pPr>
            <a:endParaRPr lang="en-US" dirty="0"/>
          </a:p>
          <a:p>
            <a:pPr algn="just">
              <a:buFont typeface="Wingdings" panose="05000000000000000000" pitchFamily="2" charset="2"/>
              <a:buChar char="v"/>
            </a:pPr>
            <a:endParaRPr lang="en-US" sz="3000" dirty="0"/>
          </a:p>
          <a:p>
            <a:endParaRPr lang="en-US" sz="3000" dirty="0"/>
          </a:p>
          <a:p>
            <a:endParaRPr lang="en-US" dirty="0"/>
          </a:p>
          <a:p>
            <a:endParaRPr lang="en-US" dirty="0"/>
          </a:p>
        </p:txBody>
      </p:sp>
      <p:sp>
        <p:nvSpPr>
          <p:cNvPr id="4" name="AutoShape 2" descr="Boundary Value Analysis">
            <a:extLst>
              <a:ext uri="{FF2B5EF4-FFF2-40B4-BE49-F238E27FC236}">
                <a16:creationId xmlns:a16="http://schemas.microsoft.com/office/drawing/2014/main" id="{E23C14EE-FDD0-436E-8BE8-1AF1A06F45D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id="{49613FCA-E382-4CDC-9E8F-77C4BB2A5EE1}"/>
              </a:ext>
            </a:extLst>
          </p:cNvPr>
          <p:cNvPicPr>
            <a:picLocks noChangeAspect="1"/>
          </p:cNvPicPr>
          <p:nvPr/>
        </p:nvPicPr>
        <p:blipFill>
          <a:blip r:embed="rId2"/>
          <a:stretch>
            <a:fillRect/>
          </a:stretch>
        </p:blipFill>
        <p:spPr>
          <a:xfrm>
            <a:off x="5158165" y="2057400"/>
            <a:ext cx="3300035" cy="1524000"/>
          </a:xfrm>
          <a:prstGeom prst="rect">
            <a:avLst/>
          </a:prstGeom>
        </p:spPr>
      </p:pic>
    </p:spTree>
    <p:extLst>
      <p:ext uri="{BB962C8B-B14F-4D97-AF65-F5344CB8AC3E}">
        <p14:creationId xmlns:p14="http://schemas.microsoft.com/office/powerpoint/2010/main" val="103969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3973"/>
            <a:ext cx="8229600" cy="1143000"/>
          </a:xfrm>
        </p:spPr>
        <p:txBody>
          <a:bodyPr>
            <a:normAutofit/>
          </a:bodyPr>
          <a:lstStyle/>
          <a:p>
            <a:r>
              <a:rPr lang="en-US" sz="3200" dirty="0">
                <a:latin typeface="Arial Nova Cond" panose="020B0506020202020204" pitchFamily="34" charset="0"/>
              </a:rPr>
              <a:t>Boundary Value Analysis</a:t>
            </a:r>
          </a:p>
        </p:txBody>
      </p:sp>
      <p:sp>
        <p:nvSpPr>
          <p:cNvPr id="3" name="Content Placeholder 2"/>
          <p:cNvSpPr>
            <a:spLocks noGrp="1"/>
          </p:cNvSpPr>
          <p:nvPr>
            <p:ph idx="1"/>
          </p:nvPr>
        </p:nvSpPr>
        <p:spPr>
          <a:xfrm>
            <a:off x="762000" y="1752600"/>
            <a:ext cx="8229600" cy="4724400"/>
          </a:xfrm>
        </p:spPr>
        <p:txBody>
          <a:bodyPr>
            <a:normAutofit/>
          </a:bodyPr>
          <a:lstStyle/>
          <a:p>
            <a:pPr>
              <a:buFont typeface="Wingdings" panose="05000000000000000000" pitchFamily="2" charset="2"/>
              <a:buChar char="v"/>
            </a:pPr>
            <a:r>
              <a:rPr lang="en-US" dirty="0"/>
              <a:t> Choose the values that cause the program to fail</a:t>
            </a:r>
          </a:p>
          <a:p>
            <a:pPr>
              <a:buFont typeface="Wingdings" panose="05000000000000000000" pitchFamily="2" charset="2"/>
              <a:buChar char="v"/>
            </a:pPr>
            <a:r>
              <a:rPr lang="en-US" dirty="0"/>
              <a:t> Errors occur at boundary rather in center</a:t>
            </a:r>
          </a:p>
          <a:p>
            <a:pPr>
              <a:buFont typeface="Wingdings" panose="05000000000000000000" pitchFamily="2" charset="2"/>
              <a:buChar char="v"/>
            </a:pPr>
            <a:r>
              <a:rPr lang="en-US" dirty="0"/>
              <a:t> Test boundary values </a:t>
            </a:r>
          </a:p>
          <a:p>
            <a:r>
              <a:rPr lang="en-US" dirty="0"/>
              <a:t>         – Right on a boundary</a:t>
            </a:r>
          </a:p>
          <a:p>
            <a:pPr>
              <a:buNone/>
            </a:pPr>
            <a:r>
              <a:rPr lang="en-US" dirty="0"/>
              <a:t>           – Close to a boundary on either side</a:t>
            </a:r>
          </a:p>
          <a:p>
            <a:pPr>
              <a:buFont typeface="Wingdings" panose="05000000000000000000" pitchFamily="2" charset="2"/>
              <a:buChar char="v"/>
            </a:pPr>
            <a:r>
              <a:rPr lang="en-US" sz="1800" dirty="0"/>
              <a:t> For each boundary, we test +/-1 in the least significant digit of either side of the boundary.</a:t>
            </a:r>
          </a:p>
          <a:p>
            <a:pPr>
              <a:buFont typeface="Wingdings" panose="05000000000000000000" pitchFamily="2" charset="2"/>
              <a:buChar char="v"/>
            </a:pPr>
            <a:r>
              <a:rPr lang="en-US" sz="1800" dirty="0"/>
              <a:t> Boundary values are calculated as LB,LB-1, UB, UB+1</a:t>
            </a:r>
          </a:p>
          <a:p>
            <a:endParaRPr lang="en-US" sz="1600" dirty="0"/>
          </a:p>
          <a:p>
            <a:endParaRPr lang="en-US" sz="1400" b="1" dirty="0"/>
          </a:p>
          <a:p>
            <a:endParaRPr lang="en-US" sz="1400" dirty="0"/>
          </a:p>
        </p:txBody>
      </p:sp>
      <p:pic>
        <p:nvPicPr>
          <p:cNvPr id="6" name="Picture 5">
            <a:extLst>
              <a:ext uri="{FF2B5EF4-FFF2-40B4-BE49-F238E27FC236}">
                <a16:creationId xmlns:a16="http://schemas.microsoft.com/office/drawing/2014/main" id="{E4063F70-753F-498B-8CEA-90A4D8F6C87F}"/>
              </a:ext>
            </a:extLst>
          </p:cNvPr>
          <p:cNvPicPr>
            <a:picLocks noChangeAspect="1"/>
          </p:cNvPicPr>
          <p:nvPr/>
        </p:nvPicPr>
        <p:blipFill>
          <a:blip r:embed="rId2"/>
          <a:stretch>
            <a:fillRect/>
          </a:stretch>
        </p:blipFill>
        <p:spPr>
          <a:xfrm>
            <a:off x="6096000" y="4724400"/>
            <a:ext cx="2719388" cy="1410592"/>
          </a:xfrm>
          <a:prstGeom prst="rect">
            <a:avLst/>
          </a:prstGeom>
        </p:spPr>
      </p:pic>
    </p:spTree>
    <p:extLst>
      <p:ext uri="{BB962C8B-B14F-4D97-AF65-F5344CB8AC3E}">
        <p14:creationId xmlns:p14="http://schemas.microsoft.com/office/powerpoint/2010/main" val="161094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Nova Cond" panose="020B0506020202020204" pitchFamily="34" charset="0"/>
              </a:rPr>
              <a:t>Boundary Value Analysis</a:t>
            </a:r>
            <a:endParaRPr lang="en-US" sz="3200" dirty="0">
              <a:latin typeface="Arial Nova Cond" panose="020B0506020202020204" pitchFamily="34" charset="0"/>
            </a:endParaRPr>
          </a:p>
        </p:txBody>
      </p:sp>
      <p:sp>
        <p:nvSpPr>
          <p:cNvPr id="3" name="Content Placeholder 2"/>
          <p:cNvSpPr>
            <a:spLocks noGrp="1"/>
          </p:cNvSpPr>
          <p:nvPr>
            <p:ph idx="1"/>
          </p:nvPr>
        </p:nvSpPr>
        <p:spPr/>
        <p:txBody>
          <a:bodyPr/>
          <a:lstStyle/>
          <a:p>
            <a:r>
              <a:rPr lang="en-US" dirty="0"/>
              <a:t>Create test cases to test boundaries of equivalence classes</a:t>
            </a:r>
          </a:p>
          <a:p>
            <a:endParaRPr lang="en-US" dirty="0"/>
          </a:p>
          <a:p>
            <a:endParaRPr lang="en-US" dirty="0"/>
          </a:p>
          <a:p>
            <a:pPr>
              <a:buNone/>
            </a:pPr>
            <a:endParaRPr lang="en-US" dirty="0"/>
          </a:p>
        </p:txBody>
      </p:sp>
      <p:pic>
        <p:nvPicPr>
          <p:cNvPr id="4" name="Picture 3" descr="Untitled.png"/>
          <p:cNvPicPr>
            <a:picLocks noChangeAspect="1"/>
          </p:cNvPicPr>
          <p:nvPr/>
        </p:nvPicPr>
        <p:blipFill>
          <a:blip r:embed="rId2"/>
          <a:stretch>
            <a:fillRect/>
          </a:stretch>
        </p:blipFill>
        <p:spPr>
          <a:xfrm>
            <a:off x="2362199" y="2438400"/>
            <a:ext cx="4366593" cy="368663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11" y="609600"/>
            <a:ext cx="8229600" cy="1143000"/>
          </a:xfrm>
        </p:spPr>
        <p:txBody>
          <a:bodyPr>
            <a:normAutofit/>
          </a:bodyPr>
          <a:lstStyle/>
          <a:p>
            <a:r>
              <a:rPr lang="en-US" sz="2800" dirty="0">
                <a:latin typeface="Arial Nova Cond" panose="020B0506020202020204" pitchFamily="34" charset="0"/>
              </a:rPr>
              <a:t>Boundary Value Analysis Example 1</a:t>
            </a:r>
            <a:endParaRPr lang="en-US" sz="3600" dirty="0"/>
          </a:p>
        </p:txBody>
      </p:sp>
      <p:sp>
        <p:nvSpPr>
          <p:cNvPr id="3" name="Content Placeholder 2"/>
          <p:cNvSpPr>
            <a:spLocks noGrp="1"/>
          </p:cNvSpPr>
          <p:nvPr>
            <p:ph idx="1"/>
          </p:nvPr>
        </p:nvSpPr>
        <p:spPr>
          <a:xfrm>
            <a:off x="533400" y="1905000"/>
            <a:ext cx="8229600" cy="4343400"/>
          </a:xfrm>
        </p:spPr>
        <p:txBody>
          <a:bodyPr>
            <a:normAutofit/>
          </a:bodyPr>
          <a:lstStyle/>
          <a:p>
            <a:pPr>
              <a:buFont typeface="Wingdings" panose="05000000000000000000" pitchFamily="2" charset="2"/>
              <a:buChar char="v"/>
            </a:pPr>
            <a:r>
              <a:rPr lang="en-US" dirty="0"/>
              <a:t> Assume, we have to test a field which accepts Age 18 – 56</a:t>
            </a:r>
          </a:p>
          <a:p>
            <a:endParaRPr lang="en-US" sz="1600" dirty="0"/>
          </a:p>
        </p:txBody>
      </p:sp>
      <p:pic>
        <p:nvPicPr>
          <p:cNvPr id="4" name="Picture 3" descr="Boundary-Value-Analysis-1.png"/>
          <p:cNvPicPr>
            <a:picLocks noChangeAspect="1"/>
          </p:cNvPicPr>
          <p:nvPr/>
        </p:nvPicPr>
        <p:blipFill>
          <a:blip r:embed="rId2"/>
          <a:stretch>
            <a:fillRect/>
          </a:stretch>
        </p:blipFill>
        <p:spPr>
          <a:xfrm>
            <a:off x="1905000" y="2362200"/>
            <a:ext cx="6046471" cy="1828800"/>
          </a:xfrm>
          <a:prstGeom prst="rect">
            <a:avLst/>
          </a:prstGeom>
        </p:spPr>
      </p:pic>
      <p:sp>
        <p:nvSpPr>
          <p:cNvPr id="5" name="Rectangle 4"/>
          <p:cNvSpPr/>
          <p:nvPr/>
        </p:nvSpPr>
        <p:spPr>
          <a:xfrm>
            <a:off x="685799" y="4327029"/>
            <a:ext cx="8092911" cy="1323439"/>
          </a:xfrm>
          <a:prstGeom prst="rect">
            <a:avLst/>
          </a:prstGeom>
        </p:spPr>
        <p:txBody>
          <a:bodyPr wrap="square">
            <a:spAutoFit/>
          </a:bodyPr>
          <a:lstStyle/>
          <a:p>
            <a:pPr marL="342900" indent="-342900">
              <a:buFont typeface="Wingdings" panose="05000000000000000000" pitchFamily="2" charset="2"/>
              <a:buChar char="q"/>
            </a:pPr>
            <a:r>
              <a:rPr lang="en-US" sz="2000" dirty="0">
                <a:solidFill>
                  <a:schemeClr val="tx1">
                    <a:lumMod val="75000"/>
                    <a:lumOff val="25000"/>
                  </a:schemeClr>
                </a:solidFill>
              </a:rPr>
              <a:t>Minimum boundary value is 18</a:t>
            </a:r>
          </a:p>
          <a:p>
            <a:pPr marL="342900" indent="-342900">
              <a:buFont typeface="Wingdings" panose="05000000000000000000" pitchFamily="2" charset="2"/>
              <a:buChar char="q"/>
            </a:pPr>
            <a:r>
              <a:rPr lang="en-US" sz="2000" dirty="0">
                <a:solidFill>
                  <a:schemeClr val="tx1">
                    <a:lumMod val="75000"/>
                    <a:lumOff val="25000"/>
                  </a:schemeClr>
                </a:solidFill>
              </a:rPr>
              <a:t>Maximum boundary value is 56</a:t>
            </a:r>
          </a:p>
          <a:p>
            <a:pPr marL="342900" indent="-342900">
              <a:buFont typeface="Wingdings" panose="05000000000000000000" pitchFamily="2" charset="2"/>
              <a:buChar char="q"/>
            </a:pPr>
            <a:r>
              <a:rPr lang="en-US" sz="2000" dirty="0">
                <a:solidFill>
                  <a:schemeClr val="tx1">
                    <a:lumMod val="75000"/>
                    <a:lumOff val="25000"/>
                  </a:schemeClr>
                </a:solidFill>
              </a:rPr>
              <a:t>Valid Inputs: 18,19,55,56</a:t>
            </a:r>
          </a:p>
          <a:p>
            <a:pPr marL="342900" indent="-342900">
              <a:buFont typeface="Wingdings" panose="05000000000000000000" pitchFamily="2" charset="2"/>
              <a:buChar char="q"/>
            </a:pPr>
            <a:r>
              <a:rPr lang="en-US" sz="2000" dirty="0">
                <a:solidFill>
                  <a:schemeClr val="tx1">
                    <a:lumMod val="75000"/>
                    <a:lumOff val="25000"/>
                  </a:schemeClr>
                </a:solidFill>
              </a:rPr>
              <a:t>Invalid Inputs: 17 and 57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1E42-7367-495B-B499-A5D299035F71}"/>
              </a:ext>
            </a:extLst>
          </p:cNvPr>
          <p:cNvSpPr>
            <a:spLocks noGrp="1"/>
          </p:cNvSpPr>
          <p:nvPr>
            <p:ph type="title"/>
          </p:nvPr>
        </p:nvSpPr>
        <p:spPr/>
        <p:txBody>
          <a:bodyPr>
            <a:normAutofit/>
          </a:bodyPr>
          <a:lstStyle/>
          <a:p>
            <a:r>
              <a:rPr lang="en-US" sz="3200" dirty="0">
                <a:latin typeface="Arial Nova Cond" panose="020B0506020202020204" pitchFamily="34" charset="0"/>
              </a:rPr>
              <a:t>Test Cases for Example 1</a:t>
            </a:r>
            <a:endParaRPr lang="en-GB" sz="3200" dirty="0"/>
          </a:p>
        </p:txBody>
      </p:sp>
      <p:sp>
        <p:nvSpPr>
          <p:cNvPr id="3" name="Content Placeholder 2">
            <a:extLst>
              <a:ext uri="{FF2B5EF4-FFF2-40B4-BE49-F238E27FC236}">
                <a16:creationId xmlns:a16="http://schemas.microsoft.com/office/drawing/2014/main" id="{E6CBD813-6D9D-4BEF-83BC-34950CAF7C92}"/>
              </a:ext>
            </a:extLst>
          </p:cNvPr>
          <p:cNvSpPr>
            <a:spLocks noGrp="1"/>
          </p:cNvSpPr>
          <p:nvPr>
            <p:ph idx="1"/>
          </p:nvPr>
        </p:nvSpPr>
        <p:spPr>
          <a:xfrm>
            <a:off x="827673" y="1981200"/>
            <a:ext cx="7543801" cy="4023360"/>
          </a:xfrm>
        </p:spPr>
        <p:txBody>
          <a:bodyPr/>
          <a:lstStyle/>
          <a:p>
            <a:pPr lvl="0">
              <a:buFont typeface="Wingdings" panose="05000000000000000000" pitchFamily="2" charset="2"/>
              <a:buChar char="v"/>
            </a:pPr>
            <a:r>
              <a:rPr lang="en-GB" b="1" dirty="0"/>
              <a:t>Test cases for input box accepting numbers between 18 and 56 using Boundary value analysis:</a:t>
            </a:r>
            <a:endParaRPr lang="en-GB" dirty="0"/>
          </a:p>
          <a:p>
            <a:pPr lvl="0"/>
            <a:r>
              <a:rPr lang="en-GB" dirty="0"/>
              <a:t>  - Test cases with test data exactly as the input boundaries of input  </a:t>
            </a:r>
          </a:p>
          <a:p>
            <a:pPr lvl="0"/>
            <a:r>
              <a:rPr lang="en-GB" dirty="0"/>
              <a:t>     domain i.e. values 18 and 56 in our case.</a:t>
            </a:r>
          </a:p>
          <a:p>
            <a:pPr lvl="0"/>
            <a:r>
              <a:rPr lang="en-GB" dirty="0"/>
              <a:t>  - Test data with values just below the extreme edges of input domains </a:t>
            </a:r>
          </a:p>
          <a:p>
            <a:pPr lvl="0"/>
            <a:r>
              <a:rPr lang="en-GB" dirty="0"/>
              <a:t>     i.e. values 17 and 55.</a:t>
            </a:r>
          </a:p>
          <a:p>
            <a:pPr lvl="0"/>
            <a:r>
              <a:rPr lang="en-GB" dirty="0"/>
              <a:t>  - Test data with values just above the extreme edges of the input </a:t>
            </a:r>
          </a:p>
          <a:p>
            <a:pPr lvl="0"/>
            <a:r>
              <a:rPr lang="en-GB" dirty="0"/>
              <a:t>    domain i.e. values 19 and 57</a:t>
            </a:r>
          </a:p>
          <a:p>
            <a:endParaRPr lang="en-GB" dirty="0"/>
          </a:p>
        </p:txBody>
      </p:sp>
    </p:spTree>
    <p:extLst>
      <p:ext uri="{BB962C8B-B14F-4D97-AF65-F5344CB8AC3E}">
        <p14:creationId xmlns:p14="http://schemas.microsoft.com/office/powerpoint/2010/main" val="295137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Test Cases for Example 1 </a:t>
            </a:r>
          </a:p>
        </p:txBody>
      </p:sp>
      <p:sp>
        <p:nvSpPr>
          <p:cNvPr id="3" name="Content Placeholder 2"/>
          <p:cNvSpPr>
            <a:spLocks noGrp="1"/>
          </p:cNvSpPr>
          <p:nvPr>
            <p:ph idx="1"/>
          </p:nvPr>
        </p:nvSpPr>
        <p:spPr>
          <a:xfrm>
            <a:off x="854382" y="1981200"/>
            <a:ext cx="7543801" cy="4023360"/>
          </a:xfrm>
        </p:spPr>
        <p:txBody>
          <a:bodyPr/>
          <a:lstStyle/>
          <a:p>
            <a:r>
              <a:rPr lang="en-US" dirty="0"/>
              <a:t>Test case 1: Enter the value 17 (18-1) = Invalid</a:t>
            </a:r>
          </a:p>
          <a:p>
            <a:r>
              <a:rPr lang="en-US" dirty="0"/>
              <a:t>Test case 2: Enter the value 18 = Valid</a:t>
            </a:r>
          </a:p>
          <a:p>
            <a:r>
              <a:rPr lang="en-US" dirty="0"/>
              <a:t>Test case 3: Enter the value 19 (18+1) = Valid</a:t>
            </a:r>
          </a:p>
          <a:p>
            <a:r>
              <a:rPr lang="en-US" dirty="0"/>
              <a:t>Test case 4: Enter the value 55 (56-1) = Valid</a:t>
            </a:r>
          </a:p>
          <a:p>
            <a:r>
              <a:rPr lang="en-US" dirty="0"/>
              <a:t>Test case 5: Enter the value 56 = Valid</a:t>
            </a:r>
          </a:p>
          <a:p>
            <a:r>
              <a:rPr lang="en-US" dirty="0"/>
              <a:t>Test case 6: Enter the value 57 (56+1) =Invalid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3200" dirty="0">
                <a:latin typeface="Arial Nova Cond" panose="020B0506020202020204" pitchFamily="34" charset="0"/>
              </a:rPr>
              <a:t>Black Box Testing</a:t>
            </a:r>
          </a:p>
        </p:txBody>
      </p:sp>
      <p:sp>
        <p:nvSpPr>
          <p:cNvPr id="3" name="Content Placeholder 2"/>
          <p:cNvSpPr>
            <a:spLocks noGrp="1"/>
          </p:cNvSpPr>
          <p:nvPr>
            <p:ph idx="1"/>
          </p:nvPr>
        </p:nvSpPr>
        <p:spPr>
          <a:xfrm>
            <a:off x="609600" y="1905000"/>
            <a:ext cx="8229600" cy="4343400"/>
          </a:xfrm>
        </p:spPr>
        <p:txBody>
          <a:bodyPr>
            <a:normAutofit/>
          </a:bodyPr>
          <a:lstStyle/>
          <a:p>
            <a:pPr>
              <a:buFont typeface="Wingdings" panose="05000000000000000000" pitchFamily="2" charset="2"/>
              <a:buChar char="v"/>
            </a:pPr>
            <a:r>
              <a:rPr lang="en-US" dirty="0"/>
              <a:t>Testing software without knowledge of internal implementation details</a:t>
            </a:r>
          </a:p>
          <a:p>
            <a:pPr>
              <a:buNone/>
            </a:pPr>
            <a:r>
              <a:rPr lang="en-US" dirty="0"/>
              <a:t>        –Can be applied to software “units”</a:t>
            </a:r>
          </a:p>
          <a:p>
            <a:pPr>
              <a:buNone/>
            </a:pPr>
            <a:r>
              <a:rPr lang="en-US" dirty="0"/>
              <a:t>        –External behavior is defined in functional requirements</a:t>
            </a:r>
          </a:p>
          <a:p>
            <a:pPr>
              <a:buFont typeface="Wingdings" panose="05000000000000000000" pitchFamily="2" charset="2"/>
              <a:buChar char="v"/>
            </a:pPr>
            <a:r>
              <a:rPr lang="en-US" dirty="0"/>
              <a:t>Focus on input and output</a:t>
            </a:r>
          </a:p>
          <a:p>
            <a:pPr>
              <a:buFont typeface="Wingdings" panose="05000000000000000000" pitchFamily="2" charset="2"/>
              <a:buChar char="v"/>
            </a:pPr>
            <a:r>
              <a:rPr lang="en-GB" dirty="0"/>
              <a:t>Examines the functionality of an application</a:t>
            </a:r>
          </a:p>
          <a:p>
            <a:pPr>
              <a:buFont typeface="Wingdings" panose="05000000000000000000" pitchFamily="2" charset="2"/>
              <a:buChar char="v"/>
            </a:pPr>
            <a:r>
              <a:rPr lang="en-GB" dirty="0"/>
              <a:t>Checks for valid and invalid conditions / inputs</a:t>
            </a:r>
            <a:endParaRPr lang="en-US" dirty="0"/>
          </a:p>
          <a:p>
            <a:pPr>
              <a:buFont typeface="Wingdings" panose="05000000000000000000" pitchFamily="2" charset="2"/>
              <a:buChar char="v"/>
            </a:pPr>
            <a:r>
              <a:rPr lang="en-GB" dirty="0">
                <a:latin typeface="Arial Nova Cond" panose="020B0506020202020204" pitchFamily="34" charset="0"/>
              </a:rPr>
              <a:t>Finds defects like: Incorrect functions, behaviour etc. </a:t>
            </a:r>
          </a:p>
          <a:p>
            <a:pPr>
              <a:buFont typeface="Wingdings" panose="05000000000000000000" pitchFamily="2" charset="2"/>
              <a:buChar char="v"/>
            </a:pPr>
            <a:r>
              <a:rPr lang="en-US" b="1" dirty="0"/>
              <a:t>The Goal: </a:t>
            </a:r>
            <a:r>
              <a:rPr lang="en-US" dirty="0"/>
              <a:t>Derive sets of input conditions (test cases) that fully exercise the external functionality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946D-5FE9-4E4F-BFB9-1A6D2BD53FAB}"/>
              </a:ext>
            </a:extLst>
          </p:cNvPr>
          <p:cNvSpPr>
            <a:spLocks noGrp="1"/>
          </p:cNvSpPr>
          <p:nvPr>
            <p:ph type="title"/>
          </p:nvPr>
        </p:nvSpPr>
        <p:spPr>
          <a:xfrm>
            <a:off x="777240" y="838200"/>
            <a:ext cx="7543800" cy="1450757"/>
          </a:xfrm>
        </p:spPr>
        <p:txBody>
          <a:bodyPr>
            <a:normAutofit/>
          </a:bodyPr>
          <a:lstStyle/>
          <a:p>
            <a:r>
              <a:rPr lang="en-GB" sz="3200" dirty="0">
                <a:latin typeface="Arial Nova Cond" panose="020B0506020202020204" pitchFamily="34" charset="0"/>
              </a:rPr>
              <a:t>Boundary Value Analysis Example 2</a:t>
            </a:r>
            <a:br>
              <a:rPr lang="en-GB" b="1" dirty="0"/>
            </a:br>
            <a:endParaRPr lang="en-GB" dirty="0"/>
          </a:p>
        </p:txBody>
      </p:sp>
      <p:sp>
        <p:nvSpPr>
          <p:cNvPr id="4" name="Content Placeholder 2">
            <a:extLst>
              <a:ext uri="{FF2B5EF4-FFF2-40B4-BE49-F238E27FC236}">
                <a16:creationId xmlns:a16="http://schemas.microsoft.com/office/drawing/2014/main" id="{9887CAA8-5787-49E5-859A-053DBAAA754E}"/>
              </a:ext>
            </a:extLst>
          </p:cNvPr>
          <p:cNvSpPr>
            <a:spLocks noGrp="1"/>
          </p:cNvSpPr>
          <p:nvPr>
            <p:ph idx="1"/>
          </p:nvPr>
        </p:nvSpPr>
        <p:spPr>
          <a:xfrm>
            <a:off x="822959" y="1845734"/>
            <a:ext cx="7543801" cy="4402666"/>
          </a:xfrm>
        </p:spPr>
        <p:txBody>
          <a:bodyPr>
            <a:normAutofit fontScale="85000" lnSpcReduction="20000"/>
          </a:bodyPr>
          <a:lstStyle/>
          <a:p>
            <a:pPr algn="ctr"/>
            <a:r>
              <a:rPr lang="en-GB" dirty="0"/>
              <a:t> </a:t>
            </a:r>
            <a:r>
              <a:rPr lang="en-GB" b="1" dirty="0"/>
              <a:t>Pizza order application</a:t>
            </a:r>
          </a:p>
          <a:p>
            <a:pPr lvl="0"/>
            <a:r>
              <a:rPr lang="en-GB" sz="1900" b="1" dirty="0"/>
              <a:t>Requirements:</a:t>
            </a:r>
          </a:p>
          <a:p>
            <a:pPr>
              <a:buFont typeface="Wingdings" panose="05000000000000000000" pitchFamily="2" charset="2"/>
              <a:buChar char="v"/>
            </a:pPr>
            <a:r>
              <a:rPr lang="en-GB" sz="1900" dirty="0"/>
              <a:t>Pizza values 1 to 10 is considered valid. A success message is shown.</a:t>
            </a:r>
          </a:p>
          <a:p>
            <a:pPr>
              <a:buFont typeface="Wingdings" panose="05000000000000000000" pitchFamily="2" charset="2"/>
              <a:buChar char="v"/>
            </a:pPr>
            <a:r>
              <a:rPr lang="en-GB" sz="1900" dirty="0"/>
              <a:t>While value 11 to 99 are considered invalid for order and an error message will appear, </a:t>
            </a:r>
            <a:r>
              <a:rPr lang="en-GB" sz="1900" b="1" dirty="0"/>
              <a:t>"Only 10 Pizza can be ordered“</a:t>
            </a:r>
          </a:p>
          <a:p>
            <a:pPr marL="0" indent="0">
              <a:buNone/>
            </a:pPr>
            <a:endParaRPr lang="en-GB" dirty="0"/>
          </a:p>
          <a:p>
            <a:pPr lvl="0"/>
            <a:endParaRPr lang="en-GB" dirty="0"/>
          </a:p>
          <a:p>
            <a:r>
              <a:rPr lang="en-GB" sz="1900" b="1" dirty="0"/>
              <a:t>Test Conditions and Partitions:</a:t>
            </a:r>
          </a:p>
          <a:p>
            <a:pPr>
              <a:buFont typeface="Wingdings" panose="05000000000000000000" pitchFamily="2" charset="2"/>
              <a:buChar char="v"/>
            </a:pPr>
            <a:r>
              <a:rPr lang="en-GB" sz="1900" dirty="0"/>
              <a:t>Any Number greater than 10 entered in the Order Pizza field(let say 11) is considered invalid.</a:t>
            </a:r>
          </a:p>
          <a:p>
            <a:pPr>
              <a:buFont typeface="Wingdings" panose="05000000000000000000" pitchFamily="2" charset="2"/>
              <a:buChar char="v"/>
            </a:pPr>
            <a:r>
              <a:rPr lang="en-GB" sz="1900" dirty="0"/>
              <a:t>Any Number less than 1 that is 0 or below, then it is considered invalid.</a:t>
            </a:r>
          </a:p>
          <a:p>
            <a:pPr>
              <a:buFont typeface="Wingdings" panose="05000000000000000000" pitchFamily="2" charset="2"/>
              <a:buChar char="v"/>
            </a:pPr>
            <a:r>
              <a:rPr lang="en-GB" sz="1900" dirty="0"/>
              <a:t>Numbers 1 to 10 are considered valid</a:t>
            </a:r>
          </a:p>
          <a:p>
            <a:pPr>
              <a:buFont typeface="Wingdings" panose="05000000000000000000" pitchFamily="2" charset="2"/>
              <a:buChar char="v"/>
            </a:pPr>
            <a:r>
              <a:rPr lang="en-GB" dirty="0"/>
              <a:t>Any 3 Digit Number say 100 is invalid.</a:t>
            </a:r>
            <a:endParaRPr lang="en-GB" sz="1900" dirty="0"/>
          </a:p>
          <a:p>
            <a:endParaRPr lang="en-GB" dirty="0"/>
          </a:p>
        </p:txBody>
      </p:sp>
      <p:pic>
        <p:nvPicPr>
          <p:cNvPr id="5" name="Picture 4">
            <a:extLst>
              <a:ext uri="{FF2B5EF4-FFF2-40B4-BE49-F238E27FC236}">
                <a16:creationId xmlns:a16="http://schemas.microsoft.com/office/drawing/2014/main" id="{22802D64-15F2-419F-A682-04F819B5574C}"/>
              </a:ext>
            </a:extLst>
          </p:cNvPr>
          <p:cNvPicPr>
            <a:picLocks noChangeAspect="1"/>
          </p:cNvPicPr>
          <p:nvPr/>
        </p:nvPicPr>
        <p:blipFill>
          <a:blip r:embed="rId2"/>
          <a:stretch>
            <a:fillRect/>
          </a:stretch>
        </p:blipFill>
        <p:spPr>
          <a:xfrm>
            <a:off x="2326950" y="3505200"/>
            <a:ext cx="4535817" cy="518205"/>
          </a:xfrm>
          <a:prstGeom prst="rect">
            <a:avLst/>
          </a:prstGeom>
        </p:spPr>
      </p:pic>
    </p:spTree>
    <p:extLst>
      <p:ext uri="{BB962C8B-B14F-4D97-AF65-F5344CB8AC3E}">
        <p14:creationId xmlns:p14="http://schemas.microsoft.com/office/powerpoint/2010/main" val="281875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946D-5FE9-4E4F-BFB9-1A6D2BD53FAB}"/>
              </a:ext>
            </a:extLst>
          </p:cNvPr>
          <p:cNvSpPr>
            <a:spLocks noGrp="1"/>
          </p:cNvSpPr>
          <p:nvPr>
            <p:ph type="title"/>
          </p:nvPr>
        </p:nvSpPr>
        <p:spPr>
          <a:xfrm>
            <a:off x="777240" y="838200"/>
            <a:ext cx="7543800" cy="1450757"/>
          </a:xfrm>
        </p:spPr>
        <p:txBody>
          <a:bodyPr>
            <a:normAutofit/>
          </a:bodyPr>
          <a:lstStyle/>
          <a:p>
            <a:r>
              <a:rPr lang="en-GB" sz="3200" dirty="0">
                <a:latin typeface="Arial Nova Cond" panose="020B0506020202020204" pitchFamily="34" charset="0"/>
              </a:rPr>
              <a:t>Boundary Value Analysis Example 2</a:t>
            </a:r>
            <a:br>
              <a:rPr lang="en-GB" b="1" dirty="0"/>
            </a:br>
            <a:endParaRPr lang="en-GB" dirty="0"/>
          </a:p>
        </p:txBody>
      </p:sp>
      <p:sp>
        <p:nvSpPr>
          <p:cNvPr id="4" name="Content Placeholder 2">
            <a:extLst>
              <a:ext uri="{FF2B5EF4-FFF2-40B4-BE49-F238E27FC236}">
                <a16:creationId xmlns:a16="http://schemas.microsoft.com/office/drawing/2014/main" id="{9887CAA8-5787-49E5-859A-053DBAAA754E}"/>
              </a:ext>
            </a:extLst>
          </p:cNvPr>
          <p:cNvSpPr>
            <a:spLocks noGrp="1"/>
          </p:cNvSpPr>
          <p:nvPr>
            <p:ph idx="1"/>
          </p:nvPr>
        </p:nvSpPr>
        <p:spPr>
          <a:xfrm>
            <a:off x="822959" y="1845734"/>
            <a:ext cx="7543801" cy="4402666"/>
          </a:xfrm>
        </p:spPr>
        <p:txBody>
          <a:bodyPr>
            <a:normAutofit/>
          </a:bodyPr>
          <a:lstStyle/>
          <a:p>
            <a:pPr>
              <a:buFont typeface="Wingdings" panose="05000000000000000000" pitchFamily="2" charset="2"/>
              <a:buChar char="v"/>
            </a:pPr>
            <a:r>
              <a:rPr lang="en-GB" dirty="0"/>
              <a:t>In </a:t>
            </a:r>
            <a:r>
              <a:rPr lang="en-GB" dirty="0" err="1"/>
              <a:t>BVA,we</a:t>
            </a:r>
            <a:r>
              <a:rPr lang="en-GB" dirty="0"/>
              <a:t> test boundaries between equivalence partitions</a:t>
            </a:r>
          </a:p>
          <a:p>
            <a:pPr>
              <a:buFont typeface="Wingdings" panose="05000000000000000000" pitchFamily="2" charset="2"/>
              <a:buChar char="v"/>
            </a:pPr>
            <a:endParaRPr lang="en-GB" dirty="0"/>
          </a:p>
        </p:txBody>
      </p:sp>
      <p:sp>
        <p:nvSpPr>
          <p:cNvPr id="3" name="AutoShape 2">
            <a:extLst>
              <a:ext uri="{FF2B5EF4-FFF2-40B4-BE49-F238E27FC236}">
                <a16:creationId xmlns:a16="http://schemas.microsoft.com/office/drawing/2014/main" id="{5B4100D4-1ADD-487E-A386-21DE95DFE30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id="{BA9EDF28-B930-4CD9-B455-031C1BD3281A}"/>
              </a:ext>
            </a:extLst>
          </p:cNvPr>
          <p:cNvPicPr>
            <a:picLocks noChangeAspect="1"/>
          </p:cNvPicPr>
          <p:nvPr/>
        </p:nvPicPr>
        <p:blipFill>
          <a:blip r:embed="rId2"/>
          <a:stretch>
            <a:fillRect/>
          </a:stretch>
        </p:blipFill>
        <p:spPr>
          <a:xfrm>
            <a:off x="1752600" y="2590800"/>
            <a:ext cx="5476875" cy="2238375"/>
          </a:xfrm>
          <a:prstGeom prst="rect">
            <a:avLst/>
          </a:prstGeom>
        </p:spPr>
      </p:pic>
    </p:spTree>
    <p:extLst>
      <p:ext uri="{BB962C8B-B14F-4D97-AF65-F5344CB8AC3E}">
        <p14:creationId xmlns:p14="http://schemas.microsoft.com/office/powerpoint/2010/main" val="2583185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A86A-ECFB-4F0F-A2D3-C17AB37C6310}"/>
              </a:ext>
            </a:extLst>
          </p:cNvPr>
          <p:cNvSpPr>
            <a:spLocks noGrp="1"/>
          </p:cNvSpPr>
          <p:nvPr>
            <p:ph type="title"/>
          </p:nvPr>
        </p:nvSpPr>
        <p:spPr/>
        <p:txBody>
          <a:bodyPr>
            <a:normAutofit/>
          </a:bodyPr>
          <a:lstStyle/>
          <a:p>
            <a:r>
              <a:rPr lang="en-US" sz="3200" dirty="0">
                <a:latin typeface="Arial Nova Cond" panose="020B0506020202020204" pitchFamily="34" charset="0"/>
              </a:rPr>
              <a:t>Boundary Value Analysis Example 3</a:t>
            </a:r>
            <a:endParaRPr lang="en-GB" sz="3200" dirty="0"/>
          </a:p>
        </p:txBody>
      </p:sp>
      <p:sp>
        <p:nvSpPr>
          <p:cNvPr id="3" name="Content Placeholder 2">
            <a:extLst>
              <a:ext uri="{FF2B5EF4-FFF2-40B4-BE49-F238E27FC236}">
                <a16:creationId xmlns:a16="http://schemas.microsoft.com/office/drawing/2014/main" id="{1F5E9D5C-6D45-4D32-97F0-A2280518A611}"/>
              </a:ext>
            </a:extLst>
          </p:cNvPr>
          <p:cNvSpPr>
            <a:spLocks noGrp="1"/>
          </p:cNvSpPr>
          <p:nvPr>
            <p:ph idx="1"/>
          </p:nvPr>
        </p:nvSpPr>
        <p:spPr/>
        <p:txBody>
          <a:bodyPr/>
          <a:lstStyle/>
          <a:p>
            <a:pPr>
              <a:buFont typeface="Wingdings" panose="05000000000000000000" pitchFamily="2" charset="2"/>
              <a:buChar char="v"/>
            </a:pPr>
            <a:r>
              <a:rPr lang="en-GB" dirty="0"/>
              <a:t> A text field in an application accepts input as the age of the user. Here, the values allowed to be accepted by the field is between 18to 30 years, inclusive of both the values. By applying Boundary value analysis what is the minimum number of test cases required for maximum coverage.</a:t>
            </a:r>
          </a:p>
          <a:p>
            <a:pPr>
              <a:buFont typeface="Wingdings" panose="05000000000000000000" pitchFamily="2" charset="2"/>
              <a:buChar char="q"/>
            </a:pPr>
            <a:r>
              <a:rPr lang="en-GB" dirty="0"/>
              <a:t> 2</a:t>
            </a:r>
          </a:p>
          <a:p>
            <a:pPr>
              <a:buFont typeface="Wingdings" panose="05000000000000000000" pitchFamily="2" charset="2"/>
              <a:buChar char="q"/>
            </a:pPr>
            <a:r>
              <a:rPr lang="en-GB" dirty="0"/>
              <a:t> 3</a:t>
            </a:r>
          </a:p>
          <a:p>
            <a:pPr>
              <a:buFont typeface="Wingdings" panose="05000000000000000000" pitchFamily="2" charset="2"/>
              <a:buChar char="q"/>
            </a:pPr>
            <a:r>
              <a:rPr lang="en-GB" dirty="0"/>
              <a:t> 1</a:t>
            </a:r>
          </a:p>
          <a:p>
            <a:pPr>
              <a:buFont typeface="Wingdings" panose="05000000000000000000" pitchFamily="2" charset="2"/>
              <a:buChar char="q"/>
            </a:pPr>
            <a:r>
              <a:rPr lang="en-GB" dirty="0"/>
              <a:t> 4     </a:t>
            </a:r>
            <a:r>
              <a:rPr lang="en-GB" b="1" dirty="0"/>
              <a:t>Ans</a:t>
            </a:r>
          </a:p>
        </p:txBody>
      </p:sp>
      <p:pic>
        <p:nvPicPr>
          <p:cNvPr id="4" name="Picture 3">
            <a:extLst>
              <a:ext uri="{FF2B5EF4-FFF2-40B4-BE49-F238E27FC236}">
                <a16:creationId xmlns:a16="http://schemas.microsoft.com/office/drawing/2014/main" id="{D4EF044A-56B0-4086-898F-204D10D01CD5}"/>
              </a:ext>
            </a:extLst>
          </p:cNvPr>
          <p:cNvPicPr>
            <a:picLocks noChangeAspect="1"/>
          </p:cNvPicPr>
          <p:nvPr/>
        </p:nvPicPr>
        <p:blipFill>
          <a:blip r:embed="rId2"/>
          <a:stretch>
            <a:fillRect/>
          </a:stretch>
        </p:blipFill>
        <p:spPr>
          <a:xfrm>
            <a:off x="3962400" y="3200400"/>
            <a:ext cx="3952875" cy="1952625"/>
          </a:xfrm>
          <a:prstGeom prst="rect">
            <a:avLst/>
          </a:prstGeom>
        </p:spPr>
      </p:pic>
    </p:spTree>
    <p:extLst>
      <p:ext uri="{BB962C8B-B14F-4D97-AF65-F5344CB8AC3E}">
        <p14:creationId xmlns:p14="http://schemas.microsoft.com/office/powerpoint/2010/main" val="2880851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229600" cy="1143000"/>
          </a:xfrm>
        </p:spPr>
        <p:txBody>
          <a:bodyPr>
            <a:normAutofit/>
          </a:bodyPr>
          <a:lstStyle/>
          <a:p>
            <a:r>
              <a:rPr lang="en-US" sz="3200" dirty="0">
                <a:latin typeface="Arial Nova Cond" panose="020B0506020202020204" pitchFamily="34" charset="0"/>
              </a:rPr>
              <a:t>Advantages and Disadvantages of BVA</a:t>
            </a:r>
          </a:p>
        </p:txBody>
      </p:sp>
      <p:sp>
        <p:nvSpPr>
          <p:cNvPr id="3" name="Content Placeholder 2"/>
          <p:cNvSpPr>
            <a:spLocks noGrp="1"/>
          </p:cNvSpPr>
          <p:nvPr>
            <p:ph idx="1"/>
          </p:nvPr>
        </p:nvSpPr>
        <p:spPr>
          <a:xfrm>
            <a:off x="685800" y="2057400"/>
            <a:ext cx="8229600" cy="5562600"/>
          </a:xfrm>
        </p:spPr>
        <p:txBody>
          <a:bodyPr>
            <a:normAutofit/>
          </a:bodyPr>
          <a:lstStyle/>
          <a:p>
            <a:pPr>
              <a:buNone/>
            </a:pPr>
            <a:r>
              <a:rPr lang="en-US" sz="1600" b="1" dirty="0"/>
              <a:t>Advantages:</a:t>
            </a:r>
          </a:p>
          <a:p>
            <a:pPr>
              <a:buFont typeface="Wingdings" panose="05000000000000000000" pitchFamily="2" charset="2"/>
              <a:buChar char="v"/>
            </a:pPr>
            <a:r>
              <a:rPr lang="en-US" sz="1600" dirty="0"/>
              <a:t> Density of defects at boundaries is more</a:t>
            </a:r>
          </a:p>
          <a:p>
            <a:pPr>
              <a:buFont typeface="Wingdings" panose="05000000000000000000" pitchFamily="2" charset="2"/>
              <a:buChar char="v"/>
            </a:pPr>
            <a:r>
              <a:rPr lang="en-US" sz="1600" dirty="0"/>
              <a:t> Overall execution time reduces</a:t>
            </a:r>
          </a:p>
          <a:p>
            <a:pPr>
              <a:buFont typeface="Wingdings" panose="05000000000000000000" pitchFamily="2" charset="2"/>
              <a:buChar char="v"/>
            </a:pPr>
            <a:r>
              <a:rPr lang="en-US" sz="1600" dirty="0"/>
              <a:t> Best for physical quantities</a:t>
            </a:r>
          </a:p>
          <a:p>
            <a:pPr>
              <a:buNone/>
            </a:pPr>
            <a:r>
              <a:rPr lang="en-US" sz="1800" b="1" dirty="0"/>
              <a:t>Disadvantages:</a:t>
            </a:r>
          </a:p>
          <a:p>
            <a:pPr>
              <a:buFont typeface="Wingdings" panose="05000000000000000000" pitchFamily="2" charset="2"/>
              <a:buChar char="v"/>
            </a:pPr>
            <a:r>
              <a:rPr lang="en-US" sz="1600" dirty="0"/>
              <a:t> Incorrect EC leads to incorrect BVA </a:t>
            </a:r>
          </a:p>
          <a:p>
            <a:pPr>
              <a:buFont typeface="Wingdings" panose="05000000000000000000" pitchFamily="2" charset="2"/>
              <a:buChar char="v"/>
            </a:pPr>
            <a:r>
              <a:rPr lang="en-US" sz="1600" dirty="0"/>
              <a:t> Not suitable for </a:t>
            </a:r>
            <a:r>
              <a:rPr lang="en-GB" sz="1600" dirty="0"/>
              <a:t>input value depends on the decision of another value</a:t>
            </a:r>
          </a:p>
          <a:p>
            <a:pPr>
              <a:buFont typeface="Wingdings" panose="05000000000000000000" pitchFamily="2" charset="2"/>
              <a:buChar char="v"/>
            </a:pPr>
            <a:r>
              <a:rPr lang="en-US" sz="1600" dirty="0"/>
              <a:t> Not fit for Boolean and logical</a:t>
            </a:r>
          </a:p>
          <a:p>
            <a:endParaRPr lang="en-US" sz="1400" dirty="0">
              <a:latin typeface="+mj-lt"/>
            </a:endParaRPr>
          </a:p>
          <a:p>
            <a:endParaRPr lang="en-US" sz="800" dirty="0">
              <a:latin typeface="+mj-lt"/>
            </a:endParaRPr>
          </a:p>
          <a:p>
            <a:endParaRPr lang="en-US" sz="800" b="1" dirty="0">
              <a:latin typeface="+mj-lt"/>
            </a:endParaRPr>
          </a:p>
          <a:p>
            <a:endParaRPr lang="en-US" sz="800" dirty="0">
              <a:latin typeface="+mj-lt"/>
            </a:endParaRPr>
          </a:p>
        </p:txBody>
      </p:sp>
    </p:spTree>
    <p:extLst>
      <p:ext uri="{BB962C8B-B14F-4D97-AF65-F5344CB8AC3E}">
        <p14:creationId xmlns:p14="http://schemas.microsoft.com/office/powerpoint/2010/main" val="385763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dirty="0"/>
              <a:t>Thank you</a:t>
            </a:r>
            <a:br>
              <a:rPr lang="en-GB" dirty="0"/>
            </a:br>
            <a:endParaRPr lang="en-GB" dirty="0"/>
          </a:p>
        </p:txBody>
      </p:sp>
    </p:spTree>
    <p:extLst>
      <p:ext uri="{BB962C8B-B14F-4D97-AF65-F5344CB8AC3E}">
        <p14:creationId xmlns:p14="http://schemas.microsoft.com/office/powerpoint/2010/main" val="225687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FC2E-1CA8-49B3-9ED0-34EDDCB0D798}"/>
              </a:ext>
            </a:extLst>
          </p:cNvPr>
          <p:cNvSpPr>
            <a:spLocks noGrp="1"/>
          </p:cNvSpPr>
          <p:nvPr>
            <p:ph type="title"/>
          </p:nvPr>
        </p:nvSpPr>
        <p:spPr>
          <a:xfrm>
            <a:off x="974634" y="762000"/>
            <a:ext cx="7543800" cy="1237396"/>
          </a:xfrm>
        </p:spPr>
        <p:txBody>
          <a:bodyPr>
            <a:normAutofit/>
          </a:bodyPr>
          <a:lstStyle/>
          <a:p>
            <a:r>
              <a:rPr lang="en-GB" sz="3200" dirty="0">
                <a:latin typeface="Arial Nova Cond" panose="020B0506020202020204" pitchFamily="34" charset="0"/>
              </a:rPr>
              <a:t>Positive and Negative testing</a:t>
            </a:r>
            <a:br>
              <a:rPr lang="en-GB" sz="3200" dirty="0">
                <a:latin typeface="Arial Nova Cond" panose="020B0506020202020204" pitchFamily="34" charset="0"/>
              </a:rPr>
            </a:b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4BAE7D80-CD3B-48A9-84A5-9119053597C2}"/>
              </a:ext>
            </a:extLst>
          </p:cNvPr>
          <p:cNvSpPr>
            <a:spLocks noGrp="1"/>
          </p:cNvSpPr>
          <p:nvPr>
            <p:ph idx="1"/>
          </p:nvPr>
        </p:nvSpPr>
        <p:spPr>
          <a:xfrm>
            <a:off x="822959" y="1845734"/>
            <a:ext cx="8092441" cy="4023360"/>
          </a:xfrm>
        </p:spPr>
        <p:txBody>
          <a:bodyPr>
            <a:normAutofit fontScale="85000" lnSpcReduction="20000"/>
          </a:bodyPr>
          <a:lstStyle/>
          <a:p>
            <a:pPr>
              <a:buFont typeface="Wingdings" panose="05000000000000000000" pitchFamily="2" charset="2"/>
              <a:buChar char="v"/>
            </a:pPr>
            <a:r>
              <a:rPr lang="en-GB" dirty="0"/>
              <a:t> Positive testing to check that the product does what it is supposed to</a:t>
            </a:r>
          </a:p>
          <a:p>
            <a:pPr lvl="0"/>
            <a:r>
              <a:rPr lang="en-GB" dirty="0"/>
              <a:t>    - Behaves correctly when given right inputs  </a:t>
            </a:r>
          </a:p>
          <a:p>
            <a:pPr lvl="0"/>
            <a:r>
              <a:rPr lang="en-GB" dirty="0"/>
              <a:t>    - Maps to a specific requirement“</a:t>
            </a:r>
          </a:p>
          <a:p>
            <a:pPr lvl="0"/>
            <a:r>
              <a:rPr lang="en-GB" dirty="0"/>
              <a:t>    - Coverage” is defined better</a:t>
            </a:r>
          </a:p>
          <a:p>
            <a:pPr lvl="0"/>
            <a:r>
              <a:rPr lang="en-GB" dirty="0"/>
              <a:t>    - Example:  Text box in an application </a:t>
            </a:r>
          </a:p>
          <a:p>
            <a:pPr>
              <a:buFont typeface="Wingdings" panose="05000000000000000000" pitchFamily="2" charset="2"/>
              <a:buChar char="v"/>
            </a:pPr>
            <a:r>
              <a:rPr lang="en-GB" b="1" dirty="0"/>
              <a:t> </a:t>
            </a:r>
            <a:r>
              <a:rPr lang="en-GB" dirty="0"/>
              <a:t>Negative testing to show that the product does not fail when given  unexpected     </a:t>
            </a:r>
          </a:p>
          <a:p>
            <a:pPr marL="0" indent="0">
              <a:buNone/>
            </a:pPr>
            <a:r>
              <a:rPr lang="en-GB" dirty="0"/>
              <a:t>     inputs</a:t>
            </a:r>
          </a:p>
          <a:p>
            <a:pPr marL="0" indent="0">
              <a:buNone/>
            </a:pPr>
            <a:r>
              <a:rPr lang="en-GB" dirty="0"/>
              <a:t>      - Tries to break the system</a:t>
            </a:r>
          </a:p>
          <a:p>
            <a:pPr lvl="0"/>
            <a:r>
              <a:rPr lang="en-GB" dirty="0"/>
              <a:t>    - No direct mapping to a specific requirement“</a:t>
            </a:r>
          </a:p>
          <a:p>
            <a:pPr lvl="0"/>
            <a:r>
              <a:rPr lang="en-GB" dirty="0"/>
              <a:t>    - “Coverage” more  challenging</a:t>
            </a:r>
          </a:p>
          <a:p>
            <a:r>
              <a:rPr lang="en-GB" dirty="0"/>
              <a:t>    - Example: Text box in an application </a:t>
            </a:r>
          </a:p>
          <a:p>
            <a:pPr lvl="0"/>
            <a:endParaRPr lang="en-GB" dirty="0"/>
          </a:p>
          <a:p>
            <a:endParaRPr lang="en-GB" dirty="0"/>
          </a:p>
        </p:txBody>
      </p:sp>
      <p:pic>
        <p:nvPicPr>
          <p:cNvPr id="4" name="Picture 3">
            <a:extLst>
              <a:ext uri="{FF2B5EF4-FFF2-40B4-BE49-F238E27FC236}">
                <a16:creationId xmlns:a16="http://schemas.microsoft.com/office/drawing/2014/main" id="{CAE99D3C-C8BC-4EFA-B443-53912AA671F7}"/>
              </a:ext>
            </a:extLst>
          </p:cNvPr>
          <p:cNvPicPr>
            <a:picLocks noChangeAspect="1"/>
          </p:cNvPicPr>
          <p:nvPr/>
        </p:nvPicPr>
        <p:blipFill>
          <a:blip r:embed="rId2"/>
          <a:stretch>
            <a:fillRect/>
          </a:stretch>
        </p:blipFill>
        <p:spPr>
          <a:xfrm>
            <a:off x="6019800" y="2228527"/>
            <a:ext cx="2650308" cy="1237396"/>
          </a:xfrm>
          <a:prstGeom prst="rect">
            <a:avLst/>
          </a:prstGeom>
        </p:spPr>
      </p:pic>
      <p:pic>
        <p:nvPicPr>
          <p:cNvPr id="5" name="Picture 4">
            <a:extLst>
              <a:ext uri="{FF2B5EF4-FFF2-40B4-BE49-F238E27FC236}">
                <a16:creationId xmlns:a16="http://schemas.microsoft.com/office/drawing/2014/main" id="{B11E0A12-8135-4114-A7A8-D33794800809}"/>
              </a:ext>
            </a:extLst>
          </p:cNvPr>
          <p:cNvPicPr>
            <a:picLocks noChangeAspect="1"/>
          </p:cNvPicPr>
          <p:nvPr/>
        </p:nvPicPr>
        <p:blipFill>
          <a:blip r:embed="rId3"/>
          <a:stretch>
            <a:fillRect/>
          </a:stretch>
        </p:blipFill>
        <p:spPr>
          <a:xfrm>
            <a:off x="6019800" y="3974785"/>
            <a:ext cx="2258699" cy="1385447"/>
          </a:xfrm>
          <a:prstGeom prst="rect">
            <a:avLst/>
          </a:prstGeom>
        </p:spPr>
      </p:pic>
      <p:pic>
        <p:nvPicPr>
          <p:cNvPr id="6" name="Picture 5">
            <a:extLst>
              <a:ext uri="{FF2B5EF4-FFF2-40B4-BE49-F238E27FC236}">
                <a16:creationId xmlns:a16="http://schemas.microsoft.com/office/drawing/2014/main" id="{B6DC1971-4CD0-400D-A238-5EFD0AB02BDA}"/>
              </a:ext>
            </a:extLst>
          </p:cNvPr>
          <p:cNvPicPr>
            <a:picLocks noChangeAspect="1"/>
          </p:cNvPicPr>
          <p:nvPr/>
        </p:nvPicPr>
        <p:blipFill>
          <a:blip r:embed="rId4"/>
          <a:stretch>
            <a:fillRect/>
          </a:stretch>
        </p:blipFill>
        <p:spPr>
          <a:xfrm>
            <a:off x="6008465" y="283032"/>
            <a:ext cx="2144935" cy="1371306"/>
          </a:xfrm>
          <a:prstGeom prst="rect">
            <a:avLst/>
          </a:prstGeom>
        </p:spPr>
      </p:pic>
    </p:spTree>
    <p:extLst>
      <p:ext uri="{BB962C8B-B14F-4D97-AF65-F5344CB8AC3E}">
        <p14:creationId xmlns:p14="http://schemas.microsoft.com/office/powerpoint/2010/main" val="112919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27FE-C69F-41DC-BE7C-B848D6B37261}"/>
              </a:ext>
            </a:extLst>
          </p:cNvPr>
          <p:cNvSpPr>
            <a:spLocks noGrp="1"/>
          </p:cNvSpPr>
          <p:nvPr>
            <p:ph type="title"/>
          </p:nvPr>
        </p:nvSpPr>
        <p:spPr>
          <a:xfrm>
            <a:off x="2362200" y="2057400"/>
            <a:ext cx="7543800" cy="1450757"/>
          </a:xfrm>
        </p:spPr>
        <p:txBody>
          <a:bodyPr>
            <a:normAutofit/>
          </a:bodyPr>
          <a:lstStyle/>
          <a:p>
            <a:r>
              <a:rPr lang="en-GB" sz="3600" dirty="0">
                <a:latin typeface="Arial Nova Cond" panose="020B0506020202020204" pitchFamily="34" charset="0"/>
              </a:rPr>
              <a:t>Black Box Techniques</a:t>
            </a:r>
          </a:p>
        </p:txBody>
      </p:sp>
      <p:cxnSp>
        <p:nvCxnSpPr>
          <p:cNvPr id="5" name="Straight Connector 4">
            <a:extLst>
              <a:ext uri="{FF2B5EF4-FFF2-40B4-BE49-F238E27FC236}">
                <a16:creationId xmlns:a16="http://schemas.microsoft.com/office/drawing/2014/main" id="{5A5CAE2E-D7B7-48A7-86FE-80C9FE401CE1}"/>
              </a:ext>
            </a:extLst>
          </p:cNvPr>
          <p:cNvCxnSpPr>
            <a:cxnSpLocks/>
          </p:cNvCxnSpPr>
          <p:nvPr/>
        </p:nvCxnSpPr>
        <p:spPr>
          <a:xfrm>
            <a:off x="1066800" y="4572000"/>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64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385F-0EB8-483D-BADB-E79C21D18DEF}"/>
              </a:ext>
            </a:extLst>
          </p:cNvPr>
          <p:cNvSpPr>
            <a:spLocks noGrp="1"/>
          </p:cNvSpPr>
          <p:nvPr>
            <p:ph type="title"/>
          </p:nvPr>
        </p:nvSpPr>
        <p:spPr>
          <a:xfrm>
            <a:off x="822960" y="76200"/>
            <a:ext cx="7543800" cy="1450757"/>
          </a:xfrm>
        </p:spPr>
        <p:txBody>
          <a:bodyPr>
            <a:normAutofit/>
          </a:bodyPr>
          <a:lstStyle/>
          <a:p>
            <a:r>
              <a:rPr lang="en-US" sz="3200" dirty="0">
                <a:latin typeface="Arial Nova Cond" panose="020B0506020202020204" pitchFamily="34" charset="0"/>
              </a:rPr>
              <a:t>Equivalence Class Partitioning</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900BA4A7-6D24-4823-B844-3C866C19B689}"/>
              </a:ext>
            </a:extLst>
          </p:cNvPr>
          <p:cNvSpPr>
            <a:spLocks noGrp="1"/>
          </p:cNvSpPr>
          <p:nvPr>
            <p:ph idx="1"/>
          </p:nvPr>
        </p:nvSpPr>
        <p:spPr>
          <a:xfrm>
            <a:off x="822960" y="1981200"/>
            <a:ext cx="8092440" cy="4023360"/>
          </a:xfrm>
        </p:spPr>
        <p:txBody>
          <a:bodyPr>
            <a:normAutofit fontScale="55000" lnSpcReduction="20000"/>
          </a:bodyPr>
          <a:lstStyle/>
          <a:p>
            <a:pPr>
              <a:buNone/>
            </a:pPr>
            <a:r>
              <a:rPr lang="en-US" b="1" dirty="0"/>
              <a:t>Motivation:</a:t>
            </a:r>
          </a:p>
          <a:p>
            <a:pPr>
              <a:buFont typeface="Wingdings" panose="05000000000000000000" pitchFamily="2" charset="2"/>
              <a:buChar char="v"/>
            </a:pPr>
            <a:r>
              <a:rPr lang="en-US" dirty="0"/>
              <a:t> Complete testing </a:t>
            </a:r>
          </a:p>
          <a:p>
            <a:pPr>
              <a:buFont typeface="Wingdings" panose="05000000000000000000" pitchFamily="2" charset="2"/>
              <a:buChar char="v"/>
            </a:pPr>
            <a:r>
              <a:rPr lang="en-US" dirty="0"/>
              <a:t> Avoid test redundancy</a:t>
            </a:r>
          </a:p>
          <a:p>
            <a:pPr>
              <a:buNone/>
            </a:pPr>
            <a:r>
              <a:rPr lang="en-US" b="1" dirty="0"/>
              <a:t>Equivalence class partitioning:  </a:t>
            </a:r>
          </a:p>
          <a:p>
            <a:pPr>
              <a:buFont typeface="Wingdings" panose="05000000000000000000" pitchFamily="2" charset="2"/>
              <a:buChar char="v"/>
            </a:pPr>
            <a:r>
              <a:rPr lang="en-GB" dirty="0"/>
              <a:t> Black box testing technique</a:t>
            </a:r>
          </a:p>
          <a:p>
            <a:pPr>
              <a:buFont typeface="Wingdings" panose="05000000000000000000" pitchFamily="2" charset="2"/>
              <a:buChar char="v"/>
            </a:pPr>
            <a:r>
              <a:rPr lang="en-GB" dirty="0"/>
              <a:t> Typical defects like Wrong handling of data/domain values</a:t>
            </a:r>
          </a:p>
          <a:p>
            <a:pPr>
              <a:buFont typeface="Wingdings" panose="05000000000000000000" pitchFamily="2" charset="2"/>
              <a:buChar char="v"/>
            </a:pPr>
            <a:r>
              <a:rPr lang="en-GB" dirty="0"/>
              <a:t> Partitions are frequently derived from the requirements</a:t>
            </a:r>
            <a:endParaRPr lang="en-US" dirty="0"/>
          </a:p>
          <a:p>
            <a:pPr>
              <a:buFont typeface="Wingdings" panose="05000000000000000000" pitchFamily="2" charset="2"/>
              <a:buChar char="v"/>
            </a:pPr>
            <a:r>
              <a:rPr lang="en-US" dirty="0"/>
              <a:t> Inputs to the software are divided into groups that are expected to exhibit similar behavior.</a:t>
            </a:r>
          </a:p>
          <a:p>
            <a:pPr>
              <a:buFont typeface="Wingdings" panose="05000000000000000000" pitchFamily="2" charset="2"/>
              <a:buChar char="v"/>
            </a:pPr>
            <a:r>
              <a:rPr lang="en-US" dirty="0"/>
              <a:t> Non empty subsets</a:t>
            </a:r>
          </a:p>
          <a:p>
            <a:pPr>
              <a:buFont typeface="Wingdings" panose="05000000000000000000" pitchFamily="2" charset="2"/>
              <a:buChar char="v"/>
            </a:pPr>
            <a:r>
              <a:rPr lang="en-US" dirty="0"/>
              <a:t> Selecting one input from each group to design the test case.</a:t>
            </a:r>
          </a:p>
          <a:p>
            <a:pPr>
              <a:buFont typeface="Wingdings" panose="05000000000000000000" pitchFamily="2" charset="2"/>
              <a:buChar char="v"/>
            </a:pPr>
            <a:r>
              <a:rPr lang="en-US" dirty="0"/>
              <a:t> Can be used at any level of testing</a:t>
            </a:r>
          </a:p>
          <a:p>
            <a:pPr marL="0" indent="0" algn="just">
              <a:buNone/>
            </a:pPr>
            <a:endParaRPr lang="en-GB" dirty="0"/>
          </a:p>
          <a:p>
            <a:pPr marL="0" indent="0" algn="just">
              <a:buNone/>
            </a:pPr>
            <a:r>
              <a:rPr lang="en-GB" dirty="0"/>
              <a:t>              Equivalence Partitioning = Equivalence Class Partitioning = ECP</a:t>
            </a:r>
            <a:endParaRPr lang="en-US" dirty="0"/>
          </a:p>
          <a:p>
            <a:pPr algn="just">
              <a:buFont typeface="Wingdings" panose="05000000000000000000" pitchFamily="2" charset="2"/>
              <a:buChar char="v"/>
            </a:pPr>
            <a:endParaRPr lang="en-US" dirty="0"/>
          </a:p>
          <a:p>
            <a:pPr algn="just">
              <a:buNone/>
            </a:pPr>
            <a:endParaRPr lang="en-US" b="1" dirty="0"/>
          </a:p>
          <a:p>
            <a:endParaRPr lang="en-GB" dirty="0"/>
          </a:p>
        </p:txBody>
      </p:sp>
    </p:spTree>
    <p:extLst>
      <p:ext uri="{BB962C8B-B14F-4D97-AF65-F5344CB8AC3E}">
        <p14:creationId xmlns:p14="http://schemas.microsoft.com/office/powerpoint/2010/main" val="342111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6F6F-2A40-7AD7-A783-705B940B95F9}"/>
              </a:ext>
            </a:extLst>
          </p:cNvPr>
          <p:cNvSpPr>
            <a:spLocks noGrp="1"/>
          </p:cNvSpPr>
          <p:nvPr>
            <p:ph type="title"/>
          </p:nvPr>
        </p:nvSpPr>
        <p:spPr/>
        <p:txBody>
          <a:bodyPr>
            <a:normAutofit/>
          </a:bodyPr>
          <a:lstStyle/>
          <a:p>
            <a:r>
              <a:rPr lang="en-GB" sz="3200" dirty="0">
                <a:latin typeface="AvantGarde Bk BT" panose="020B0402020202020204" pitchFamily="34" charset="0"/>
              </a:rPr>
              <a:t>Example of Good and Wrong Partition</a:t>
            </a:r>
          </a:p>
        </p:txBody>
      </p:sp>
      <p:sp>
        <p:nvSpPr>
          <p:cNvPr id="3" name="Content Placeholder 2">
            <a:extLst>
              <a:ext uri="{FF2B5EF4-FFF2-40B4-BE49-F238E27FC236}">
                <a16:creationId xmlns:a16="http://schemas.microsoft.com/office/drawing/2014/main" id="{12A17606-5FE6-3A16-CAC2-FB1B26609271}"/>
              </a:ext>
            </a:extLst>
          </p:cNvPr>
          <p:cNvSpPr>
            <a:spLocks noGrp="1"/>
          </p:cNvSpPr>
          <p:nvPr>
            <p:ph idx="1"/>
          </p:nvPr>
        </p:nvSpPr>
        <p:spPr>
          <a:xfrm>
            <a:off x="859882" y="1947714"/>
            <a:ext cx="7543801" cy="4300685"/>
          </a:xfrm>
        </p:spPr>
        <p:txBody>
          <a:bodyPr>
            <a:normAutofit lnSpcReduction="10000"/>
          </a:bodyPr>
          <a:lstStyle/>
          <a:p>
            <a:pPr algn="l"/>
            <a:endParaRPr lang="en-GB" sz="1800" b="0" i="0" u="none" strike="noStrike" baseline="0" dirty="0">
              <a:latin typeface="QsswnfSpdpbgAdvOTab62ddd1"/>
            </a:endParaRPr>
          </a:p>
          <a:p>
            <a:pPr algn="l"/>
            <a:endParaRPr lang="en-GB" sz="1800" dirty="0">
              <a:latin typeface="QsswnfSpdpbgAdvOTab62ddd1"/>
            </a:endParaRPr>
          </a:p>
          <a:p>
            <a:pPr algn="l"/>
            <a:endParaRPr lang="en-GB" sz="1800" b="0" i="0" u="none" strike="noStrike" baseline="0" dirty="0">
              <a:latin typeface="QsswnfSpdpbgAdvOTab62ddd1"/>
            </a:endParaRPr>
          </a:p>
          <a:p>
            <a:pPr algn="l"/>
            <a:endParaRPr lang="en-GB" sz="1800" dirty="0">
              <a:latin typeface="QsswnfSpdpbgAdvOTab62ddd1"/>
            </a:endParaRPr>
          </a:p>
          <a:p>
            <a:pPr algn="l"/>
            <a:endParaRPr lang="en-GB" sz="1800" b="0" i="0" u="none" strike="noStrike" baseline="0" dirty="0">
              <a:latin typeface="QsswnfSpdpbgAdvOTab62ddd1"/>
            </a:endParaRPr>
          </a:p>
          <a:p>
            <a:pPr algn="l"/>
            <a:endParaRPr lang="en-GB" sz="1800" dirty="0">
              <a:latin typeface="QsswnfSpdpbgAdvOTab62ddd1"/>
            </a:endParaRPr>
          </a:p>
          <a:p>
            <a:pPr algn="l"/>
            <a:endParaRPr lang="en-GB" sz="1800" b="0" i="0" u="none" strike="noStrike" baseline="0" dirty="0">
              <a:latin typeface="QsswnfSpdpbgAdvOTab62ddd1"/>
            </a:endParaRPr>
          </a:p>
          <a:p>
            <a:pPr algn="l"/>
            <a:r>
              <a:rPr lang="en-GB" sz="1800" dirty="0">
                <a:latin typeface="QsswnfSpdpbgAdvOTab62ddd1"/>
              </a:rPr>
              <a:t>                               a) Correct EP                         b) Incorrect EP</a:t>
            </a:r>
            <a:endParaRPr lang="en-GB" sz="1800" b="0" i="0" u="none" strike="noStrike" baseline="0" dirty="0">
              <a:latin typeface="QsswnfSpdpbgAdvOTab62ddd1"/>
            </a:endParaRPr>
          </a:p>
          <a:p>
            <a:pPr algn="l"/>
            <a:r>
              <a:rPr lang="en-GB" sz="1800" b="0" i="0" u="none" strike="noStrike" baseline="0" dirty="0">
                <a:latin typeface="QsswnfSpdpbgAdvOTab62ddd1"/>
              </a:rPr>
              <a:t>1. There is an empty partition.</a:t>
            </a:r>
          </a:p>
          <a:p>
            <a:pPr algn="l"/>
            <a:r>
              <a:rPr lang="en-GB" sz="1800" b="0" i="0" u="none" strike="noStrike" baseline="0" dirty="0">
                <a:latin typeface="QsswnfSpdpbgAdvOTab62ddd1"/>
              </a:rPr>
              <a:t>2. Element A does not belong to any partition.</a:t>
            </a:r>
          </a:p>
          <a:p>
            <a:pPr algn="l"/>
            <a:r>
              <a:rPr lang="en-GB" sz="1800" b="0" i="0" u="none" strike="noStrike" baseline="0" dirty="0">
                <a:latin typeface="QsswnfSpdpbgAdvOTab62ddd1"/>
              </a:rPr>
              <a:t>3. Element F belongs to two different partitions.</a:t>
            </a:r>
            <a:endParaRPr lang="en-GB" dirty="0"/>
          </a:p>
        </p:txBody>
      </p:sp>
      <p:pic>
        <p:nvPicPr>
          <p:cNvPr id="7" name="Picture 6">
            <a:extLst>
              <a:ext uri="{FF2B5EF4-FFF2-40B4-BE49-F238E27FC236}">
                <a16:creationId xmlns:a16="http://schemas.microsoft.com/office/drawing/2014/main" id="{EA327E53-BE8D-8106-5FDC-159EA60FF09C}"/>
              </a:ext>
            </a:extLst>
          </p:cNvPr>
          <p:cNvPicPr>
            <a:picLocks noChangeAspect="1"/>
          </p:cNvPicPr>
          <p:nvPr/>
        </p:nvPicPr>
        <p:blipFill>
          <a:blip r:embed="rId2"/>
          <a:stretch>
            <a:fillRect/>
          </a:stretch>
        </p:blipFill>
        <p:spPr>
          <a:xfrm>
            <a:off x="1927859" y="1933575"/>
            <a:ext cx="5334000" cy="2714625"/>
          </a:xfrm>
          <a:prstGeom prst="rect">
            <a:avLst/>
          </a:prstGeom>
        </p:spPr>
      </p:pic>
    </p:spTree>
    <p:extLst>
      <p:ext uri="{BB962C8B-B14F-4D97-AF65-F5344CB8AC3E}">
        <p14:creationId xmlns:p14="http://schemas.microsoft.com/office/powerpoint/2010/main" val="300951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1309-E8F3-260B-97A7-6F7C809E3F95}"/>
              </a:ext>
            </a:extLst>
          </p:cNvPr>
          <p:cNvSpPr>
            <a:spLocks noGrp="1"/>
          </p:cNvSpPr>
          <p:nvPr>
            <p:ph type="title"/>
          </p:nvPr>
        </p:nvSpPr>
        <p:spPr/>
        <p:txBody>
          <a:bodyPr>
            <a:normAutofit/>
          </a:bodyPr>
          <a:lstStyle/>
          <a:p>
            <a:r>
              <a:rPr lang="en-US" sz="3200" dirty="0">
                <a:latin typeface="Arial Nova Cond" panose="020B0506020202020204" pitchFamily="34" charset="0"/>
              </a:rPr>
              <a:t>Equivalence Class Partitioning</a:t>
            </a:r>
            <a:endParaRPr lang="en-GB" sz="3200" dirty="0"/>
          </a:p>
        </p:txBody>
      </p:sp>
      <p:sp>
        <p:nvSpPr>
          <p:cNvPr id="3" name="Content Placeholder 2">
            <a:extLst>
              <a:ext uri="{FF2B5EF4-FFF2-40B4-BE49-F238E27FC236}">
                <a16:creationId xmlns:a16="http://schemas.microsoft.com/office/drawing/2014/main" id="{856C0A75-74EB-A275-56B2-3598F9DBE42A}"/>
              </a:ext>
            </a:extLst>
          </p:cNvPr>
          <p:cNvSpPr>
            <a:spLocks noGrp="1"/>
          </p:cNvSpPr>
          <p:nvPr>
            <p:ph idx="1"/>
          </p:nvPr>
        </p:nvSpPr>
        <p:spPr>
          <a:xfrm>
            <a:off x="800099" y="1761714"/>
            <a:ext cx="7543801" cy="4023360"/>
          </a:xfrm>
        </p:spPr>
        <p:txBody>
          <a:bodyPr/>
          <a:lstStyle/>
          <a:p>
            <a:pPr>
              <a:buFont typeface="Wingdings" panose="05000000000000000000" pitchFamily="2" charset="2"/>
              <a:buChar char="v"/>
            </a:pPr>
            <a:r>
              <a:rPr lang="en-GB" dirty="0"/>
              <a:t> How to </a:t>
            </a:r>
            <a:r>
              <a:rPr lang="en-GB"/>
              <a:t>calculate coverage?</a:t>
            </a:r>
          </a:p>
          <a:p>
            <a:r>
              <a:rPr lang="en-GB" sz="1800" b="0" i="0" u="none" strike="noStrike" baseline="0">
                <a:latin typeface="QsswnfSpdpbgAdvOTab62ddd1"/>
              </a:rPr>
              <a:t>   </a:t>
            </a:r>
            <a:r>
              <a:rPr lang="en-GB" sz="1800" b="0" i="0" u="none" strike="noStrike" baseline="0" dirty="0">
                <a:latin typeface="QsswnfSpdpbgAdvOTab62ddd1"/>
              </a:rPr>
              <a:t>- Number of class from which we selected the elements to tests, divided by </a:t>
            </a:r>
          </a:p>
          <a:p>
            <a:r>
              <a:rPr lang="en-GB" sz="1800" dirty="0">
                <a:latin typeface="QsswnfSpdpbgAdvOTab62ddd1"/>
              </a:rPr>
              <a:t>      </a:t>
            </a:r>
            <a:r>
              <a:rPr lang="en-GB" sz="1800" b="0" i="0" u="none" strike="noStrike" baseline="0" dirty="0">
                <a:latin typeface="QsswnfSpdpbgAdvOTab62ddd1"/>
              </a:rPr>
              <a:t>the total number of all identi</a:t>
            </a:r>
            <a:r>
              <a:rPr lang="en-GB" sz="1800" b="0" i="0" u="none" strike="noStrike" baseline="0" dirty="0">
                <a:latin typeface="RjknlmCsmqftAdvOTab62ddd1+fb"/>
              </a:rPr>
              <a:t>fi</a:t>
            </a:r>
            <a:r>
              <a:rPr lang="en-GB" sz="1800" b="0" i="0" u="none" strike="noStrike" baseline="0" dirty="0">
                <a:latin typeface="QsswnfSpdpbgAdvOTab62ddd1"/>
              </a:rPr>
              <a:t>ed equivalence classes.</a:t>
            </a:r>
          </a:p>
          <a:p>
            <a:pPr>
              <a:buFont typeface="Wingdings" panose="05000000000000000000" pitchFamily="2" charset="2"/>
              <a:buChar char="v"/>
            </a:pPr>
            <a:r>
              <a:rPr lang="en-GB" sz="1800" dirty="0">
                <a:latin typeface="QsswnfSpdpbgAdvOTab62ddd1"/>
              </a:rPr>
              <a:t> </a:t>
            </a:r>
            <a:r>
              <a:rPr lang="en-GB" sz="1800" b="1" dirty="0">
                <a:latin typeface="QsswnfSpdpbgAdvOTab62ddd1"/>
              </a:rPr>
              <a:t>Example: </a:t>
            </a:r>
            <a:r>
              <a:rPr lang="en-GB" sz="1800" dirty="0">
                <a:latin typeface="KsgtmhMgcxngAdvOTc0286d31.I"/>
              </a:rPr>
              <a:t>P</a:t>
            </a:r>
            <a:r>
              <a:rPr lang="en-GB" sz="1800" b="0" i="0" u="none" strike="noStrike" baseline="0" dirty="0">
                <a:latin typeface="QsswnfSpdpbgAdvOTab62ddd1"/>
              </a:rPr>
              <a:t>1 </a:t>
            </a:r>
            <a:r>
              <a:rPr lang="en-GB" sz="1800" dirty="0">
                <a:latin typeface="PvbgpsGspbpbAdvP4C4E74"/>
              </a:rPr>
              <a:t>=</a:t>
            </a:r>
            <a:r>
              <a:rPr lang="en-GB" sz="1800" b="0" i="0" u="none" strike="noStrike" baseline="0" dirty="0">
                <a:latin typeface="PvbgpsGspbpbAdvP4C4E74"/>
              </a:rPr>
              <a:t> </a:t>
            </a:r>
            <a:r>
              <a:rPr lang="en-GB" sz="1800" b="0" i="0" u="none" strike="noStrike" baseline="0" dirty="0">
                <a:latin typeface="QsswnfSpdpbgAdvOTab62ddd1"/>
              </a:rPr>
              <a:t>{1, 2, 3}, </a:t>
            </a:r>
            <a:r>
              <a:rPr lang="en-GB" sz="1800" dirty="0">
                <a:latin typeface="KsgtmhMgcxngAdvOTc0286d31.I"/>
              </a:rPr>
              <a:t>P</a:t>
            </a:r>
            <a:r>
              <a:rPr lang="en-GB" sz="1800" b="0" i="0" u="none" strike="noStrike" baseline="0" dirty="0">
                <a:latin typeface="QsswnfSpdpbgAdvOTab62ddd1"/>
              </a:rPr>
              <a:t>2 </a:t>
            </a:r>
            <a:r>
              <a:rPr lang="en-GB" sz="1800" dirty="0">
                <a:latin typeface="PvbgpsGspbpbAdvP4C4E74"/>
              </a:rPr>
              <a:t>=</a:t>
            </a:r>
            <a:r>
              <a:rPr lang="en-GB" sz="1800" b="0" i="0" u="none" strike="noStrike" baseline="0" dirty="0">
                <a:latin typeface="PvbgpsGspbpbAdvP4C4E74"/>
              </a:rPr>
              <a:t> </a:t>
            </a:r>
            <a:r>
              <a:rPr lang="en-GB" sz="1800" b="0" i="0" u="none" strike="noStrike" baseline="0" dirty="0">
                <a:latin typeface="QsswnfSpdpbgAdvOTab62ddd1"/>
              </a:rPr>
              <a:t>{4, 5, 6}, </a:t>
            </a:r>
            <a:r>
              <a:rPr lang="en-GB" sz="1800" dirty="0">
                <a:latin typeface="KsgtmhMgcxngAdvOTc0286d31.I"/>
              </a:rPr>
              <a:t>P</a:t>
            </a:r>
            <a:r>
              <a:rPr lang="en-GB" sz="1800" b="0" i="0" u="none" strike="noStrike" baseline="0" dirty="0">
                <a:latin typeface="QsswnfSpdpbgAdvOTab62ddd1"/>
              </a:rPr>
              <a:t>3 </a:t>
            </a:r>
            <a:r>
              <a:rPr lang="en-GB" sz="1800" dirty="0">
                <a:latin typeface="PvbgpsGspbpbAdvP4C4E74"/>
              </a:rPr>
              <a:t>= </a:t>
            </a:r>
            <a:r>
              <a:rPr lang="en-GB" sz="1800" b="0" i="0" u="none" strike="noStrike" baseline="0" dirty="0">
                <a:latin typeface="QsswnfSpdpbgAdvOTab62ddd1"/>
              </a:rPr>
              <a:t>{7, 8}, and a set {1, 4} of test input values, the coverage is 2/3 </a:t>
            </a:r>
            <a:r>
              <a:rPr lang="en-GB" sz="1800" b="0" i="0" u="none" strike="noStrike" baseline="0" dirty="0">
                <a:latin typeface="PvbgpsGspbpbAdvP4C4E74"/>
              </a:rPr>
              <a:t>     </a:t>
            </a:r>
            <a:r>
              <a:rPr lang="en-GB" sz="1800" b="0" i="0" u="none" strike="noStrike" baseline="0" dirty="0">
                <a:latin typeface="QsswnfSpdpbgAdvOTab62ddd1"/>
              </a:rPr>
              <a:t>66% because we covered only </a:t>
            </a:r>
            <a:r>
              <a:rPr lang="en-GB" sz="1800" dirty="0">
                <a:latin typeface="KsgtmhMgcxngAdvOTc0286d31.I"/>
              </a:rPr>
              <a:t>P</a:t>
            </a:r>
            <a:r>
              <a:rPr lang="en-GB" sz="1800" b="0" i="0" u="none" strike="noStrike" baseline="0" dirty="0">
                <a:latin typeface="QsswnfSpdpbgAdvOTab62ddd1"/>
              </a:rPr>
              <a:t>1 and </a:t>
            </a:r>
            <a:r>
              <a:rPr lang="en-GB" sz="1800" dirty="0">
                <a:latin typeface="KsgtmhMgcxngAdvOTc0286d31.I"/>
              </a:rPr>
              <a:t>P</a:t>
            </a:r>
            <a:r>
              <a:rPr lang="en-GB" sz="1800" b="0" i="0" u="none" strike="noStrike" baseline="0" dirty="0">
                <a:latin typeface="QsswnfSpdpbgAdvOTab62ddd1"/>
              </a:rPr>
              <a:t>2. If we add 2 as the third test input value, we don</a:t>
            </a:r>
            <a:r>
              <a:rPr lang="en-GB" sz="1800" b="0" i="0" u="none" strike="noStrike" baseline="0" dirty="0">
                <a:latin typeface="JmfkmcRdrgmtAdvTT5843c571+20"/>
              </a:rPr>
              <a:t>’</a:t>
            </a:r>
            <a:r>
              <a:rPr lang="en-GB" sz="1800" b="0" i="0" u="none" strike="noStrike" baseline="0" dirty="0">
                <a:latin typeface="QsswnfSpdpbgAdvOTab62ddd1"/>
              </a:rPr>
              <a:t>t increase the coverage, </a:t>
            </a:r>
            <a:r>
              <a:rPr lang="en-GB" sz="1800" dirty="0">
                <a:latin typeface="QsswnfSpdpbgAdvOTab62ddd1"/>
              </a:rPr>
              <a:t>b</a:t>
            </a:r>
            <a:r>
              <a:rPr lang="en-GB" sz="1800" b="0" i="0" u="none" strike="noStrike" baseline="0" dirty="0">
                <a:latin typeface="QsswnfSpdpbgAdvOTab62ddd1"/>
              </a:rPr>
              <a:t>ecause 2 belongs to the same class as 1, which is already in our test set.</a:t>
            </a:r>
          </a:p>
          <a:p>
            <a:pPr algn="l">
              <a:buFont typeface="Wingdings" panose="05000000000000000000" pitchFamily="2" charset="2"/>
              <a:buChar char="v"/>
            </a:pPr>
            <a:r>
              <a:rPr lang="en-GB" sz="1800" b="0" i="0" u="none" strike="noStrike" baseline="0" dirty="0">
                <a:latin typeface="QsswnfSpdpbgAdvOTab62ddd1"/>
              </a:rPr>
              <a:t> On the other hand, if we add a test with the input value 8, the set {1, 4, 8} of test values achieves 100% coverage, as we covered all the equivalence classes. </a:t>
            </a:r>
            <a:endParaRPr lang="en-GB" dirty="0"/>
          </a:p>
        </p:txBody>
      </p:sp>
      <p:pic>
        <p:nvPicPr>
          <p:cNvPr id="5" name="Picture 4">
            <a:extLst>
              <a:ext uri="{FF2B5EF4-FFF2-40B4-BE49-F238E27FC236}">
                <a16:creationId xmlns:a16="http://schemas.microsoft.com/office/drawing/2014/main" id="{05934826-9D49-96B5-7F3C-DECD92B5EB98}"/>
              </a:ext>
            </a:extLst>
          </p:cNvPr>
          <p:cNvPicPr>
            <a:picLocks noChangeAspect="1"/>
          </p:cNvPicPr>
          <p:nvPr/>
        </p:nvPicPr>
        <p:blipFill>
          <a:blip r:embed="rId2"/>
          <a:stretch>
            <a:fillRect/>
          </a:stretch>
        </p:blipFill>
        <p:spPr>
          <a:xfrm>
            <a:off x="3429000" y="3401786"/>
            <a:ext cx="228600" cy="179614"/>
          </a:xfrm>
          <a:prstGeom prst="rect">
            <a:avLst/>
          </a:prstGeom>
        </p:spPr>
      </p:pic>
    </p:spTree>
    <p:extLst>
      <p:ext uri="{BB962C8B-B14F-4D97-AF65-F5344CB8AC3E}">
        <p14:creationId xmlns:p14="http://schemas.microsoft.com/office/powerpoint/2010/main" val="198631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229600" cy="1143000"/>
          </a:xfrm>
        </p:spPr>
        <p:txBody>
          <a:bodyPr>
            <a:normAutofit/>
          </a:bodyPr>
          <a:lstStyle/>
          <a:p>
            <a:r>
              <a:rPr lang="en-US" sz="3200" dirty="0">
                <a:latin typeface="Arial Nova Cond" panose="020B0506020202020204" pitchFamily="34" charset="0"/>
              </a:rPr>
              <a:t>Equivalence Class Partitioning</a:t>
            </a:r>
          </a:p>
        </p:txBody>
      </p:sp>
      <p:sp>
        <p:nvSpPr>
          <p:cNvPr id="3" name="Content Placeholder 2"/>
          <p:cNvSpPr>
            <a:spLocks noGrp="1"/>
          </p:cNvSpPr>
          <p:nvPr>
            <p:ph idx="1"/>
          </p:nvPr>
        </p:nvSpPr>
        <p:spPr>
          <a:xfrm>
            <a:off x="735291" y="2057400"/>
            <a:ext cx="8229600" cy="3543694"/>
          </a:xfrm>
        </p:spPr>
        <p:txBody>
          <a:bodyPr>
            <a:normAutofit/>
          </a:bodyPr>
          <a:lstStyle/>
          <a:p>
            <a:pPr lvl="0">
              <a:buFont typeface="Wingdings" panose="05000000000000000000" pitchFamily="2" charset="2"/>
              <a:buChar char="v"/>
            </a:pPr>
            <a:r>
              <a:rPr lang="en-US" dirty="0"/>
              <a:t> Test cases are designed to cover each partition at least once.</a:t>
            </a:r>
            <a:endParaRPr lang="en-GB" dirty="0"/>
          </a:p>
          <a:p>
            <a:pPr lvl="0">
              <a:buFont typeface="Wingdings" panose="05000000000000000000" pitchFamily="2" charset="2"/>
              <a:buChar char="v"/>
            </a:pPr>
            <a:r>
              <a:rPr lang="en-US" dirty="0"/>
              <a:t> Two test cases are equivalent </a:t>
            </a:r>
            <a:endParaRPr lang="en-GB" dirty="0"/>
          </a:p>
          <a:p>
            <a:pPr lvl="0"/>
            <a:r>
              <a:rPr lang="en-US" dirty="0"/>
              <a:t>     - Both follow same path</a:t>
            </a:r>
          </a:p>
          <a:p>
            <a:pPr lvl="0"/>
            <a:r>
              <a:rPr lang="en-US" dirty="0"/>
              <a:t>     - Only select one test case</a:t>
            </a:r>
          </a:p>
          <a:p>
            <a:pPr lvl="0">
              <a:buFont typeface="Wingdings" panose="05000000000000000000" pitchFamily="2" charset="2"/>
              <a:buChar char="v"/>
            </a:pPr>
            <a:r>
              <a:rPr lang="en-GB" dirty="0"/>
              <a:t> It’s technique where input values set into classes for testing.</a:t>
            </a:r>
          </a:p>
          <a:p>
            <a:r>
              <a:rPr lang="en-GB" dirty="0"/>
              <a:t>       - Valid Input Class = Keeps all valid inputs.</a:t>
            </a:r>
          </a:p>
          <a:p>
            <a:r>
              <a:rPr lang="en-GB" dirty="0"/>
              <a:t>       - Invalid Input Class = Keeps all Invalid inputs.</a:t>
            </a:r>
          </a:p>
          <a:p>
            <a:pPr marL="0" lvl="0" indent="0">
              <a:buNone/>
            </a:pPr>
            <a:endParaRPr lang="lt-LT" dirty="0"/>
          </a:p>
          <a:p>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0BC745-A0D6-451E-93FD-7129D522E7B3}"/>
</file>

<file path=customXml/itemProps2.xml><?xml version="1.0" encoding="utf-8"?>
<ds:datastoreItem xmlns:ds="http://schemas.openxmlformats.org/officeDocument/2006/customXml" ds:itemID="{18C7D9E1-0218-4267-9AAB-5404139D9332}"/>
</file>

<file path=customXml/itemProps3.xml><?xml version="1.0" encoding="utf-8"?>
<ds:datastoreItem xmlns:ds="http://schemas.openxmlformats.org/officeDocument/2006/customXml" ds:itemID="{9520ED5E-6C83-41CC-B06D-935215191363}"/>
</file>

<file path=docProps/app.xml><?xml version="1.0" encoding="utf-8"?>
<Properties xmlns="http://schemas.openxmlformats.org/officeDocument/2006/extended-properties" xmlns:vt="http://schemas.openxmlformats.org/officeDocument/2006/docPropsVTypes">
  <Template>Retrospect</Template>
  <TotalTime>39921</TotalTime>
  <Words>1805</Words>
  <Application>Microsoft Office PowerPoint</Application>
  <PresentationFormat>On-screen Show (4:3)</PresentationFormat>
  <Paragraphs>252</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 Nova Cond</vt:lpstr>
      <vt:lpstr>AvantGarde Bk BT</vt:lpstr>
      <vt:lpstr>Calibri</vt:lpstr>
      <vt:lpstr>Calibri Light</vt:lpstr>
      <vt:lpstr>JmfkmcRdrgmtAdvTT5843c571+20</vt:lpstr>
      <vt:lpstr>KsgtmhMgcxngAdvOTc0286d31.I</vt:lpstr>
      <vt:lpstr>PvbgpsGspbpbAdvP4C4E74</vt:lpstr>
      <vt:lpstr>QsswnfSpdpbgAdvOTab62ddd1</vt:lpstr>
      <vt:lpstr>RjknlmCsmqftAdvOTab62ddd1+fb</vt:lpstr>
      <vt:lpstr>Wingdings</vt:lpstr>
      <vt:lpstr>Retrospect</vt:lpstr>
      <vt:lpstr> Chapter 5:  Dynamic Analysis-Test Design Techniques </vt:lpstr>
      <vt:lpstr>Black Box Testing</vt:lpstr>
      <vt:lpstr>Black Box Testing</vt:lpstr>
      <vt:lpstr>Positive and Negative testing </vt:lpstr>
      <vt:lpstr>Black Box Techniques</vt:lpstr>
      <vt:lpstr>Equivalence Class Partitioning</vt:lpstr>
      <vt:lpstr>Example of Good and Wrong Partition</vt:lpstr>
      <vt:lpstr>Equivalence Class Partitioning</vt:lpstr>
      <vt:lpstr>Equivalence Class Partitioning</vt:lpstr>
      <vt:lpstr>Equivalence Class Partitioning</vt:lpstr>
      <vt:lpstr>Equivalence Class Partitioning</vt:lpstr>
      <vt:lpstr>Equivalence Class Partitioning</vt:lpstr>
      <vt:lpstr>Equivalence Class Partitioning</vt:lpstr>
      <vt:lpstr>Equivalence Class Partitioning Example 1</vt:lpstr>
      <vt:lpstr>Equivalence Class Partitioning Example 2</vt:lpstr>
      <vt:lpstr>Equivalence Class Partitioning Example 3</vt:lpstr>
      <vt:lpstr>Equivalence Class Partitioning Example 3</vt:lpstr>
      <vt:lpstr>Equivalence Class Partitioning Example 3</vt:lpstr>
      <vt:lpstr>Equivalence Class Partitioning Example 3</vt:lpstr>
      <vt:lpstr>Summary of the process of ECP</vt:lpstr>
      <vt:lpstr>Advantages and Disadvantages of ECP</vt:lpstr>
      <vt:lpstr>Class Task</vt:lpstr>
      <vt:lpstr>Class Task (Solution)</vt:lpstr>
      <vt:lpstr>Boundary Value Analysis</vt:lpstr>
      <vt:lpstr>Boundary Value Analysis</vt:lpstr>
      <vt:lpstr>Boundary Value Analysis</vt:lpstr>
      <vt:lpstr>Boundary Value Analysis Example 1</vt:lpstr>
      <vt:lpstr>Test Cases for Example 1</vt:lpstr>
      <vt:lpstr>Test Cases for Example 1 </vt:lpstr>
      <vt:lpstr>Boundary Value Analysis Example 2 </vt:lpstr>
      <vt:lpstr>Boundary Value Analysis Example 2 </vt:lpstr>
      <vt:lpstr>Boundary Value Analysis Example 3</vt:lpstr>
      <vt:lpstr>Advantages and Disadvantages of BVA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Techniques</dc:title>
  <dc:creator>Najmun Nisa</dc:creator>
  <cp:lastModifiedBy>Najmun Nisa</cp:lastModifiedBy>
  <cp:revision>206</cp:revision>
  <dcterms:created xsi:type="dcterms:W3CDTF">2018-04-11T10:26:08Z</dcterms:created>
  <dcterms:modified xsi:type="dcterms:W3CDTF">2023-04-06T05:59:40Z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