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Masters/slideMaster1.xml" ContentType="application/vnd.openxmlformats-officedocument.presentationml.slideMaster+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5.xml" ContentType="application/vnd.openxmlformats-officedocument.presentationml.slideLayout+xml"/>
  <Override PartName="/ppt/notesMasters/notesMaster1.xml" ContentType="application/vnd.openxmlformats-officedocument.presentationml.notes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313" r:id="rId2"/>
    <p:sldId id="291" r:id="rId3"/>
    <p:sldId id="286" r:id="rId4"/>
    <p:sldId id="258" r:id="rId5"/>
    <p:sldId id="265" r:id="rId6"/>
    <p:sldId id="314" r:id="rId7"/>
    <p:sldId id="263" r:id="rId8"/>
    <p:sldId id="272" r:id="rId9"/>
    <p:sldId id="270" r:id="rId10"/>
    <p:sldId id="269" r:id="rId11"/>
    <p:sldId id="271" r:id="rId12"/>
    <p:sldId id="315" r:id="rId13"/>
    <p:sldId id="266" r:id="rId14"/>
    <p:sldId id="317" r:id="rId15"/>
    <p:sldId id="259" r:id="rId16"/>
    <p:sldId id="320" r:id="rId17"/>
    <p:sldId id="319" r:id="rId18"/>
    <p:sldId id="321" r:id="rId19"/>
    <p:sldId id="322" r:id="rId20"/>
    <p:sldId id="324" r:id="rId21"/>
    <p:sldId id="323" r:id="rId22"/>
    <p:sldId id="332"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838" autoAdjust="0"/>
    <p:restoredTop sz="94660"/>
  </p:normalViewPr>
  <p:slideViewPr>
    <p:cSldViewPr>
      <p:cViewPr varScale="1">
        <p:scale>
          <a:sx n="79" d="100"/>
          <a:sy n="79" d="100"/>
        </p:scale>
        <p:origin x="1517"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268A11E-935A-4DA2-8C62-610AF0A60E05}" type="datetimeFigureOut">
              <a:rPr lang="en-US" smtClean="0"/>
              <a:pPr/>
              <a:t>10/1/2024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1B5259-FB64-4675-AE51-944127C60E7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6D7B1FE-9626-4462-BA59-886AE9E743CB}"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3707C-3202-4285-836D-9A77AD507935}"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87336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D7B1FE-9626-4462-BA59-886AE9E743CB}"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3707C-3202-4285-836D-9A77AD507935}" type="slidenum">
              <a:rPr lang="en-US" smtClean="0"/>
              <a:pPr/>
              <a:t>‹#›</a:t>
            </a:fld>
            <a:endParaRPr lang="en-US"/>
          </a:p>
        </p:txBody>
      </p:sp>
    </p:spTree>
    <p:extLst>
      <p:ext uri="{BB962C8B-B14F-4D97-AF65-F5344CB8AC3E}">
        <p14:creationId xmlns:p14="http://schemas.microsoft.com/office/powerpoint/2010/main" val="177949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D7B1FE-9626-4462-BA59-886AE9E743CB}"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3707C-3202-4285-836D-9A77AD507935}" type="slidenum">
              <a:rPr lang="en-US" smtClean="0"/>
              <a:pPr/>
              <a:t>‹#›</a:t>
            </a:fld>
            <a:endParaRPr lang="en-US"/>
          </a:p>
        </p:txBody>
      </p:sp>
    </p:spTree>
    <p:extLst>
      <p:ext uri="{BB962C8B-B14F-4D97-AF65-F5344CB8AC3E}">
        <p14:creationId xmlns:p14="http://schemas.microsoft.com/office/powerpoint/2010/main" val="2271441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D7B1FE-9626-4462-BA59-886AE9E743CB}"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3707C-3202-4285-836D-9A77AD507935}" type="slidenum">
              <a:rPr lang="en-US" smtClean="0"/>
              <a:pPr/>
              <a:t>‹#›</a:t>
            </a:fld>
            <a:endParaRPr lang="en-US"/>
          </a:p>
        </p:txBody>
      </p:sp>
    </p:spTree>
    <p:extLst>
      <p:ext uri="{BB962C8B-B14F-4D97-AF65-F5344CB8AC3E}">
        <p14:creationId xmlns:p14="http://schemas.microsoft.com/office/powerpoint/2010/main" val="12857292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6D7B1FE-9626-4462-BA59-886AE9E743CB}" type="datetimeFigureOut">
              <a:rPr lang="en-US" smtClean="0"/>
              <a:pPr/>
              <a:t>10/1/2024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03707C-3202-4285-836D-9A77AD507935}" type="slidenum">
              <a:rPr lang="en-US" smtClean="0"/>
              <a:pPr/>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89426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6D7B1FE-9626-4462-BA59-886AE9E743CB}" type="datetimeFigureOut">
              <a:rPr lang="en-US" smtClean="0"/>
              <a:pPr/>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03707C-3202-4285-836D-9A77AD507935}" type="slidenum">
              <a:rPr lang="en-US" smtClean="0"/>
              <a:pPr/>
              <a:t>‹#›</a:t>
            </a:fld>
            <a:endParaRPr lang="en-US"/>
          </a:p>
        </p:txBody>
      </p:sp>
    </p:spTree>
    <p:extLst>
      <p:ext uri="{BB962C8B-B14F-4D97-AF65-F5344CB8AC3E}">
        <p14:creationId xmlns:p14="http://schemas.microsoft.com/office/powerpoint/2010/main" val="463513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6D7B1FE-9626-4462-BA59-886AE9E743CB}" type="datetimeFigureOut">
              <a:rPr lang="en-US" smtClean="0"/>
              <a:pPr/>
              <a:t>10/1/2024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03707C-3202-4285-836D-9A77AD507935}" type="slidenum">
              <a:rPr lang="en-US" smtClean="0"/>
              <a:pPr/>
              <a:t>‹#›</a:t>
            </a:fld>
            <a:endParaRPr lang="en-US"/>
          </a:p>
        </p:txBody>
      </p:sp>
    </p:spTree>
    <p:extLst>
      <p:ext uri="{BB962C8B-B14F-4D97-AF65-F5344CB8AC3E}">
        <p14:creationId xmlns:p14="http://schemas.microsoft.com/office/powerpoint/2010/main" val="2908386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6D7B1FE-9626-4462-BA59-886AE9E743CB}" type="datetimeFigureOut">
              <a:rPr lang="en-US" smtClean="0"/>
              <a:pPr/>
              <a:t>10/1/2024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03707C-3202-4285-836D-9A77AD507935}" type="slidenum">
              <a:rPr lang="en-US" smtClean="0"/>
              <a:pPr/>
              <a:t>‹#›</a:t>
            </a:fld>
            <a:endParaRPr lang="en-US"/>
          </a:p>
        </p:txBody>
      </p:sp>
    </p:spTree>
    <p:extLst>
      <p:ext uri="{BB962C8B-B14F-4D97-AF65-F5344CB8AC3E}">
        <p14:creationId xmlns:p14="http://schemas.microsoft.com/office/powerpoint/2010/main" val="37473717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46D7B1FE-9626-4462-BA59-886AE9E743CB}" type="datetimeFigureOut">
              <a:rPr lang="en-US" smtClean="0"/>
              <a:pPr/>
              <a:t>10/1/2024</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3B03707C-3202-4285-836D-9A77AD507935}" type="slidenum">
              <a:rPr lang="en-US" smtClean="0"/>
              <a:pPr/>
              <a:t>‹#›</a:t>
            </a:fld>
            <a:endParaRPr lang="en-US"/>
          </a:p>
        </p:txBody>
      </p:sp>
    </p:spTree>
    <p:extLst>
      <p:ext uri="{BB962C8B-B14F-4D97-AF65-F5344CB8AC3E}">
        <p14:creationId xmlns:p14="http://schemas.microsoft.com/office/powerpoint/2010/main" val="654968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46D7B1FE-9626-4462-BA59-886AE9E743CB}" type="datetimeFigureOut">
              <a:rPr lang="en-US" smtClean="0"/>
              <a:pPr/>
              <a:t>10/1/2024</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B03707C-3202-4285-836D-9A77AD507935}" type="slidenum">
              <a:rPr lang="en-US" smtClean="0"/>
              <a:pPr/>
              <a:t>‹#›</a:t>
            </a:fld>
            <a:endParaRPr lang="en-US"/>
          </a:p>
        </p:txBody>
      </p:sp>
    </p:spTree>
    <p:extLst>
      <p:ext uri="{BB962C8B-B14F-4D97-AF65-F5344CB8AC3E}">
        <p14:creationId xmlns:p14="http://schemas.microsoft.com/office/powerpoint/2010/main" val="287137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6D7B1FE-9626-4462-BA59-886AE9E743CB}" type="datetimeFigureOut">
              <a:rPr lang="en-US" smtClean="0"/>
              <a:pPr/>
              <a:t>10/1/2024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03707C-3202-4285-836D-9A77AD507935}" type="slidenum">
              <a:rPr lang="en-US" smtClean="0"/>
              <a:pPr/>
              <a:t>‹#›</a:t>
            </a:fld>
            <a:endParaRPr lang="en-US"/>
          </a:p>
        </p:txBody>
      </p:sp>
    </p:spTree>
    <p:extLst>
      <p:ext uri="{BB962C8B-B14F-4D97-AF65-F5344CB8AC3E}">
        <p14:creationId xmlns:p14="http://schemas.microsoft.com/office/powerpoint/2010/main" val="25673178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46D7B1FE-9626-4462-BA59-886AE9E743CB}" type="datetimeFigureOut">
              <a:rPr lang="en-US" smtClean="0"/>
              <a:pPr/>
              <a:t>10/1/2024</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3B03707C-3202-4285-836D-9A77AD507935}" type="slidenum">
              <a:rPr lang="en-US" smtClean="0"/>
              <a:pPr/>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611471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895600" y="4953000"/>
            <a:ext cx="6858000" cy="2002028"/>
          </a:xfrm>
        </p:spPr>
        <p:txBody>
          <a:bodyPr anchor="ctr">
            <a:normAutofit/>
          </a:bodyPr>
          <a:lstStyle/>
          <a:p>
            <a:br>
              <a:rPr lang="en-US" sz="1600" dirty="0">
                <a:latin typeface="Arial Nova Cond" panose="020B0506020202020204" pitchFamily="34" charset="0"/>
              </a:rPr>
            </a:br>
            <a:r>
              <a:rPr lang="en-US" sz="1800" dirty="0">
                <a:latin typeface="Arial Nova Cond" panose="020B0506020202020204" pitchFamily="34" charset="0"/>
              </a:rPr>
              <a:t>Chapter 3: Testing in Software Life Cycle</a:t>
            </a:r>
            <a:br>
              <a:rPr lang="en-US" sz="1800" dirty="0">
                <a:latin typeface="Arial Nova Cond" panose="020B0506020202020204" pitchFamily="34" charset="0"/>
              </a:rPr>
            </a:br>
            <a:br>
              <a:rPr lang="en-US" sz="1800" dirty="0">
                <a:latin typeface="Arial Nova Cond" panose="020B0506020202020204" pitchFamily="34" charset="0"/>
              </a:rPr>
            </a:br>
            <a:endParaRPr lang="en-US" sz="1800" dirty="0">
              <a:latin typeface="Arial Nova Cond" panose="020B0506020202020204" pitchFamily="34" charset="0"/>
            </a:endParaRPr>
          </a:p>
        </p:txBody>
      </p:sp>
      <p:sp>
        <p:nvSpPr>
          <p:cNvPr id="3" name="TextBox 2">
            <a:extLst>
              <a:ext uri="{FF2B5EF4-FFF2-40B4-BE49-F238E27FC236}">
                <a16:creationId xmlns:a16="http://schemas.microsoft.com/office/drawing/2014/main" id="{203E52E6-1C25-4353-A1D1-94E39121CB7A}"/>
              </a:ext>
            </a:extLst>
          </p:cNvPr>
          <p:cNvSpPr txBox="1"/>
          <p:nvPr/>
        </p:nvSpPr>
        <p:spPr>
          <a:xfrm>
            <a:off x="1981200" y="1752600"/>
            <a:ext cx="5562600" cy="1846659"/>
          </a:xfrm>
          <a:prstGeom prst="rect">
            <a:avLst/>
          </a:prstGeom>
          <a:noFill/>
        </p:spPr>
        <p:txBody>
          <a:bodyPr wrap="square" rtlCol="0">
            <a:spAutoFit/>
          </a:bodyPr>
          <a:lstStyle/>
          <a:p>
            <a:r>
              <a:rPr lang="en-GB" sz="5400" dirty="0"/>
              <a:t>Software Testing</a:t>
            </a:r>
          </a:p>
          <a:p>
            <a:endParaRPr lang="en-US" sz="3200" dirty="0">
              <a:latin typeface="Arial Nova Cond" panose="020B0506020202020204" pitchFamily="34" charset="0"/>
            </a:endParaRPr>
          </a:p>
          <a:p>
            <a:r>
              <a:rPr lang="en-US" sz="2800" dirty="0">
                <a:latin typeface="Arial Nova Cond" panose="020B0506020202020204" pitchFamily="34" charset="0"/>
              </a:rPr>
              <a:t>        General Levels of Testing</a:t>
            </a:r>
            <a:endParaRPr lang="en-GB" sz="3600" dirty="0"/>
          </a:p>
        </p:txBody>
      </p:sp>
    </p:spTree>
    <p:extLst>
      <p:ext uri="{BB962C8B-B14F-4D97-AF65-F5344CB8AC3E}">
        <p14:creationId xmlns:p14="http://schemas.microsoft.com/office/powerpoint/2010/main" val="1392310130"/>
      </p:ext>
    </p:extLst>
  </p:cSld>
  <p:clrMapOvr>
    <a:masterClrMapping/>
  </p:clrMapOvr>
  <mc:AlternateContent xmlns:mc="http://schemas.openxmlformats.org/markup-compatibility/2006" xmlns:p14="http://schemas.microsoft.com/office/powerpoint/2010/main">
    <mc:Choice Requires="p14">
      <p:transition spd="slow" p14:dur="2000" advTm="23753"/>
    </mc:Choice>
    <mc:Fallback xmlns="">
      <p:transition spd="slow" advTm="23753"/>
    </mc:Fallback>
  </mc:AlternateContent>
  <p:extLst>
    <p:ext uri="{E180D4A7-C9FB-4DFB-919C-405C955672EB}">
      <p14:showEvtLst xmlns:p14="http://schemas.microsoft.com/office/powerpoint/2010/main">
        <p14:playEvt time="5801" objId="4"/>
        <p14:stopEvt time="23753" objId="4"/>
      </p14:showEvtLst>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304800"/>
            <a:ext cx="7543800" cy="1450757"/>
          </a:xfrm>
        </p:spPr>
        <p:txBody>
          <a:bodyPr>
            <a:normAutofit/>
          </a:bodyPr>
          <a:lstStyle/>
          <a:p>
            <a:r>
              <a:rPr lang="en-US" sz="4400" dirty="0"/>
              <a:t>Example 2</a:t>
            </a:r>
          </a:p>
        </p:txBody>
      </p:sp>
      <p:sp>
        <p:nvSpPr>
          <p:cNvPr id="3" name="Content Placeholder 2"/>
          <p:cNvSpPr>
            <a:spLocks noGrp="1"/>
          </p:cNvSpPr>
          <p:nvPr>
            <p:ph idx="1"/>
          </p:nvPr>
        </p:nvSpPr>
        <p:spPr>
          <a:xfrm>
            <a:off x="914400" y="2133600"/>
            <a:ext cx="8001000" cy="4038600"/>
          </a:xfrm>
        </p:spPr>
        <p:txBody>
          <a:bodyPr>
            <a:normAutofit/>
          </a:bodyPr>
          <a:lstStyle/>
          <a:p>
            <a:pPr>
              <a:buFont typeface="Arial" panose="020B0604020202020204" pitchFamily="34" charset="0"/>
              <a:buChar char="•"/>
            </a:pPr>
            <a:r>
              <a:rPr lang="en-US" dirty="0"/>
              <a:t> We have 3 modules login, home, and user module in website.</a:t>
            </a:r>
          </a:p>
          <a:p>
            <a:pPr>
              <a:buFont typeface="Arial" panose="020B0604020202020204" pitchFamily="34" charset="0"/>
              <a:buChar char="•"/>
            </a:pPr>
            <a:r>
              <a:rPr lang="en-US" dirty="0"/>
              <a:t> Login module is ready and need to test it, but we call functions from home and user (which is not ready)</a:t>
            </a:r>
          </a:p>
          <a:p>
            <a:pPr>
              <a:buFont typeface="Arial" panose="020B0604020202020204" pitchFamily="34" charset="0"/>
              <a:buChar char="•"/>
            </a:pPr>
            <a:r>
              <a:rPr lang="en-US" dirty="0"/>
              <a:t> What we will do? </a:t>
            </a:r>
          </a:p>
          <a:p>
            <a:pPr>
              <a:buFont typeface="Arial" panose="020B0604020202020204" pitchFamily="34" charset="0"/>
              <a:buChar char="•"/>
            </a:pPr>
            <a:r>
              <a:rPr lang="en-US" dirty="0"/>
              <a:t> Stub</a:t>
            </a:r>
          </a:p>
          <a:p>
            <a:pPr>
              <a:buFont typeface="Arial" panose="020B0604020202020204" pitchFamily="34" charset="0"/>
              <a:buChar char="•"/>
            </a:pPr>
            <a:r>
              <a:rPr lang="en-US" dirty="0"/>
              <a:t> For the same example if we have Home and User modules get ready and Login module is not ready.</a:t>
            </a:r>
          </a:p>
          <a:p>
            <a:pPr>
              <a:buFont typeface="Arial" panose="020B0604020202020204" pitchFamily="34" charset="0"/>
              <a:buChar char="•"/>
            </a:pPr>
            <a:r>
              <a:rPr lang="en-US" dirty="0"/>
              <a:t> Driver</a:t>
            </a:r>
          </a:p>
          <a:p>
            <a:pPr>
              <a:buFont typeface="Arial" panose="020B0604020202020204" pitchFamily="34" charset="0"/>
              <a:buChar char="•"/>
            </a:pPr>
            <a:endParaRPr lang="en-US" dirty="0"/>
          </a:p>
          <a:p>
            <a:pPr>
              <a:buFont typeface="Arial" panose="020B0604020202020204" pitchFamily="34" charset="0"/>
              <a:buChar char="•"/>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685800"/>
            <a:ext cx="8229600" cy="1143000"/>
          </a:xfrm>
        </p:spPr>
        <p:txBody>
          <a:bodyPr>
            <a:normAutofit/>
          </a:bodyPr>
          <a:lstStyle/>
          <a:p>
            <a:r>
              <a:rPr lang="en-US" sz="4400" dirty="0"/>
              <a:t>Unit Testing</a:t>
            </a:r>
          </a:p>
        </p:txBody>
      </p:sp>
      <p:sp>
        <p:nvSpPr>
          <p:cNvPr id="3" name="Content Placeholder 2"/>
          <p:cNvSpPr>
            <a:spLocks noGrp="1"/>
          </p:cNvSpPr>
          <p:nvPr>
            <p:ph idx="1"/>
          </p:nvPr>
        </p:nvSpPr>
        <p:spPr>
          <a:xfrm>
            <a:off x="770641" y="2133600"/>
            <a:ext cx="8077200" cy="3886200"/>
          </a:xfrm>
        </p:spPr>
        <p:txBody>
          <a:bodyPr>
            <a:normAutofit lnSpcReduction="10000"/>
          </a:bodyPr>
          <a:lstStyle/>
          <a:p>
            <a:pPr algn="just">
              <a:buFont typeface="Arial" panose="020B0604020202020204" pitchFamily="34" charset="0"/>
              <a:buChar char="•"/>
            </a:pPr>
            <a:r>
              <a:rPr lang="en-US" dirty="0"/>
              <a:t> Check individual parts functionality</a:t>
            </a:r>
          </a:p>
          <a:p>
            <a:pPr algn="just">
              <a:buFont typeface="Arial" panose="020B0604020202020204" pitchFamily="34" charset="0"/>
              <a:buChar char="•"/>
            </a:pPr>
            <a:r>
              <a:rPr lang="en-US" dirty="0"/>
              <a:t> Aim is to isolate each unit of the system to identify, analyze and fix the defects  </a:t>
            </a:r>
          </a:p>
          <a:p>
            <a:pPr algn="just">
              <a:buFont typeface="Arial" panose="020B0604020202020204" pitchFamily="34" charset="0"/>
              <a:buChar char="•"/>
            </a:pPr>
            <a:r>
              <a:rPr lang="en-US" dirty="0"/>
              <a:t> Done by developers</a:t>
            </a:r>
          </a:p>
          <a:p>
            <a:pPr algn="just">
              <a:buFont typeface="Arial" panose="020B0604020202020204" pitchFamily="34" charset="0"/>
              <a:buChar char="•"/>
            </a:pPr>
            <a:r>
              <a:rPr lang="en-US" dirty="0"/>
              <a:t> Reduces cost of testing</a:t>
            </a:r>
          </a:p>
          <a:p>
            <a:pPr algn="just">
              <a:buFont typeface="Arial" panose="020B0604020202020204" pitchFamily="34" charset="0"/>
              <a:buChar char="•"/>
            </a:pPr>
            <a:r>
              <a:rPr lang="en-US" dirty="0"/>
              <a:t> </a:t>
            </a:r>
            <a:r>
              <a:rPr lang="en-GB" dirty="0"/>
              <a:t>Developers can also re-use code</a:t>
            </a:r>
            <a:endParaRPr lang="en-US" dirty="0"/>
          </a:p>
          <a:p>
            <a:pPr algn="just">
              <a:buFont typeface="Arial" panose="020B0604020202020204" pitchFamily="34" charset="0"/>
              <a:buChar char="•"/>
            </a:pPr>
            <a:r>
              <a:rPr lang="en-US" dirty="0"/>
              <a:t> Facilitates changes </a:t>
            </a:r>
          </a:p>
          <a:p>
            <a:pPr algn="just">
              <a:buFont typeface="Arial" panose="020B0604020202020204" pitchFamily="34" charset="0"/>
              <a:buChar char="•"/>
            </a:pPr>
            <a:r>
              <a:rPr lang="en-US" dirty="0"/>
              <a:t> Example: Testing a function: whether the loop or program is working properly or not </a:t>
            </a:r>
          </a:p>
          <a:p>
            <a:pPr marL="0" indent="0" algn="just">
              <a:buNone/>
            </a:pPr>
            <a:r>
              <a:rPr lang="en-US" dirty="0"/>
              <a:t> </a:t>
            </a:r>
          </a:p>
          <a:p>
            <a:pPr algn="just">
              <a:buFont typeface="Arial" panose="020B0604020202020204" pitchFamily="34" charset="0"/>
              <a:buChar char="•"/>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4B77A6-94C4-46F0-AB77-403867F0F8FC}"/>
              </a:ext>
            </a:extLst>
          </p:cNvPr>
          <p:cNvSpPr>
            <a:spLocks noGrp="1"/>
          </p:cNvSpPr>
          <p:nvPr>
            <p:ph type="title"/>
          </p:nvPr>
        </p:nvSpPr>
        <p:spPr/>
        <p:txBody>
          <a:bodyPr/>
          <a:lstStyle/>
          <a:p>
            <a:r>
              <a:rPr lang="en-GB" dirty="0"/>
              <a:t>Unit Testing Example</a:t>
            </a:r>
          </a:p>
        </p:txBody>
      </p:sp>
      <p:sp>
        <p:nvSpPr>
          <p:cNvPr id="3" name="Content Placeholder 2">
            <a:extLst>
              <a:ext uri="{FF2B5EF4-FFF2-40B4-BE49-F238E27FC236}">
                <a16:creationId xmlns:a16="http://schemas.microsoft.com/office/drawing/2014/main" id="{7CE3A005-7BAC-453F-A93B-813684F4A249}"/>
              </a:ext>
            </a:extLst>
          </p:cNvPr>
          <p:cNvSpPr>
            <a:spLocks noGrp="1"/>
          </p:cNvSpPr>
          <p:nvPr>
            <p:ph idx="1"/>
          </p:nvPr>
        </p:nvSpPr>
        <p:spPr/>
        <p:txBody>
          <a:bodyPr>
            <a:normAutofit lnSpcReduction="10000"/>
          </a:bodyPr>
          <a:lstStyle/>
          <a:p>
            <a:r>
              <a:rPr lang="en-GB" dirty="0"/>
              <a:t>Almost every web application requires its users/customers to log in. For that, every application has to have a “Login” page which has these elements:</a:t>
            </a:r>
          </a:p>
          <a:p>
            <a:r>
              <a:rPr lang="en-GB" dirty="0"/>
              <a:t>- Account/Username</a:t>
            </a:r>
          </a:p>
          <a:p>
            <a:r>
              <a:rPr lang="en-GB" dirty="0"/>
              <a:t>- Password</a:t>
            </a:r>
          </a:p>
          <a:p>
            <a:r>
              <a:rPr lang="en-GB" dirty="0"/>
              <a:t>- Login/Sign in Button</a:t>
            </a:r>
          </a:p>
          <a:p>
            <a:endParaRPr lang="en-GB" dirty="0"/>
          </a:p>
          <a:p>
            <a:endParaRPr lang="en-GB" dirty="0"/>
          </a:p>
          <a:p>
            <a:endParaRPr lang="en-GB" dirty="0"/>
          </a:p>
          <a:p>
            <a:r>
              <a:rPr lang="en-GB" dirty="0"/>
              <a:t>- For unit testing what which test cases will be needed?</a:t>
            </a:r>
          </a:p>
          <a:p>
            <a:endParaRPr lang="en-GB" dirty="0"/>
          </a:p>
          <a:p>
            <a:endParaRPr lang="en-GB" dirty="0"/>
          </a:p>
          <a:p>
            <a:endParaRPr lang="en-GB" dirty="0"/>
          </a:p>
          <a:p>
            <a:endParaRPr lang="en-GB" dirty="0"/>
          </a:p>
          <a:p>
            <a:endParaRPr lang="en-GB" dirty="0"/>
          </a:p>
          <a:p>
            <a:endParaRPr lang="en-GB" dirty="0"/>
          </a:p>
          <a:p>
            <a:endParaRPr lang="en-GB" dirty="0"/>
          </a:p>
        </p:txBody>
      </p:sp>
      <p:pic>
        <p:nvPicPr>
          <p:cNvPr id="4" name="Picture 3">
            <a:extLst>
              <a:ext uri="{FF2B5EF4-FFF2-40B4-BE49-F238E27FC236}">
                <a16:creationId xmlns:a16="http://schemas.microsoft.com/office/drawing/2014/main" id="{4581B02F-B394-4066-8B4F-ABE669DA4FC4}"/>
              </a:ext>
            </a:extLst>
          </p:cNvPr>
          <p:cNvPicPr>
            <a:picLocks noChangeAspect="1"/>
          </p:cNvPicPr>
          <p:nvPr/>
        </p:nvPicPr>
        <p:blipFill>
          <a:blip r:embed="rId2"/>
          <a:stretch>
            <a:fillRect/>
          </a:stretch>
        </p:blipFill>
        <p:spPr>
          <a:xfrm>
            <a:off x="4616069" y="2743200"/>
            <a:ext cx="2667000" cy="2133600"/>
          </a:xfrm>
          <a:prstGeom prst="rect">
            <a:avLst/>
          </a:prstGeom>
        </p:spPr>
      </p:pic>
    </p:spTree>
    <p:extLst>
      <p:ext uri="{BB962C8B-B14F-4D97-AF65-F5344CB8AC3E}">
        <p14:creationId xmlns:p14="http://schemas.microsoft.com/office/powerpoint/2010/main" val="27631821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381000"/>
            <a:ext cx="7543800" cy="1450757"/>
          </a:xfrm>
        </p:spPr>
        <p:txBody>
          <a:bodyPr>
            <a:normAutofit/>
          </a:bodyPr>
          <a:lstStyle/>
          <a:p>
            <a:r>
              <a:rPr lang="en-US" sz="4400" dirty="0"/>
              <a:t>Points for Unit Testing</a:t>
            </a:r>
          </a:p>
        </p:txBody>
      </p:sp>
      <p:sp>
        <p:nvSpPr>
          <p:cNvPr id="3" name="Content Placeholder 2"/>
          <p:cNvSpPr>
            <a:spLocks noGrp="1"/>
          </p:cNvSpPr>
          <p:nvPr>
            <p:ph idx="1"/>
          </p:nvPr>
        </p:nvSpPr>
        <p:spPr>
          <a:xfrm>
            <a:off x="855482" y="1849039"/>
            <a:ext cx="7924800" cy="4416644"/>
          </a:xfrm>
        </p:spPr>
        <p:txBody>
          <a:bodyPr>
            <a:normAutofit lnSpcReduction="10000"/>
          </a:bodyPr>
          <a:lstStyle/>
          <a:p>
            <a:pPr>
              <a:buFont typeface="Arial" panose="020B0604020202020204" pitchFamily="34" charset="0"/>
              <a:buChar char="•"/>
            </a:pPr>
            <a:r>
              <a:rPr lang="en-US" sz="1600" dirty="0"/>
              <a:t>Functional :</a:t>
            </a:r>
          </a:p>
          <a:p>
            <a:pPr>
              <a:buNone/>
            </a:pPr>
            <a:r>
              <a:rPr lang="en-US" sz="1600" dirty="0"/>
              <a:t>    - Does code functionally perform the task? </a:t>
            </a:r>
          </a:p>
          <a:p>
            <a:pPr>
              <a:buFont typeface="Arial" panose="020B0604020202020204" pitchFamily="34" charset="0"/>
              <a:buChar char="•"/>
            </a:pPr>
            <a:r>
              <a:rPr lang="en-US" sz="1600" dirty="0"/>
              <a:t>Boundaries :</a:t>
            </a:r>
          </a:p>
          <a:p>
            <a:pPr>
              <a:buNone/>
            </a:pPr>
            <a:r>
              <a:rPr lang="en-US" sz="1600" dirty="0"/>
              <a:t>    - What are the minimum, maximum values for the function? </a:t>
            </a:r>
          </a:p>
          <a:p>
            <a:pPr>
              <a:buFont typeface="Arial" panose="020B0604020202020204" pitchFamily="34" charset="0"/>
              <a:buChar char="•"/>
            </a:pPr>
            <a:r>
              <a:rPr lang="en-US" sz="1600" dirty="0"/>
              <a:t>Termination:</a:t>
            </a:r>
          </a:p>
          <a:p>
            <a:pPr>
              <a:buNone/>
            </a:pPr>
            <a:r>
              <a:rPr lang="en-US" sz="1600" dirty="0"/>
              <a:t>    - What happens in the normal termination and abnormal termination?</a:t>
            </a:r>
          </a:p>
          <a:p>
            <a:pPr>
              <a:buFont typeface="Arial" panose="020B0604020202020204" pitchFamily="34" charset="0"/>
              <a:buChar char="•"/>
            </a:pPr>
            <a:r>
              <a:rPr lang="en-US" sz="1600" dirty="0"/>
              <a:t>Outputs:</a:t>
            </a:r>
          </a:p>
          <a:p>
            <a:pPr marL="0" indent="0">
              <a:buNone/>
            </a:pPr>
            <a:r>
              <a:rPr lang="en-US" sz="1600" dirty="0"/>
              <a:t>    - What are the expected outputs of the function?</a:t>
            </a:r>
          </a:p>
          <a:p>
            <a:pPr>
              <a:buFont typeface="Arial" panose="020B0604020202020204" pitchFamily="34" charset="0"/>
              <a:buChar char="•"/>
            </a:pPr>
            <a:r>
              <a:rPr lang="en-US" sz="1600" dirty="0"/>
              <a:t>Inputs:</a:t>
            </a:r>
          </a:p>
          <a:p>
            <a:pPr marL="0" indent="0">
              <a:buNone/>
            </a:pPr>
            <a:r>
              <a:rPr lang="en-US" sz="1600" dirty="0"/>
              <a:t>    - What are the expected inputs to the function?</a:t>
            </a:r>
          </a:p>
          <a:p>
            <a:pPr>
              <a:buFont typeface="Arial" panose="020B0604020202020204" pitchFamily="34" charset="0"/>
              <a:buChar char="•"/>
            </a:pPr>
            <a:r>
              <a:rPr lang="en-US" sz="1600" dirty="0"/>
              <a:t>Interaction:</a:t>
            </a:r>
          </a:p>
          <a:p>
            <a:pPr marL="0" indent="0">
              <a:buNone/>
            </a:pPr>
            <a:r>
              <a:rPr lang="en-US" sz="1600" dirty="0"/>
              <a:t>     - What other modules/functions does this interact with? </a:t>
            </a:r>
          </a:p>
          <a:p>
            <a:pPr>
              <a:buFont typeface="Arial" panose="020B0604020202020204" pitchFamily="34" charset="0"/>
              <a:buChar char="•"/>
            </a:pPr>
            <a:endParaRPr 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A0D69-FE1F-4748-9928-9B85FB1302D7}"/>
              </a:ext>
            </a:extLst>
          </p:cNvPr>
          <p:cNvSpPr>
            <a:spLocks noGrp="1"/>
          </p:cNvSpPr>
          <p:nvPr>
            <p:ph type="title"/>
          </p:nvPr>
        </p:nvSpPr>
        <p:spPr/>
        <p:txBody>
          <a:bodyPr>
            <a:normAutofit/>
          </a:bodyPr>
          <a:lstStyle/>
          <a:p>
            <a:r>
              <a:rPr lang="en-GB" sz="4400" dirty="0"/>
              <a:t>Unit Testing Tools</a:t>
            </a:r>
          </a:p>
        </p:txBody>
      </p:sp>
      <p:sp>
        <p:nvSpPr>
          <p:cNvPr id="3" name="Content Placeholder 2">
            <a:extLst>
              <a:ext uri="{FF2B5EF4-FFF2-40B4-BE49-F238E27FC236}">
                <a16:creationId xmlns:a16="http://schemas.microsoft.com/office/drawing/2014/main" id="{30838E8E-D8FB-4C89-BB9F-E9C31E5AA6FA}"/>
              </a:ext>
            </a:extLst>
          </p:cNvPr>
          <p:cNvSpPr>
            <a:spLocks noGrp="1"/>
          </p:cNvSpPr>
          <p:nvPr>
            <p:ph idx="1"/>
          </p:nvPr>
        </p:nvSpPr>
        <p:spPr>
          <a:xfrm>
            <a:off x="872921" y="2133600"/>
            <a:ext cx="7543801" cy="4023360"/>
          </a:xfrm>
        </p:spPr>
        <p:txBody>
          <a:bodyPr/>
          <a:lstStyle/>
          <a:p>
            <a:pPr>
              <a:buFont typeface="Arial" panose="020B0604020202020204" pitchFamily="34" charset="0"/>
              <a:buChar char="•"/>
            </a:pPr>
            <a:r>
              <a:rPr lang="en-GB" dirty="0"/>
              <a:t> Junit</a:t>
            </a:r>
          </a:p>
          <a:p>
            <a:pPr>
              <a:buFont typeface="Arial" panose="020B0604020202020204" pitchFamily="34" charset="0"/>
              <a:buChar char="•"/>
            </a:pPr>
            <a:r>
              <a:rPr lang="en-GB" dirty="0"/>
              <a:t> </a:t>
            </a:r>
            <a:r>
              <a:rPr lang="en-GB" dirty="0" err="1"/>
              <a:t>Nunit</a:t>
            </a:r>
            <a:endParaRPr lang="en-GB" dirty="0"/>
          </a:p>
          <a:p>
            <a:pPr>
              <a:buFont typeface="Arial" panose="020B0604020202020204" pitchFamily="34" charset="0"/>
              <a:buChar char="•"/>
            </a:pPr>
            <a:r>
              <a:rPr lang="en-GB" dirty="0"/>
              <a:t> </a:t>
            </a:r>
            <a:r>
              <a:rPr lang="en-GB" dirty="0" err="1"/>
              <a:t>JMocKit</a:t>
            </a:r>
            <a:endParaRPr lang="en-GB" dirty="0"/>
          </a:p>
          <a:p>
            <a:pPr>
              <a:buFont typeface="Arial" panose="020B0604020202020204" pitchFamily="34" charset="0"/>
              <a:buChar char="•"/>
            </a:pPr>
            <a:r>
              <a:rPr lang="en-GB" dirty="0"/>
              <a:t> EMMA</a:t>
            </a:r>
          </a:p>
          <a:p>
            <a:pPr>
              <a:buFont typeface="Arial" panose="020B0604020202020204" pitchFamily="34" charset="0"/>
              <a:buChar char="•"/>
            </a:pPr>
            <a:r>
              <a:rPr lang="en-GB" dirty="0"/>
              <a:t> </a:t>
            </a:r>
            <a:r>
              <a:rPr lang="en-GB" dirty="0" err="1"/>
              <a:t>PHPUnit</a:t>
            </a:r>
            <a:endParaRPr lang="en-GB" dirty="0"/>
          </a:p>
          <a:p>
            <a:pPr>
              <a:buFont typeface="Arial" panose="020B0604020202020204" pitchFamily="34" charset="0"/>
              <a:buChar char="•"/>
            </a:pPr>
            <a:endParaRPr lang="en-GB" dirty="0"/>
          </a:p>
          <a:p>
            <a:pPr>
              <a:buFont typeface="Arial" panose="020B0604020202020204" pitchFamily="34" charset="0"/>
              <a:buChar char="•"/>
            </a:pPr>
            <a:endParaRPr lang="en-GB" dirty="0"/>
          </a:p>
        </p:txBody>
      </p:sp>
    </p:spTree>
    <p:extLst>
      <p:ext uri="{BB962C8B-B14F-4D97-AF65-F5344CB8AC3E}">
        <p14:creationId xmlns:p14="http://schemas.microsoft.com/office/powerpoint/2010/main" val="16252320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381000"/>
            <a:ext cx="7543800" cy="1450757"/>
          </a:xfrm>
        </p:spPr>
        <p:txBody>
          <a:bodyPr>
            <a:normAutofit/>
          </a:bodyPr>
          <a:lstStyle/>
          <a:p>
            <a:r>
              <a:rPr lang="en-US" sz="4400" dirty="0"/>
              <a:t>Integration Testing </a:t>
            </a:r>
          </a:p>
        </p:txBody>
      </p:sp>
      <p:sp>
        <p:nvSpPr>
          <p:cNvPr id="3" name="Content Placeholder 2"/>
          <p:cNvSpPr>
            <a:spLocks noGrp="1"/>
          </p:cNvSpPr>
          <p:nvPr>
            <p:ph idx="1"/>
          </p:nvPr>
        </p:nvSpPr>
        <p:spPr>
          <a:xfrm>
            <a:off x="800100" y="2057400"/>
            <a:ext cx="7962900" cy="4038600"/>
          </a:xfrm>
        </p:spPr>
        <p:txBody>
          <a:bodyPr>
            <a:normAutofit fontScale="92500" lnSpcReduction="10000"/>
          </a:bodyPr>
          <a:lstStyle/>
          <a:p>
            <a:pPr>
              <a:buFont typeface="Arial" panose="020B0604020202020204" pitchFamily="34" charset="0"/>
              <a:buChar char="•"/>
            </a:pPr>
            <a:r>
              <a:rPr lang="en-US" altLang="en-US" dirty="0">
                <a:latin typeface="Verdana" panose="020B0604030504040204" pitchFamily="34" charset="0"/>
              </a:rPr>
              <a:t> </a:t>
            </a:r>
            <a:r>
              <a:rPr lang="en-US" altLang="en-US" dirty="0"/>
              <a:t>Integration testing is carried out when integrating (i.e., combining):</a:t>
            </a:r>
          </a:p>
          <a:p>
            <a:pPr lvl="1"/>
            <a:r>
              <a:rPr lang="en-US" altLang="en-US" sz="2000" dirty="0"/>
              <a:t>Units or modules to form a component</a:t>
            </a:r>
          </a:p>
          <a:p>
            <a:pPr lvl="1"/>
            <a:r>
              <a:rPr lang="en-US" altLang="en-US" sz="2000" dirty="0"/>
              <a:t>Components to form a product</a:t>
            </a:r>
          </a:p>
          <a:p>
            <a:pPr lvl="1"/>
            <a:r>
              <a:rPr lang="en-US" altLang="en-US" sz="2000" dirty="0"/>
              <a:t>Products to form a system</a:t>
            </a:r>
          </a:p>
          <a:p>
            <a:pPr>
              <a:buFont typeface="Arial" panose="020B0604020202020204" pitchFamily="34" charset="0"/>
              <a:buChar char="•"/>
            </a:pPr>
            <a:r>
              <a:rPr lang="en-US" dirty="0"/>
              <a:t> Multiple modules &amp; these are developed by different developers.</a:t>
            </a:r>
          </a:p>
          <a:p>
            <a:pPr>
              <a:buFont typeface="Arial" panose="020B0604020202020204" pitchFamily="34" charset="0"/>
              <a:buChar char="•"/>
            </a:pPr>
            <a:r>
              <a:rPr lang="en-GB" dirty="0"/>
              <a:t> Find interface defects between the modules/functions</a:t>
            </a:r>
          </a:p>
          <a:p>
            <a:pPr>
              <a:buFont typeface="Arial" panose="020B0604020202020204" pitchFamily="34" charset="0"/>
              <a:buChar char="•"/>
            </a:pPr>
            <a:r>
              <a:rPr lang="en-US" dirty="0"/>
              <a:t> Checks connectivity or data transfers</a:t>
            </a:r>
          </a:p>
          <a:p>
            <a:pPr>
              <a:buFont typeface="Arial" panose="020B0604020202020204" pitchFamily="34" charset="0"/>
              <a:buChar char="•"/>
            </a:pPr>
            <a:r>
              <a:rPr lang="en-US" dirty="0"/>
              <a:t> Developer’s or tester’s performs this  type of testing.</a:t>
            </a:r>
          </a:p>
          <a:p>
            <a:pPr>
              <a:buFont typeface="Arial" panose="020B0604020202020204" pitchFamily="34" charset="0"/>
              <a:buChar char="•"/>
            </a:pPr>
            <a:r>
              <a:rPr lang="en-US" dirty="0"/>
              <a:t> Example: </a:t>
            </a:r>
            <a:r>
              <a:rPr lang="en-GB" dirty="0"/>
              <a:t>Battery and sim card are integrated i.e. assembled in order to start the mobile phone.</a:t>
            </a:r>
          </a:p>
          <a:p>
            <a:pPr>
              <a:buFont typeface="Arial" panose="020B0604020202020204" pitchFamily="34" charset="0"/>
              <a:buChar char="•"/>
            </a:pPr>
            <a:r>
              <a:rPr lang="en-GB" dirty="0"/>
              <a:t> </a:t>
            </a:r>
            <a:r>
              <a:rPr lang="en-GB" dirty="0" err="1"/>
              <a:t>e.g</a:t>
            </a:r>
            <a:r>
              <a:rPr lang="en-GB" dirty="0"/>
              <a:t> Computer and keyboard</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35D2B-EB2A-46AC-A84E-5C0E4159735A}"/>
              </a:ext>
            </a:extLst>
          </p:cNvPr>
          <p:cNvSpPr>
            <a:spLocks noGrp="1"/>
          </p:cNvSpPr>
          <p:nvPr>
            <p:ph type="title"/>
          </p:nvPr>
        </p:nvSpPr>
        <p:spPr/>
        <p:txBody>
          <a:bodyPr>
            <a:normAutofit/>
          </a:bodyPr>
          <a:lstStyle/>
          <a:p>
            <a:r>
              <a:rPr lang="en-US" sz="4400" dirty="0"/>
              <a:t>Integration Testing Example</a:t>
            </a:r>
            <a:endParaRPr lang="en-GB" sz="4400" dirty="0"/>
          </a:p>
        </p:txBody>
      </p:sp>
      <p:sp>
        <p:nvSpPr>
          <p:cNvPr id="3" name="Content Placeholder 2">
            <a:extLst>
              <a:ext uri="{FF2B5EF4-FFF2-40B4-BE49-F238E27FC236}">
                <a16:creationId xmlns:a16="http://schemas.microsoft.com/office/drawing/2014/main" id="{8F5B1DB2-63A5-40DB-90D6-21CF44285854}"/>
              </a:ext>
            </a:extLst>
          </p:cNvPr>
          <p:cNvSpPr>
            <a:spLocks noGrp="1"/>
          </p:cNvSpPr>
          <p:nvPr>
            <p:ph idx="1"/>
          </p:nvPr>
        </p:nvSpPr>
        <p:spPr>
          <a:xfrm>
            <a:off x="822959" y="1845734"/>
            <a:ext cx="7940041" cy="4023360"/>
          </a:xfrm>
        </p:spPr>
        <p:txBody>
          <a:bodyPr>
            <a:normAutofit/>
          </a:bodyPr>
          <a:lstStyle/>
          <a:p>
            <a:pPr>
              <a:buFont typeface="Arial" panose="020B0604020202020204" pitchFamily="34" charset="0"/>
              <a:buChar char="•"/>
            </a:pPr>
            <a:r>
              <a:rPr lang="en-GB" dirty="0"/>
              <a:t>Online shopping website </a:t>
            </a:r>
          </a:p>
          <a:p>
            <a:pPr>
              <a:buFont typeface="Arial" panose="020B0604020202020204" pitchFamily="34" charset="0"/>
              <a:buChar char="•"/>
            </a:pPr>
            <a:r>
              <a:rPr lang="en-GB" dirty="0"/>
              <a:t> One developer was assigned to develop each of the modules below.</a:t>
            </a:r>
          </a:p>
          <a:p>
            <a:pPr lvl="2">
              <a:buFont typeface="Wingdings" panose="05000000000000000000" pitchFamily="2" charset="2"/>
              <a:buChar char="v"/>
            </a:pPr>
            <a:r>
              <a:rPr lang="en-GB" sz="2000" dirty="0"/>
              <a:t>User registration and Authentication/Login</a:t>
            </a:r>
          </a:p>
          <a:p>
            <a:pPr lvl="2">
              <a:buFont typeface="Wingdings" panose="05000000000000000000" pitchFamily="2" charset="2"/>
              <a:buChar char="v"/>
            </a:pPr>
            <a:r>
              <a:rPr lang="en-GB" sz="2000" dirty="0"/>
              <a:t>Product Catalogue</a:t>
            </a:r>
          </a:p>
          <a:p>
            <a:pPr lvl="2">
              <a:buFont typeface="Wingdings" panose="05000000000000000000" pitchFamily="2" charset="2"/>
              <a:buChar char="v"/>
            </a:pPr>
            <a:r>
              <a:rPr lang="en-GB" sz="2000" dirty="0"/>
              <a:t>Shopping Cart</a:t>
            </a:r>
          </a:p>
          <a:p>
            <a:pPr lvl="2">
              <a:buFont typeface="Wingdings" panose="05000000000000000000" pitchFamily="2" charset="2"/>
              <a:buChar char="v"/>
            </a:pPr>
            <a:r>
              <a:rPr lang="en-GB" sz="2000" dirty="0"/>
              <a:t>Billing</a:t>
            </a:r>
          </a:p>
          <a:p>
            <a:pPr lvl="2">
              <a:buFont typeface="Wingdings" panose="05000000000000000000" pitchFamily="2" charset="2"/>
              <a:buChar char="v"/>
            </a:pPr>
            <a:r>
              <a:rPr lang="en-GB" sz="2000" dirty="0"/>
              <a:t>Payment gateway integration</a:t>
            </a:r>
          </a:p>
          <a:p>
            <a:pPr lvl="2">
              <a:buFont typeface="Wingdings" panose="05000000000000000000" pitchFamily="2" charset="2"/>
              <a:buChar char="v"/>
            </a:pPr>
            <a:r>
              <a:rPr lang="en-GB" sz="2000" dirty="0"/>
              <a:t>Shipping and Package Tracking</a:t>
            </a:r>
          </a:p>
          <a:p>
            <a:pPr>
              <a:buFont typeface="Arial" panose="020B0604020202020204" pitchFamily="34" charset="0"/>
              <a:buChar char="•"/>
            </a:pPr>
            <a:r>
              <a:rPr lang="en-GB" dirty="0"/>
              <a:t> The QA Manager suggested that integration testing should be performed.</a:t>
            </a:r>
          </a:p>
          <a:p>
            <a:pPr>
              <a:buFont typeface="Arial" panose="020B0604020202020204" pitchFamily="34" charset="0"/>
              <a:buChar char="•"/>
            </a:pPr>
            <a:r>
              <a:rPr lang="en-GB" dirty="0"/>
              <a:t> Which types of bugs found during integration Testing?</a:t>
            </a:r>
          </a:p>
        </p:txBody>
      </p:sp>
    </p:spTree>
    <p:extLst>
      <p:ext uri="{BB962C8B-B14F-4D97-AF65-F5344CB8AC3E}">
        <p14:creationId xmlns:p14="http://schemas.microsoft.com/office/powerpoint/2010/main" val="18111843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67595-8065-411B-BC67-B3764191A1B0}"/>
              </a:ext>
            </a:extLst>
          </p:cNvPr>
          <p:cNvSpPr>
            <a:spLocks noGrp="1"/>
          </p:cNvSpPr>
          <p:nvPr>
            <p:ph type="title"/>
          </p:nvPr>
        </p:nvSpPr>
        <p:spPr/>
        <p:txBody>
          <a:bodyPr>
            <a:normAutofit/>
          </a:bodyPr>
          <a:lstStyle/>
          <a:p>
            <a:r>
              <a:rPr lang="en-GB" sz="4400" dirty="0"/>
              <a:t>Integration Testing Approaches</a:t>
            </a:r>
          </a:p>
        </p:txBody>
      </p:sp>
      <p:sp>
        <p:nvSpPr>
          <p:cNvPr id="3" name="Content Placeholder 2">
            <a:extLst>
              <a:ext uri="{FF2B5EF4-FFF2-40B4-BE49-F238E27FC236}">
                <a16:creationId xmlns:a16="http://schemas.microsoft.com/office/drawing/2014/main" id="{5C32A27B-DA54-46B9-A4E8-B9E8971EE438}"/>
              </a:ext>
            </a:extLst>
          </p:cNvPr>
          <p:cNvSpPr>
            <a:spLocks noGrp="1"/>
          </p:cNvSpPr>
          <p:nvPr>
            <p:ph idx="1"/>
          </p:nvPr>
        </p:nvSpPr>
        <p:spPr>
          <a:xfrm>
            <a:off x="914400" y="1981200"/>
            <a:ext cx="7543801" cy="4023360"/>
          </a:xfrm>
        </p:spPr>
        <p:txBody>
          <a:bodyPr/>
          <a:lstStyle/>
          <a:p>
            <a:pPr marL="0" indent="0">
              <a:buNone/>
            </a:pPr>
            <a:r>
              <a:rPr lang="en-GB" dirty="0"/>
              <a:t>Mainly four approaches: </a:t>
            </a:r>
          </a:p>
          <a:p>
            <a:pPr>
              <a:buFont typeface="Arial" panose="020B0604020202020204" pitchFamily="34" charset="0"/>
              <a:buChar char="•"/>
            </a:pPr>
            <a:r>
              <a:rPr lang="en-GB" dirty="0"/>
              <a:t> Top Down approach</a:t>
            </a:r>
          </a:p>
          <a:p>
            <a:pPr>
              <a:buFont typeface="Arial" panose="020B0604020202020204" pitchFamily="34" charset="0"/>
              <a:buChar char="•"/>
            </a:pPr>
            <a:r>
              <a:rPr lang="en-GB" dirty="0"/>
              <a:t> Bottom up approach</a:t>
            </a:r>
          </a:p>
          <a:p>
            <a:pPr>
              <a:buFont typeface="Arial" panose="020B0604020202020204" pitchFamily="34" charset="0"/>
              <a:buChar char="•"/>
            </a:pPr>
            <a:r>
              <a:rPr lang="en-GB" dirty="0"/>
              <a:t> </a:t>
            </a:r>
            <a:r>
              <a:rPr lang="en-GB" dirty="0" err="1"/>
              <a:t>BigBang</a:t>
            </a:r>
            <a:r>
              <a:rPr lang="en-GB" dirty="0"/>
              <a:t> approach</a:t>
            </a:r>
          </a:p>
          <a:p>
            <a:pPr>
              <a:buFont typeface="Arial" panose="020B0604020202020204" pitchFamily="34" charset="0"/>
              <a:buChar char="•"/>
            </a:pPr>
            <a:r>
              <a:rPr lang="en-GB" dirty="0"/>
              <a:t> </a:t>
            </a:r>
            <a:r>
              <a:rPr lang="en-GB" dirty="0" err="1"/>
              <a:t>Adhoc</a:t>
            </a:r>
            <a:r>
              <a:rPr lang="en-GB" dirty="0"/>
              <a:t> approach</a:t>
            </a:r>
          </a:p>
          <a:p>
            <a:pPr>
              <a:buFont typeface="Arial" panose="020B0604020202020204" pitchFamily="34" charset="0"/>
              <a:buChar char="•"/>
            </a:pPr>
            <a:endParaRPr lang="en-GB" dirty="0"/>
          </a:p>
        </p:txBody>
      </p:sp>
    </p:spTree>
    <p:extLst>
      <p:ext uri="{BB962C8B-B14F-4D97-AF65-F5344CB8AC3E}">
        <p14:creationId xmlns:p14="http://schemas.microsoft.com/office/powerpoint/2010/main" val="789931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C3FD1-7D87-4722-ACBF-2E0A08BA34C3}"/>
              </a:ext>
            </a:extLst>
          </p:cNvPr>
          <p:cNvSpPr>
            <a:spLocks noGrp="1"/>
          </p:cNvSpPr>
          <p:nvPr>
            <p:ph type="title"/>
          </p:nvPr>
        </p:nvSpPr>
        <p:spPr>
          <a:xfrm>
            <a:off x="822959" y="914400"/>
            <a:ext cx="7543800" cy="1450757"/>
          </a:xfrm>
        </p:spPr>
        <p:txBody>
          <a:bodyPr>
            <a:normAutofit/>
          </a:bodyPr>
          <a:lstStyle/>
          <a:p>
            <a:r>
              <a:rPr lang="en-GB" sz="4400" dirty="0"/>
              <a:t>Top-down Integration Testing </a:t>
            </a:r>
            <a:br>
              <a:rPr lang="en-GB" sz="4400" dirty="0"/>
            </a:br>
            <a:endParaRPr lang="en-GB" sz="4400" dirty="0"/>
          </a:p>
        </p:txBody>
      </p:sp>
      <p:sp>
        <p:nvSpPr>
          <p:cNvPr id="3" name="Content Placeholder 2">
            <a:extLst>
              <a:ext uri="{FF2B5EF4-FFF2-40B4-BE49-F238E27FC236}">
                <a16:creationId xmlns:a16="http://schemas.microsoft.com/office/drawing/2014/main" id="{EFFF8256-26EA-463F-B912-9EF04B31A900}"/>
              </a:ext>
            </a:extLst>
          </p:cNvPr>
          <p:cNvSpPr>
            <a:spLocks noGrp="1"/>
          </p:cNvSpPr>
          <p:nvPr>
            <p:ph idx="1"/>
          </p:nvPr>
        </p:nvSpPr>
        <p:spPr/>
        <p:txBody>
          <a:bodyPr/>
          <a:lstStyle/>
          <a:p>
            <a:pPr>
              <a:buFont typeface="Arial" panose="020B0604020202020204" pitchFamily="34" charset="0"/>
              <a:buChar char="•"/>
            </a:pPr>
            <a:r>
              <a:rPr lang="en-GB" dirty="0"/>
              <a:t> Testing the top-most modules </a:t>
            </a:r>
          </a:p>
          <a:p>
            <a:pPr>
              <a:buFont typeface="Arial" panose="020B0604020202020204" pitchFamily="34" charset="0"/>
              <a:buChar char="•"/>
            </a:pPr>
            <a:r>
              <a:rPr lang="en-GB" dirty="0"/>
              <a:t> Gradually moving down to the lowest set of modules one-by-one</a:t>
            </a:r>
          </a:p>
          <a:p>
            <a:pPr>
              <a:buFont typeface="Arial" panose="020B0604020202020204" pitchFamily="34" charset="0"/>
              <a:buChar char="•"/>
            </a:pPr>
            <a:r>
              <a:rPr lang="en-GB" dirty="0"/>
              <a:t> Stubs used when lower modules are not ready</a:t>
            </a:r>
          </a:p>
          <a:p>
            <a:pPr>
              <a:buFont typeface="Arial" panose="020B0604020202020204" pitchFamily="34" charset="0"/>
              <a:buChar char="•"/>
            </a:pPr>
            <a:r>
              <a:rPr lang="en-GB" dirty="0"/>
              <a:t> Critical Modules are tested on priority</a:t>
            </a:r>
          </a:p>
          <a:p>
            <a:pPr>
              <a:buFont typeface="Arial" panose="020B0604020202020204" pitchFamily="34" charset="0"/>
              <a:buChar char="•"/>
            </a:pPr>
            <a:endParaRPr lang="en-GB" dirty="0"/>
          </a:p>
        </p:txBody>
      </p:sp>
      <p:pic>
        <p:nvPicPr>
          <p:cNvPr id="6" name="Picture 5">
            <a:extLst>
              <a:ext uri="{FF2B5EF4-FFF2-40B4-BE49-F238E27FC236}">
                <a16:creationId xmlns:a16="http://schemas.microsoft.com/office/drawing/2014/main" id="{68D541BE-6469-4601-83BF-4155D1440189}"/>
              </a:ext>
            </a:extLst>
          </p:cNvPr>
          <p:cNvPicPr>
            <a:picLocks noChangeAspect="1" noChangeArrowheads="1"/>
          </p:cNvPicPr>
          <p:nvPr/>
        </p:nvPicPr>
        <p:blipFill>
          <a:blip r:embed="rId2"/>
          <a:srcRect/>
          <a:stretch>
            <a:fillRect/>
          </a:stretch>
        </p:blipFill>
        <p:spPr bwMode="auto">
          <a:xfrm>
            <a:off x="847312" y="3857414"/>
            <a:ext cx="3538534" cy="1817370"/>
          </a:xfrm>
          <a:prstGeom prst="rect">
            <a:avLst/>
          </a:prstGeom>
          <a:noFill/>
        </p:spPr>
      </p:pic>
      <p:pic>
        <p:nvPicPr>
          <p:cNvPr id="7" name="Picture 6">
            <a:extLst>
              <a:ext uri="{FF2B5EF4-FFF2-40B4-BE49-F238E27FC236}">
                <a16:creationId xmlns:a16="http://schemas.microsoft.com/office/drawing/2014/main" id="{8F15C4A1-01AD-4194-9388-1A90D3CBCCB0}"/>
              </a:ext>
            </a:extLst>
          </p:cNvPr>
          <p:cNvPicPr>
            <a:picLocks noChangeAspect="1" noChangeArrowheads="1"/>
          </p:cNvPicPr>
          <p:nvPr/>
        </p:nvPicPr>
        <p:blipFill>
          <a:blip r:embed="rId3"/>
          <a:srcRect/>
          <a:stretch>
            <a:fillRect/>
          </a:stretch>
        </p:blipFill>
        <p:spPr bwMode="auto">
          <a:xfrm>
            <a:off x="4748729" y="3857414"/>
            <a:ext cx="3857620" cy="2112110"/>
          </a:xfrm>
          <a:prstGeom prst="rect">
            <a:avLst/>
          </a:prstGeom>
          <a:noFill/>
        </p:spPr>
      </p:pic>
    </p:spTree>
    <p:extLst>
      <p:ext uri="{BB962C8B-B14F-4D97-AF65-F5344CB8AC3E}">
        <p14:creationId xmlns:p14="http://schemas.microsoft.com/office/powerpoint/2010/main" val="1073286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DC8C41-DDEE-4051-BE4E-12424674F1D0}"/>
              </a:ext>
            </a:extLst>
          </p:cNvPr>
          <p:cNvSpPr>
            <a:spLocks noGrp="1"/>
          </p:cNvSpPr>
          <p:nvPr>
            <p:ph type="title"/>
          </p:nvPr>
        </p:nvSpPr>
        <p:spPr>
          <a:xfrm>
            <a:off x="822960" y="228600"/>
            <a:ext cx="7543800" cy="2151796"/>
          </a:xfrm>
        </p:spPr>
        <p:txBody>
          <a:bodyPr>
            <a:normAutofit/>
          </a:bodyPr>
          <a:lstStyle/>
          <a:p>
            <a:r>
              <a:rPr lang="en-GB" sz="4400" dirty="0"/>
              <a:t>Bottom up Integration Testing</a:t>
            </a:r>
            <a:br>
              <a:rPr lang="en-GB" sz="4400" dirty="0"/>
            </a:br>
            <a:endParaRPr lang="en-GB" sz="4400" dirty="0"/>
          </a:p>
        </p:txBody>
      </p:sp>
      <p:sp>
        <p:nvSpPr>
          <p:cNvPr id="3" name="Content Placeholder 2">
            <a:extLst>
              <a:ext uri="{FF2B5EF4-FFF2-40B4-BE49-F238E27FC236}">
                <a16:creationId xmlns:a16="http://schemas.microsoft.com/office/drawing/2014/main" id="{FF8473D2-567B-4E73-8863-0982F5C486C0}"/>
              </a:ext>
            </a:extLst>
          </p:cNvPr>
          <p:cNvSpPr>
            <a:spLocks noGrp="1"/>
          </p:cNvSpPr>
          <p:nvPr>
            <p:ph idx="1"/>
          </p:nvPr>
        </p:nvSpPr>
        <p:spPr/>
        <p:txBody>
          <a:bodyPr/>
          <a:lstStyle/>
          <a:p>
            <a:pPr>
              <a:buFont typeface="Arial" panose="020B0604020202020204" pitchFamily="34" charset="0"/>
              <a:buChar char="•"/>
            </a:pPr>
            <a:r>
              <a:rPr lang="en-GB" dirty="0"/>
              <a:t> Starts with testing the lowest units of the application</a:t>
            </a:r>
          </a:p>
          <a:p>
            <a:pPr>
              <a:buFont typeface="Arial" panose="020B0604020202020204" pitchFamily="34" charset="0"/>
              <a:buChar char="•"/>
            </a:pPr>
            <a:r>
              <a:rPr lang="en-GB" dirty="0"/>
              <a:t> Gradually moving up one-by-one.</a:t>
            </a:r>
          </a:p>
          <a:p>
            <a:pPr>
              <a:buFont typeface="Arial" panose="020B0604020202020204" pitchFamily="34" charset="0"/>
              <a:buChar char="•"/>
            </a:pPr>
            <a:r>
              <a:rPr lang="en-GB" dirty="0"/>
              <a:t> Drivers will be used to simulate the functionality of the missing modules</a:t>
            </a:r>
          </a:p>
          <a:p>
            <a:pPr>
              <a:buFont typeface="Arial" panose="020B0604020202020204" pitchFamily="34" charset="0"/>
              <a:buChar char="•"/>
            </a:pPr>
            <a:r>
              <a:rPr lang="en-GB" dirty="0"/>
              <a:t> Development and testing can be done together</a:t>
            </a:r>
          </a:p>
          <a:p>
            <a:pPr>
              <a:buFont typeface="Arial" panose="020B0604020202020204" pitchFamily="34" charset="0"/>
              <a:buChar char="•"/>
            </a:pPr>
            <a:endParaRPr lang="en-GB" dirty="0"/>
          </a:p>
          <a:p>
            <a:pPr>
              <a:buFont typeface="Arial" panose="020B0604020202020204" pitchFamily="34" charset="0"/>
              <a:buChar char="•"/>
            </a:pPr>
            <a:endParaRPr lang="en-GB" dirty="0"/>
          </a:p>
        </p:txBody>
      </p:sp>
      <p:pic>
        <p:nvPicPr>
          <p:cNvPr id="5" name="Picture 4">
            <a:extLst>
              <a:ext uri="{FF2B5EF4-FFF2-40B4-BE49-F238E27FC236}">
                <a16:creationId xmlns:a16="http://schemas.microsoft.com/office/drawing/2014/main" id="{059DE5B2-9AAA-4345-BB1C-F8494E1F00B6}"/>
              </a:ext>
            </a:extLst>
          </p:cNvPr>
          <p:cNvPicPr>
            <a:picLocks noChangeAspect="1" noChangeArrowheads="1"/>
          </p:cNvPicPr>
          <p:nvPr/>
        </p:nvPicPr>
        <p:blipFill>
          <a:blip r:embed="rId2"/>
          <a:srcRect/>
          <a:stretch>
            <a:fillRect/>
          </a:stretch>
        </p:blipFill>
        <p:spPr bwMode="auto">
          <a:xfrm>
            <a:off x="609600" y="4126230"/>
            <a:ext cx="3538534" cy="1817370"/>
          </a:xfrm>
          <a:prstGeom prst="rect">
            <a:avLst/>
          </a:prstGeom>
          <a:noFill/>
        </p:spPr>
      </p:pic>
      <p:pic>
        <p:nvPicPr>
          <p:cNvPr id="6" name="Picture 5">
            <a:extLst>
              <a:ext uri="{FF2B5EF4-FFF2-40B4-BE49-F238E27FC236}">
                <a16:creationId xmlns:a16="http://schemas.microsoft.com/office/drawing/2014/main" id="{989E801B-E0FD-46F3-A198-787AE37CC18A}"/>
              </a:ext>
            </a:extLst>
          </p:cNvPr>
          <p:cNvPicPr>
            <a:picLocks noGrp="1" noChangeAspect="1" noChangeArrowheads="1"/>
          </p:cNvPicPr>
          <p:nvPr/>
        </p:nvPicPr>
        <p:blipFill>
          <a:blip r:embed="rId3"/>
          <a:stretch>
            <a:fillRect/>
          </a:stretch>
        </p:blipFill>
        <p:spPr bwMode="auto">
          <a:xfrm>
            <a:off x="4800600" y="3997530"/>
            <a:ext cx="3372363" cy="2048212"/>
          </a:xfrm>
          <a:prstGeom prst="rect">
            <a:avLst/>
          </a:prstGeom>
          <a:noFill/>
        </p:spPr>
      </p:pic>
    </p:spTree>
    <p:extLst>
      <p:ext uri="{BB962C8B-B14F-4D97-AF65-F5344CB8AC3E}">
        <p14:creationId xmlns:p14="http://schemas.microsoft.com/office/powerpoint/2010/main" val="974006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83D7E-886F-48D8-843E-56DA3C53A1B9}"/>
              </a:ext>
            </a:extLst>
          </p:cNvPr>
          <p:cNvSpPr>
            <a:spLocks noGrp="1"/>
          </p:cNvSpPr>
          <p:nvPr>
            <p:ph type="title"/>
          </p:nvPr>
        </p:nvSpPr>
        <p:spPr/>
        <p:txBody>
          <a:bodyPr>
            <a:normAutofit/>
          </a:bodyPr>
          <a:lstStyle/>
          <a:p>
            <a:r>
              <a:rPr lang="en-GB" sz="4000" dirty="0"/>
              <a:t>Agenda for today</a:t>
            </a:r>
          </a:p>
        </p:txBody>
      </p:sp>
      <p:sp>
        <p:nvSpPr>
          <p:cNvPr id="3" name="Content Placeholder 2">
            <a:extLst>
              <a:ext uri="{FF2B5EF4-FFF2-40B4-BE49-F238E27FC236}">
                <a16:creationId xmlns:a16="http://schemas.microsoft.com/office/drawing/2014/main" id="{438970BC-7E16-4FE1-A347-05F3A6D85FD9}"/>
              </a:ext>
            </a:extLst>
          </p:cNvPr>
          <p:cNvSpPr>
            <a:spLocks noGrp="1"/>
          </p:cNvSpPr>
          <p:nvPr>
            <p:ph idx="1"/>
          </p:nvPr>
        </p:nvSpPr>
        <p:spPr>
          <a:xfrm>
            <a:off x="909529" y="2057400"/>
            <a:ext cx="7543801" cy="4023360"/>
          </a:xfrm>
        </p:spPr>
        <p:txBody>
          <a:bodyPr>
            <a:normAutofit fontScale="92500" lnSpcReduction="20000"/>
          </a:bodyPr>
          <a:lstStyle/>
          <a:p>
            <a:pPr>
              <a:buFont typeface="Wingdings" panose="05000000000000000000" pitchFamily="2" charset="2"/>
              <a:buChar char="v"/>
            </a:pPr>
            <a:r>
              <a:rPr lang="en-GB" dirty="0"/>
              <a:t>Levels of Testing</a:t>
            </a:r>
          </a:p>
          <a:p>
            <a:pPr>
              <a:buFont typeface="Wingdings" panose="05000000000000000000" pitchFamily="2" charset="2"/>
              <a:buChar char="v"/>
            </a:pPr>
            <a:r>
              <a:rPr lang="en-GB" dirty="0"/>
              <a:t>Component Testing</a:t>
            </a:r>
          </a:p>
          <a:p>
            <a:pPr>
              <a:buFont typeface="Wingdings" panose="05000000000000000000" pitchFamily="2" charset="2"/>
              <a:buChar char="v"/>
            </a:pPr>
            <a:r>
              <a:rPr lang="en-GB" dirty="0"/>
              <a:t>Stub’s and Drivers</a:t>
            </a:r>
          </a:p>
          <a:p>
            <a:pPr>
              <a:buFont typeface="Wingdings" panose="05000000000000000000" pitchFamily="2" charset="2"/>
              <a:buChar char="v"/>
            </a:pPr>
            <a:r>
              <a:rPr lang="en-GB" dirty="0"/>
              <a:t>Unit Testing</a:t>
            </a:r>
          </a:p>
          <a:p>
            <a:pPr>
              <a:buFont typeface="Wingdings" panose="05000000000000000000" pitchFamily="2" charset="2"/>
              <a:buChar char="v"/>
            </a:pPr>
            <a:r>
              <a:rPr lang="en-GB" dirty="0"/>
              <a:t> Points for Unit Testing</a:t>
            </a:r>
          </a:p>
          <a:p>
            <a:pPr>
              <a:buFont typeface="Wingdings" panose="05000000000000000000" pitchFamily="2" charset="2"/>
              <a:buChar char="v"/>
            </a:pPr>
            <a:r>
              <a:rPr lang="en-GB" dirty="0"/>
              <a:t>Tools for Unit Testing</a:t>
            </a:r>
          </a:p>
          <a:p>
            <a:pPr>
              <a:buFont typeface="Wingdings" panose="05000000000000000000" pitchFamily="2" charset="2"/>
              <a:buChar char="v"/>
            </a:pPr>
            <a:r>
              <a:rPr lang="en-GB" dirty="0"/>
              <a:t>Integration Testing</a:t>
            </a:r>
          </a:p>
          <a:p>
            <a:pPr>
              <a:buFont typeface="Wingdings" panose="05000000000000000000" pitchFamily="2" charset="2"/>
              <a:buChar char="v"/>
            </a:pPr>
            <a:r>
              <a:rPr lang="en-GB" dirty="0"/>
              <a:t>Integration Testing Approaches</a:t>
            </a:r>
          </a:p>
          <a:p>
            <a:pPr>
              <a:buFont typeface="Wingdings" panose="05000000000000000000" pitchFamily="2" charset="2"/>
              <a:buChar char="v"/>
            </a:pPr>
            <a:r>
              <a:rPr lang="en-GB" dirty="0"/>
              <a:t>Bottom Up and Top Down integration Testing</a:t>
            </a:r>
          </a:p>
          <a:p>
            <a:pPr>
              <a:buFont typeface="Wingdings" panose="05000000000000000000" pitchFamily="2" charset="2"/>
              <a:buChar char="v"/>
            </a:pPr>
            <a:r>
              <a:rPr lang="en-GB" dirty="0" err="1"/>
              <a:t>BigBang</a:t>
            </a:r>
            <a:r>
              <a:rPr lang="en-GB" dirty="0"/>
              <a:t> and </a:t>
            </a:r>
            <a:r>
              <a:rPr lang="en-GB" dirty="0" err="1"/>
              <a:t>Adhoc</a:t>
            </a:r>
            <a:r>
              <a:rPr lang="en-GB" dirty="0"/>
              <a:t> integration Testing</a:t>
            </a:r>
          </a:p>
          <a:p>
            <a:pPr>
              <a:buFont typeface="Wingdings" panose="05000000000000000000" pitchFamily="2" charset="2"/>
              <a:buChar char="v"/>
            </a:pPr>
            <a:endParaRPr lang="en-GB" dirty="0"/>
          </a:p>
          <a:p>
            <a:pPr>
              <a:buFont typeface="Wingdings" panose="05000000000000000000" pitchFamily="2" charset="2"/>
              <a:buChar char="v"/>
            </a:pPr>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7562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83C63-F924-48E2-9A0A-B5E962CC44BB}"/>
              </a:ext>
            </a:extLst>
          </p:cNvPr>
          <p:cNvSpPr>
            <a:spLocks noGrp="1"/>
          </p:cNvSpPr>
          <p:nvPr>
            <p:ph type="title"/>
          </p:nvPr>
        </p:nvSpPr>
        <p:spPr/>
        <p:txBody>
          <a:bodyPr>
            <a:normAutofit/>
          </a:bodyPr>
          <a:lstStyle/>
          <a:p>
            <a:r>
              <a:rPr lang="en-GB" sz="4400" dirty="0"/>
              <a:t>Big Bang Integration Testing</a:t>
            </a:r>
          </a:p>
        </p:txBody>
      </p:sp>
      <p:sp>
        <p:nvSpPr>
          <p:cNvPr id="3" name="Content Placeholder 2">
            <a:extLst>
              <a:ext uri="{FF2B5EF4-FFF2-40B4-BE49-F238E27FC236}">
                <a16:creationId xmlns:a16="http://schemas.microsoft.com/office/drawing/2014/main" id="{31018FE4-6728-4B4B-8626-EE4094B1D744}"/>
              </a:ext>
            </a:extLst>
          </p:cNvPr>
          <p:cNvSpPr>
            <a:spLocks noGrp="1"/>
          </p:cNvSpPr>
          <p:nvPr>
            <p:ph idx="1"/>
          </p:nvPr>
        </p:nvSpPr>
        <p:spPr/>
        <p:txBody>
          <a:bodyPr/>
          <a:lstStyle/>
          <a:p>
            <a:pPr>
              <a:buFont typeface="Arial" panose="020B0604020202020204" pitchFamily="34" charset="0"/>
              <a:buChar char="•"/>
            </a:pPr>
            <a:r>
              <a:rPr lang="en-GB" dirty="0"/>
              <a:t> All components tested atleast once </a:t>
            </a:r>
          </a:p>
          <a:p>
            <a:pPr>
              <a:buFont typeface="Arial" panose="020B0604020202020204" pitchFamily="34" charset="0"/>
              <a:buChar char="•"/>
            </a:pPr>
            <a:r>
              <a:rPr lang="en-US" dirty="0"/>
              <a:t> Individual modules of the programs are not integrated until every thing is ready.</a:t>
            </a:r>
          </a:p>
          <a:p>
            <a:pPr>
              <a:buFont typeface="Arial" panose="020B0604020202020204" pitchFamily="34" charset="0"/>
              <a:buChar char="•"/>
            </a:pPr>
            <a:r>
              <a:rPr lang="en-US" dirty="0"/>
              <a:t> Convenient for small systems</a:t>
            </a:r>
          </a:p>
          <a:p>
            <a:pPr>
              <a:buFont typeface="Arial" panose="020B0604020202020204" pitchFamily="34" charset="0"/>
              <a:buChar char="•"/>
            </a:pPr>
            <a:r>
              <a:rPr lang="en-US" dirty="0"/>
              <a:t> Saves time</a:t>
            </a:r>
            <a:endParaRPr lang="en-GB" dirty="0"/>
          </a:p>
        </p:txBody>
      </p:sp>
      <p:pic>
        <p:nvPicPr>
          <p:cNvPr id="3074" name="Picture 2" descr="What is Integration testing? Examples, How To Do, Types/Approaches,  Differences">
            <a:extLst>
              <a:ext uri="{FF2B5EF4-FFF2-40B4-BE49-F238E27FC236}">
                <a16:creationId xmlns:a16="http://schemas.microsoft.com/office/drawing/2014/main" id="{F48FD5E6-8C82-47F9-9BE6-91B4AB921A4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3429000"/>
            <a:ext cx="3270229" cy="24400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08445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FC5C79-7EA2-49FD-AB1E-D8942C7AAD2B}"/>
              </a:ext>
            </a:extLst>
          </p:cNvPr>
          <p:cNvSpPr>
            <a:spLocks noGrp="1"/>
          </p:cNvSpPr>
          <p:nvPr>
            <p:ph type="title"/>
          </p:nvPr>
        </p:nvSpPr>
        <p:spPr/>
        <p:txBody>
          <a:bodyPr>
            <a:normAutofit/>
          </a:bodyPr>
          <a:lstStyle/>
          <a:p>
            <a:r>
              <a:rPr lang="en-GB" sz="4400" dirty="0"/>
              <a:t>Ad hoc Integration Testing</a:t>
            </a:r>
          </a:p>
        </p:txBody>
      </p:sp>
      <p:sp>
        <p:nvSpPr>
          <p:cNvPr id="3" name="Content Placeholder 2">
            <a:extLst>
              <a:ext uri="{FF2B5EF4-FFF2-40B4-BE49-F238E27FC236}">
                <a16:creationId xmlns:a16="http://schemas.microsoft.com/office/drawing/2014/main" id="{EBEB18DA-2866-4F9B-BF71-0462C1BE7695}"/>
              </a:ext>
            </a:extLst>
          </p:cNvPr>
          <p:cNvSpPr>
            <a:spLocks noGrp="1"/>
          </p:cNvSpPr>
          <p:nvPr>
            <p:ph idx="1"/>
          </p:nvPr>
        </p:nvSpPr>
        <p:spPr>
          <a:xfrm>
            <a:off x="822959" y="1981200"/>
            <a:ext cx="7543801" cy="4023360"/>
          </a:xfrm>
        </p:spPr>
        <p:txBody>
          <a:bodyPr/>
          <a:lstStyle/>
          <a:p>
            <a:pPr>
              <a:buFont typeface="Arial" panose="020B0604020202020204" pitchFamily="34" charset="0"/>
              <a:buChar char="•"/>
            </a:pPr>
            <a:r>
              <a:rPr lang="en-GB" dirty="0"/>
              <a:t> Testing performed without proper planning and documentation</a:t>
            </a:r>
          </a:p>
          <a:p>
            <a:pPr>
              <a:buFont typeface="Arial" panose="020B0604020202020204" pitchFamily="34" charset="0"/>
              <a:buChar char="•"/>
            </a:pPr>
            <a:r>
              <a:rPr lang="en-GB" dirty="0"/>
              <a:t> The components are being integrated in the (casual) order in which</a:t>
            </a:r>
          </a:p>
          <a:p>
            <a:r>
              <a:rPr lang="en-GB" dirty="0"/>
              <a:t>they are finished.</a:t>
            </a:r>
          </a:p>
          <a:p>
            <a:pPr>
              <a:buFont typeface="Arial" panose="020B0604020202020204" pitchFamily="34" charset="0"/>
              <a:buChar char="•"/>
            </a:pPr>
            <a:r>
              <a:rPr lang="en-GB" dirty="0"/>
              <a:t> Saves time because every component is integrated as early as possible into its environment.</a:t>
            </a:r>
          </a:p>
          <a:p>
            <a:pPr>
              <a:buFont typeface="Arial" panose="020B0604020202020204" pitchFamily="34" charset="0"/>
              <a:buChar char="•"/>
            </a:pPr>
            <a:r>
              <a:rPr lang="en-GB" dirty="0"/>
              <a:t> Used for limited time to do exhaustive testing</a:t>
            </a:r>
          </a:p>
          <a:p>
            <a:endParaRPr lang="en-GB" dirty="0"/>
          </a:p>
        </p:txBody>
      </p:sp>
    </p:spTree>
    <p:extLst>
      <p:ext uri="{BB962C8B-B14F-4D97-AF65-F5344CB8AC3E}">
        <p14:creationId xmlns:p14="http://schemas.microsoft.com/office/powerpoint/2010/main" val="2007475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01AEA-D2F6-44BC-9A7C-CABF8E72C293}"/>
              </a:ext>
            </a:extLst>
          </p:cNvPr>
          <p:cNvSpPr>
            <a:spLocks noGrp="1"/>
          </p:cNvSpPr>
          <p:nvPr>
            <p:ph type="title"/>
          </p:nvPr>
        </p:nvSpPr>
        <p:spPr>
          <a:xfrm>
            <a:off x="3124200" y="2819400"/>
            <a:ext cx="7543800" cy="1450757"/>
          </a:xfrm>
        </p:spPr>
        <p:txBody>
          <a:bodyPr/>
          <a:lstStyle/>
          <a:p>
            <a:r>
              <a:rPr lang="en-GB" b="1" i="1" dirty="0"/>
              <a:t>Thank you</a:t>
            </a:r>
            <a:br>
              <a:rPr lang="en-GB" dirty="0"/>
            </a:br>
            <a:endParaRPr lang="en-GB" dirty="0"/>
          </a:p>
        </p:txBody>
      </p:sp>
    </p:spTree>
    <p:extLst>
      <p:ext uri="{BB962C8B-B14F-4D97-AF65-F5344CB8AC3E}">
        <p14:creationId xmlns:p14="http://schemas.microsoft.com/office/powerpoint/2010/main" val="3528062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A09BA-4929-49B8-9184-65B5A855E06D}"/>
              </a:ext>
            </a:extLst>
          </p:cNvPr>
          <p:cNvSpPr>
            <a:spLocks noGrp="1"/>
          </p:cNvSpPr>
          <p:nvPr>
            <p:ph type="title"/>
          </p:nvPr>
        </p:nvSpPr>
        <p:spPr>
          <a:xfrm>
            <a:off x="914400" y="280344"/>
            <a:ext cx="7543800" cy="1450757"/>
          </a:xfrm>
        </p:spPr>
        <p:txBody>
          <a:bodyPr>
            <a:normAutofit/>
          </a:bodyPr>
          <a:lstStyle/>
          <a:p>
            <a:r>
              <a:rPr lang="en-GB" sz="4400" dirty="0"/>
              <a:t>Levels of Testing</a:t>
            </a:r>
          </a:p>
        </p:txBody>
      </p:sp>
      <p:pic>
        <p:nvPicPr>
          <p:cNvPr id="1026" name="Picture 2" descr="Image result for levels of testing">
            <a:extLst>
              <a:ext uri="{FF2B5EF4-FFF2-40B4-BE49-F238E27FC236}">
                <a16:creationId xmlns:a16="http://schemas.microsoft.com/office/drawing/2014/main" id="{61523FB1-2CDD-4559-A856-CCF155B2FA1B}"/>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56284" y="1981200"/>
            <a:ext cx="5231432" cy="3871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78413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378043"/>
            <a:ext cx="7543800" cy="1450757"/>
          </a:xfrm>
        </p:spPr>
        <p:txBody>
          <a:bodyPr>
            <a:normAutofit/>
          </a:bodyPr>
          <a:lstStyle/>
          <a:p>
            <a:r>
              <a:rPr lang="en-US" sz="4400" dirty="0"/>
              <a:t>Component Testing</a:t>
            </a:r>
          </a:p>
        </p:txBody>
      </p:sp>
      <p:sp>
        <p:nvSpPr>
          <p:cNvPr id="3" name="Content Placeholder 2"/>
          <p:cNvSpPr>
            <a:spLocks noGrp="1"/>
          </p:cNvSpPr>
          <p:nvPr>
            <p:ph idx="1"/>
          </p:nvPr>
        </p:nvSpPr>
        <p:spPr>
          <a:xfrm>
            <a:off x="822960" y="2057400"/>
            <a:ext cx="7787640" cy="3687763"/>
          </a:xfrm>
        </p:spPr>
        <p:txBody>
          <a:bodyPr>
            <a:normAutofit lnSpcReduction="10000"/>
          </a:bodyPr>
          <a:lstStyle/>
          <a:p>
            <a:pPr algn="just">
              <a:buFont typeface="Arial" panose="020B0604020202020204" pitchFamily="34" charset="0"/>
              <a:buChar char="•"/>
            </a:pPr>
            <a:r>
              <a:rPr lang="en-US" dirty="0"/>
              <a:t>Testing of separate software component is known as component testing </a:t>
            </a:r>
          </a:p>
          <a:p>
            <a:pPr algn="just">
              <a:buFont typeface="Arial" panose="020B0604020202020204" pitchFamily="34" charset="0"/>
              <a:buChar char="•"/>
            </a:pPr>
            <a:r>
              <a:rPr lang="en-US" dirty="0"/>
              <a:t>Objective of component testing </a:t>
            </a:r>
            <a:r>
              <a:rPr lang="en-GB" dirty="0"/>
              <a:t>is to verify the input/output </a:t>
            </a:r>
            <a:r>
              <a:rPr lang="en-GB" dirty="0" err="1"/>
              <a:t>behavior</a:t>
            </a:r>
            <a:r>
              <a:rPr lang="en-GB" dirty="0"/>
              <a:t> of the test object</a:t>
            </a:r>
            <a:endParaRPr lang="en-US" dirty="0"/>
          </a:p>
          <a:p>
            <a:pPr algn="just">
              <a:buFont typeface="Arial" panose="020B0604020202020204" pitchFamily="34" charset="0"/>
              <a:buChar char="•"/>
            </a:pPr>
            <a:r>
              <a:rPr lang="en-US" dirty="0"/>
              <a:t>A group of components is known as module testing.</a:t>
            </a:r>
          </a:p>
          <a:p>
            <a:pPr algn="just">
              <a:buFont typeface="Arial" panose="020B0604020202020204" pitchFamily="34" charset="0"/>
              <a:buChar char="•"/>
            </a:pPr>
            <a:r>
              <a:rPr lang="en-US" dirty="0"/>
              <a:t>The main characteristic is that the software components are tested individually and isolated from all other software components of the system. </a:t>
            </a:r>
          </a:p>
          <a:p>
            <a:pPr algn="just">
              <a:buFont typeface="Arial" panose="020B0604020202020204" pitchFamily="34" charset="0"/>
              <a:buChar char="•"/>
            </a:pPr>
            <a:r>
              <a:rPr lang="en-US" dirty="0"/>
              <a:t>The isolation is necessary to prevent external influences on components. </a:t>
            </a:r>
          </a:p>
          <a:p>
            <a:pPr algn="just">
              <a:buFont typeface="Arial" panose="020B0604020202020204" pitchFamily="34" charset="0"/>
              <a:buChar char="•"/>
            </a:pPr>
            <a:r>
              <a:rPr lang="en-US" dirty="0"/>
              <a:t> </a:t>
            </a:r>
            <a:r>
              <a:rPr lang="en-GB" dirty="0"/>
              <a:t>Most often </a:t>
            </a:r>
            <a:r>
              <a:rPr lang="en-GB" b="1" dirty="0"/>
              <a:t>stubs </a:t>
            </a:r>
            <a:r>
              <a:rPr lang="en-GB" dirty="0"/>
              <a:t>and </a:t>
            </a:r>
            <a:r>
              <a:rPr lang="en-GB" b="1" dirty="0"/>
              <a:t>drivers </a:t>
            </a:r>
            <a:r>
              <a:rPr lang="en-GB" dirty="0"/>
              <a:t>are used to replace the missing software and simulate the interface between the software components</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1470819"/>
            <a:ext cx="8229600" cy="868362"/>
          </a:xfrm>
        </p:spPr>
        <p:txBody>
          <a:bodyPr>
            <a:noAutofit/>
          </a:bodyPr>
          <a:lstStyle/>
          <a:p>
            <a:r>
              <a:rPr lang="en-US" sz="4400" dirty="0"/>
              <a:t>Test Objects, Stubs and Driver</a:t>
            </a:r>
            <a:br>
              <a:rPr lang="en-US" sz="4400" dirty="0"/>
            </a:br>
            <a:endParaRPr lang="en-US" sz="4400" dirty="0"/>
          </a:p>
        </p:txBody>
      </p:sp>
      <p:sp>
        <p:nvSpPr>
          <p:cNvPr id="3" name="Content Placeholder 2"/>
          <p:cNvSpPr>
            <a:spLocks noGrp="1"/>
          </p:cNvSpPr>
          <p:nvPr>
            <p:ph idx="1"/>
          </p:nvPr>
        </p:nvSpPr>
        <p:spPr>
          <a:xfrm>
            <a:off x="838200" y="1981200"/>
            <a:ext cx="8077200" cy="4038600"/>
          </a:xfrm>
        </p:spPr>
        <p:txBody>
          <a:bodyPr>
            <a:normAutofit/>
          </a:bodyPr>
          <a:lstStyle/>
          <a:p>
            <a:pPr>
              <a:buFont typeface="Arial" panose="020B0604020202020204" pitchFamily="34" charset="0"/>
              <a:buChar char="•"/>
            </a:pPr>
            <a:r>
              <a:rPr lang="en-US" b="1" dirty="0"/>
              <a:t> Test objects </a:t>
            </a:r>
            <a:r>
              <a:rPr lang="en-US" dirty="0"/>
              <a:t>are program modules/units or classes, (database) scripts, and other software components.</a:t>
            </a:r>
          </a:p>
          <a:p>
            <a:pPr>
              <a:buFont typeface="Arial" panose="020B0604020202020204" pitchFamily="34" charset="0"/>
              <a:buChar char="•"/>
            </a:pPr>
            <a:r>
              <a:rPr lang="en-US" b="1" dirty="0"/>
              <a:t>Drivers</a:t>
            </a:r>
            <a:r>
              <a:rPr lang="en-US" dirty="0"/>
              <a:t> are the dummy programs which are used to call the functions of the lowest module in case the calling function does not exist.</a:t>
            </a:r>
          </a:p>
          <a:p>
            <a:pPr marL="0" indent="0">
              <a:buNone/>
            </a:pPr>
            <a:r>
              <a:rPr lang="en-US" dirty="0"/>
              <a:t>                                                        OR</a:t>
            </a:r>
          </a:p>
          <a:p>
            <a:pPr>
              <a:buNone/>
            </a:pPr>
            <a:r>
              <a:rPr lang="en-US" dirty="0"/>
              <a:t>     </a:t>
            </a:r>
            <a:r>
              <a:rPr lang="en-US" dirty="0">
                <a:sym typeface="Wingdings" pitchFamily="2" charset="2"/>
              </a:rPr>
              <a:t></a:t>
            </a:r>
            <a:r>
              <a:rPr lang="en-US" dirty="0"/>
              <a:t> A driver calls the component to be tested. </a:t>
            </a:r>
          </a:p>
          <a:p>
            <a:pPr>
              <a:buFont typeface="Arial" panose="020B0604020202020204" pitchFamily="34" charset="0"/>
              <a:buChar char="•"/>
            </a:pPr>
            <a:r>
              <a:rPr lang="en-US" b="1" dirty="0"/>
              <a:t> Stubs</a:t>
            </a:r>
            <a:r>
              <a:rPr lang="en-US" dirty="0"/>
              <a:t> can be referred to as code a snippet which accepts the inputs/requests from the top module and returns the results/ response. </a:t>
            </a:r>
          </a:p>
          <a:p>
            <a:pPr marL="0" indent="0">
              <a:buNone/>
            </a:pPr>
            <a:r>
              <a:rPr lang="en-US" dirty="0"/>
              <a:t>                                                        OR</a:t>
            </a:r>
          </a:p>
          <a:p>
            <a:pPr>
              <a:buNone/>
            </a:pPr>
            <a:r>
              <a:rPr lang="en-US" dirty="0"/>
              <a:t>    -&gt; A </a:t>
            </a:r>
            <a:r>
              <a:rPr lang="en-US" b="1" dirty="0"/>
              <a:t>stub</a:t>
            </a:r>
            <a:r>
              <a:rPr lang="en-US" dirty="0"/>
              <a:t> is called from the software component to be tested.</a:t>
            </a:r>
          </a:p>
          <a:p>
            <a:endParaRPr lang="en-US" dirty="0"/>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4A9EF-6094-4DD0-8CD7-36480670318D}"/>
              </a:ext>
            </a:extLst>
          </p:cNvPr>
          <p:cNvSpPr>
            <a:spLocks noGrp="1"/>
          </p:cNvSpPr>
          <p:nvPr>
            <p:ph type="title"/>
          </p:nvPr>
        </p:nvSpPr>
        <p:spPr>
          <a:xfrm>
            <a:off x="822960" y="286604"/>
            <a:ext cx="7543800" cy="2075596"/>
          </a:xfrm>
        </p:spPr>
        <p:txBody>
          <a:bodyPr>
            <a:normAutofit/>
          </a:bodyPr>
          <a:lstStyle/>
          <a:p>
            <a:r>
              <a:rPr lang="en-GB" sz="4400" dirty="0"/>
              <a:t>Component Testing Objectives </a:t>
            </a:r>
            <a:br>
              <a:rPr lang="en-GB" sz="4400" dirty="0"/>
            </a:br>
            <a:endParaRPr lang="en-GB" sz="4400" dirty="0"/>
          </a:p>
        </p:txBody>
      </p:sp>
      <p:sp>
        <p:nvSpPr>
          <p:cNvPr id="3" name="Content Placeholder 2">
            <a:extLst>
              <a:ext uri="{FF2B5EF4-FFF2-40B4-BE49-F238E27FC236}">
                <a16:creationId xmlns:a16="http://schemas.microsoft.com/office/drawing/2014/main" id="{FD0C3299-EC07-403A-ADBA-3BB5205F00FF}"/>
              </a:ext>
            </a:extLst>
          </p:cNvPr>
          <p:cNvSpPr>
            <a:spLocks noGrp="1"/>
          </p:cNvSpPr>
          <p:nvPr>
            <p:ph idx="1"/>
          </p:nvPr>
        </p:nvSpPr>
        <p:spPr>
          <a:xfrm>
            <a:off x="822960" y="2057400"/>
            <a:ext cx="7543801" cy="4023360"/>
          </a:xfrm>
        </p:spPr>
        <p:txBody>
          <a:bodyPr/>
          <a:lstStyle/>
          <a:p>
            <a:pPr>
              <a:buFont typeface="Arial" panose="020B0604020202020204" pitchFamily="34" charset="0"/>
              <a:buChar char="•"/>
            </a:pPr>
            <a:r>
              <a:rPr lang="en-GB" dirty="0"/>
              <a:t> Reducing risk</a:t>
            </a:r>
          </a:p>
          <a:p>
            <a:pPr>
              <a:buFont typeface="Arial" panose="020B0604020202020204" pitchFamily="34" charset="0"/>
              <a:buChar char="•"/>
            </a:pPr>
            <a:r>
              <a:rPr lang="en-GB" dirty="0"/>
              <a:t> Verifying whether functional and non-functional behaviours of the  component are as expected</a:t>
            </a:r>
          </a:p>
          <a:p>
            <a:pPr>
              <a:buFont typeface="Arial" panose="020B0604020202020204" pitchFamily="34" charset="0"/>
              <a:buChar char="•"/>
            </a:pPr>
            <a:r>
              <a:rPr lang="en-GB" dirty="0"/>
              <a:t> Building confidence in the component’s quality</a:t>
            </a:r>
          </a:p>
          <a:p>
            <a:pPr>
              <a:buFont typeface="Arial" panose="020B0604020202020204" pitchFamily="34" charset="0"/>
              <a:buChar char="•"/>
            </a:pPr>
            <a:r>
              <a:rPr lang="en-GB" dirty="0"/>
              <a:t> Finding defects in the component</a:t>
            </a:r>
          </a:p>
          <a:p>
            <a:pPr>
              <a:buFont typeface="Arial" panose="020B0604020202020204" pitchFamily="34" charset="0"/>
              <a:buChar char="•"/>
            </a:pPr>
            <a:r>
              <a:rPr lang="en-GB" dirty="0"/>
              <a:t> Preventing defects from escaping to higher test levels</a:t>
            </a:r>
          </a:p>
          <a:p>
            <a:pPr>
              <a:buFont typeface="Arial" panose="020B0604020202020204" pitchFamily="34" charset="0"/>
              <a:buChar char="•"/>
            </a:pPr>
            <a:endParaRPr lang="en-GB" dirty="0"/>
          </a:p>
        </p:txBody>
      </p:sp>
    </p:spTree>
    <p:extLst>
      <p:ext uri="{BB962C8B-B14F-4D97-AF65-F5344CB8AC3E}">
        <p14:creationId xmlns:p14="http://schemas.microsoft.com/office/powerpoint/2010/main" val="2787326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381000"/>
            <a:ext cx="7543800" cy="1450757"/>
          </a:xfrm>
        </p:spPr>
        <p:txBody>
          <a:bodyPr/>
          <a:lstStyle/>
          <a:p>
            <a:r>
              <a:rPr lang="en-US" dirty="0"/>
              <a:t>Component Testing: Example</a:t>
            </a:r>
          </a:p>
        </p:txBody>
      </p:sp>
      <p:sp>
        <p:nvSpPr>
          <p:cNvPr id="3" name="Content Placeholder 2"/>
          <p:cNvSpPr>
            <a:spLocks noGrp="1"/>
          </p:cNvSpPr>
          <p:nvPr>
            <p:ph idx="1"/>
          </p:nvPr>
        </p:nvSpPr>
        <p:spPr>
          <a:xfrm>
            <a:off x="933450" y="2133600"/>
            <a:ext cx="7753350" cy="3810000"/>
          </a:xfrm>
        </p:spPr>
        <p:txBody>
          <a:bodyPr>
            <a:normAutofit/>
          </a:bodyPr>
          <a:lstStyle/>
          <a:p>
            <a:pPr algn="just">
              <a:buFont typeface="Arial" panose="020B0604020202020204" pitchFamily="34" charset="0"/>
              <a:buChar char="•"/>
            </a:pPr>
            <a:r>
              <a:rPr lang="en-US" b="1" dirty="0"/>
              <a:t>Scenario:</a:t>
            </a:r>
            <a:r>
              <a:rPr lang="en-US" dirty="0"/>
              <a:t> There are two web pages. In one of the web pages there are a many certain fields like username, address, mobile no. etc in which data has to be entered. In the other (second) web page also there are certain fields which carry forward the data from the first page. Testing the functionality of these individual pages is called Component Testing.</a:t>
            </a:r>
          </a:p>
          <a:p>
            <a:pPr algn="just">
              <a:buFont typeface="Arial" panose="020B0604020202020204" pitchFamily="34" charset="0"/>
              <a:buChar char="•"/>
            </a:pPr>
            <a:r>
              <a:rPr lang="en-US" dirty="0"/>
              <a:t>Components are tested as soon as they are created,</a:t>
            </a:r>
          </a:p>
          <a:p>
            <a:pPr algn="just">
              <a:buFont typeface="Arial" panose="020B0604020202020204" pitchFamily="34" charset="0"/>
              <a:buChar char="•"/>
            </a:pPr>
            <a:r>
              <a:rPr lang="en-US" dirty="0"/>
              <a:t> There can be results retrieved from a component under test, are dependent on other components which in turn are not developed</a:t>
            </a:r>
          </a:p>
          <a:p>
            <a:pPr algn="just">
              <a:buFont typeface="Arial" panose="020B0604020202020204" pitchFamily="34" charset="0"/>
              <a:buChar char="•"/>
            </a:pPr>
            <a:r>
              <a:rPr lang="en-US" dirty="0"/>
              <a:t>So in order to test that component, we use </a:t>
            </a:r>
            <a:r>
              <a:rPr lang="en-US" b="1" dirty="0"/>
              <a:t>Stubs</a:t>
            </a:r>
            <a:r>
              <a:rPr lang="en-US" dirty="0"/>
              <a:t> and </a:t>
            </a:r>
            <a:r>
              <a:rPr lang="en-US" b="1" dirty="0"/>
              <a:t>Drivers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58" y="1083734"/>
            <a:ext cx="8229600" cy="762000"/>
          </a:xfrm>
        </p:spPr>
        <p:txBody>
          <a:bodyPr>
            <a:normAutofit/>
          </a:bodyPr>
          <a:lstStyle/>
          <a:p>
            <a:r>
              <a:rPr lang="en-US" sz="4400" dirty="0"/>
              <a:t>Stubs and Driver’s Difference</a:t>
            </a:r>
          </a:p>
        </p:txBody>
      </p:sp>
      <p:sp>
        <p:nvSpPr>
          <p:cNvPr id="3" name="Content Placeholder 2"/>
          <p:cNvSpPr>
            <a:spLocks noGrp="1"/>
          </p:cNvSpPr>
          <p:nvPr>
            <p:ph idx="1"/>
          </p:nvPr>
        </p:nvSpPr>
        <p:spPr/>
        <p:txBody>
          <a:bodyPr/>
          <a:lstStyle/>
          <a:p>
            <a:pPr>
              <a:buNone/>
            </a:pPr>
            <a:r>
              <a:rPr lang="en-US" dirty="0"/>
              <a:t>   </a:t>
            </a:r>
          </a:p>
        </p:txBody>
      </p:sp>
      <p:graphicFrame>
        <p:nvGraphicFramePr>
          <p:cNvPr id="4" name="Table 3"/>
          <p:cNvGraphicFramePr>
            <a:graphicFrameLocks noGrp="1"/>
          </p:cNvGraphicFramePr>
          <p:nvPr>
            <p:extLst>
              <p:ext uri="{D42A27DB-BD31-4B8C-83A1-F6EECF244321}">
                <p14:modId xmlns:p14="http://schemas.microsoft.com/office/powerpoint/2010/main" val="1797478685"/>
              </p:ext>
            </p:extLst>
          </p:nvPr>
        </p:nvGraphicFramePr>
        <p:xfrm>
          <a:off x="822958" y="1981200"/>
          <a:ext cx="7711440" cy="3832931"/>
        </p:xfrm>
        <a:graphic>
          <a:graphicData uri="http://schemas.openxmlformats.org/drawingml/2006/table">
            <a:tbl>
              <a:tblPr firstRow="1" bandRow="1">
                <a:tableStyleId>{5C22544A-7EE6-4342-B048-85BDC9FD1C3A}</a:tableStyleId>
              </a:tblPr>
              <a:tblGrid>
                <a:gridCol w="1615442">
                  <a:extLst>
                    <a:ext uri="{9D8B030D-6E8A-4147-A177-3AD203B41FA5}">
                      <a16:colId xmlns:a16="http://schemas.microsoft.com/office/drawing/2014/main" val="20000"/>
                    </a:ext>
                  </a:extLst>
                </a:gridCol>
                <a:gridCol w="2971800">
                  <a:extLst>
                    <a:ext uri="{9D8B030D-6E8A-4147-A177-3AD203B41FA5}">
                      <a16:colId xmlns:a16="http://schemas.microsoft.com/office/drawing/2014/main" val="20001"/>
                    </a:ext>
                  </a:extLst>
                </a:gridCol>
                <a:gridCol w="3124198">
                  <a:extLst>
                    <a:ext uri="{9D8B030D-6E8A-4147-A177-3AD203B41FA5}">
                      <a16:colId xmlns:a16="http://schemas.microsoft.com/office/drawing/2014/main" val="20002"/>
                    </a:ext>
                  </a:extLst>
                </a:gridCol>
              </a:tblGrid>
              <a:tr h="523756">
                <a:tc>
                  <a:txBody>
                    <a:bodyPr/>
                    <a:lstStyle/>
                    <a:p>
                      <a:endParaRPr lang="en-US" dirty="0"/>
                    </a:p>
                  </a:txBody>
                  <a:tcPr marL="95250" marR="95250" marT="95250" marB="95250" anchor="ctr"/>
                </a:tc>
                <a:tc>
                  <a:txBody>
                    <a:bodyPr/>
                    <a:lstStyle/>
                    <a:p>
                      <a:pPr algn="ctr"/>
                      <a:r>
                        <a:rPr lang="en-US" sz="2000" b="1" kern="1200" dirty="0">
                          <a:solidFill>
                            <a:schemeClr val="tx1"/>
                          </a:solidFill>
                          <a:latin typeface="+mn-lt"/>
                          <a:ea typeface="+mn-ea"/>
                          <a:cs typeface="+mn-cs"/>
                        </a:rPr>
                        <a:t>Stub</a:t>
                      </a:r>
                    </a:p>
                  </a:txBody>
                  <a:tcPr marL="95250" marR="95250" marT="95250" marB="95250" anchor="ctr"/>
                </a:tc>
                <a:tc>
                  <a:txBody>
                    <a:bodyPr/>
                    <a:lstStyle/>
                    <a:p>
                      <a:pPr algn="ctr"/>
                      <a:r>
                        <a:rPr lang="en-US" sz="2000" b="1" dirty="0">
                          <a:solidFill>
                            <a:schemeClr val="tx1"/>
                          </a:solidFill>
                        </a:rPr>
                        <a:t>Driver</a:t>
                      </a:r>
                    </a:p>
                  </a:txBody>
                  <a:tcPr/>
                </a:tc>
                <a:extLst>
                  <a:ext uri="{0D108BD9-81ED-4DB2-BD59-A6C34878D82A}">
                    <a16:rowId xmlns:a16="http://schemas.microsoft.com/office/drawing/2014/main" val="10000"/>
                  </a:ext>
                </a:extLst>
              </a:tr>
              <a:tr h="427062">
                <a:tc>
                  <a:txBody>
                    <a:bodyPr/>
                    <a:lstStyle/>
                    <a:p>
                      <a:pPr algn="ctr" fontAlgn="base"/>
                      <a:r>
                        <a:rPr lang="en-US" sz="1400" b="1" dirty="0">
                          <a:solidFill>
                            <a:srgbClr val="000000"/>
                          </a:solidFill>
                          <a:latin typeface="inherit"/>
                        </a:rPr>
                        <a:t>Type</a:t>
                      </a:r>
                    </a:p>
                  </a:txBody>
                  <a:tcPr marL="95250" marR="95250" marT="95250" marB="95250" anchor="ctr"/>
                </a:tc>
                <a:tc>
                  <a:txBody>
                    <a:bodyPr/>
                    <a:lstStyle/>
                    <a:p>
                      <a:pPr algn="l" fontAlgn="base"/>
                      <a:r>
                        <a:rPr lang="en-US" sz="1400" kern="1200" dirty="0">
                          <a:solidFill>
                            <a:srgbClr val="000000"/>
                          </a:solidFill>
                          <a:latin typeface="inherit"/>
                          <a:ea typeface="+mn-ea"/>
                          <a:cs typeface="+mn-cs"/>
                        </a:rPr>
                        <a:t>Dummy</a:t>
                      </a:r>
                      <a:r>
                        <a:rPr lang="en-US" sz="1400" dirty="0">
                          <a:solidFill>
                            <a:srgbClr val="000000"/>
                          </a:solidFill>
                          <a:latin typeface="inherit"/>
                        </a:rPr>
                        <a:t> codes</a:t>
                      </a:r>
                    </a:p>
                  </a:txBody>
                  <a:tcPr marL="95250" marR="95250" marT="95250" marB="95250" anchor="ctr"/>
                </a:tc>
                <a:tc>
                  <a:txBody>
                    <a:bodyPr/>
                    <a:lstStyle/>
                    <a:p>
                      <a:pPr algn="l" fontAlgn="base"/>
                      <a:r>
                        <a:rPr lang="en-US" sz="1400" dirty="0">
                          <a:solidFill>
                            <a:srgbClr val="000000"/>
                          </a:solidFill>
                          <a:latin typeface="inherit"/>
                        </a:rPr>
                        <a:t>Dummy codes</a:t>
                      </a:r>
                    </a:p>
                  </a:txBody>
                  <a:tcPr marL="95250" marR="95250" marT="95250" marB="95250" anchor="ctr"/>
                </a:tc>
                <a:extLst>
                  <a:ext uri="{0D108BD9-81ED-4DB2-BD59-A6C34878D82A}">
                    <a16:rowId xmlns:a16="http://schemas.microsoft.com/office/drawing/2014/main" val="10001"/>
                  </a:ext>
                </a:extLst>
              </a:tr>
              <a:tr h="1335182">
                <a:tc>
                  <a:txBody>
                    <a:bodyPr/>
                    <a:lstStyle/>
                    <a:p>
                      <a:pPr algn="ctr" fontAlgn="base"/>
                      <a:r>
                        <a:rPr lang="en-US" sz="1400" b="1" dirty="0">
                          <a:solidFill>
                            <a:srgbClr val="000000"/>
                          </a:solidFill>
                          <a:latin typeface="inherit"/>
                        </a:rPr>
                        <a:t>Description</a:t>
                      </a:r>
                    </a:p>
                  </a:txBody>
                  <a:tcPr marL="95250" marR="95250" marT="95250" marB="95250" anchor="ctr"/>
                </a:tc>
                <a:tc>
                  <a:txBody>
                    <a:bodyPr/>
                    <a:lstStyle/>
                    <a:p>
                      <a:pPr algn="just" fontAlgn="base"/>
                      <a:r>
                        <a:rPr lang="en-GB" sz="1400" kern="1200" dirty="0">
                          <a:solidFill>
                            <a:srgbClr val="000000"/>
                          </a:solidFill>
                          <a:latin typeface="inherit"/>
                          <a:ea typeface="+mn-ea"/>
                          <a:cs typeface="+mn-cs"/>
                        </a:rPr>
                        <a:t>A piece of code that emulates the called function.</a:t>
                      </a:r>
                      <a:endParaRPr lang="en-US" sz="1400" kern="1200" dirty="0">
                        <a:solidFill>
                          <a:srgbClr val="000000"/>
                        </a:solidFill>
                        <a:latin typeface="inherit"/>
                        <a:ea typeface="+mn-ea"/>
                        <a:cs typeface="+mn-cs"/>
                      </a:endParaRPr>
                    </a:p>
                  </a:txBody>
                  <a:tcPr marL="95250" marR="95250" marT="95250" marB="95250" anchor="ctr"/>
                </a:tc>
                <a:tc>
                  <a:txBody>
                    <a:bodyPr/>
                    <a:lstStyle/>
                    <a:p>
                      <a:pPr algn="just" fontAlgn="base"/>
                      <a:r>
                        <a:rPr lang="en-GB" sz="1400" kern="1200" dirty="0">
                          <a:solidFill>
                            <a:srgbClr val="000000"/>
                          </a:solidFill>
                          <a:latin typeface="inherit"/>
                          <a:ea typeface="+mn-ea"/>
                          <a:cs typeface="+mn-cs"/>
                        </a:rPr>
                        <a:t>A piece of code that emulates a calling function</a:t>
                      </a:r>
                      <a:r>
                        <a:rPr lang="en-GB" sz="1800" b="0" i="0" kern="1200" dirty="0">
                          <a:solidFill>
                            <a:schemeClr val="dk1"/>
                          </a:solidFill>
                          <a:effectLst/>
                          <a:latin typeface="+mn-lt"/>
                          <a:ea typeface="+mn-ea"/>
                          <a:cs typeface="+mn-cs"/>
                        </a:rPr>
                        <a:t>.</a:t>
                      </a:r>
                      <a:endParaRPr lang="en-US" sz="1400" dirty="0">
                        <a:solidFill>
                          <a:srgbClr val="000000"/>
                        </a:solidFill>
                        <a:latin typeface="inherit"/>
                      </a:endParaRPr>
                    </a:p>
                  </a:txBody>
                  <a:tcPr marL="95250" marR="95250" marT="95250" marB="95250" anchor="ctr"/>
                </a:tc>
                <a:extLst>
                  <a:ext uri="{0D108BD9-81ED-4DB2-BD59-A6C34878D82A}">
                    <a16:rowId xmlns:a16="http://schemas.microsoft.com/office/drawing/2014/main" val="10002"/>
                  </a:ext>
                </a:extLst>
              </a:tr>
              <a:tr h="427062">
                <a:tc>
                  <a:txBody>
                    <a:bodyPr/>
                    <a:lstStyle/>
                    <a:p>
                      <a:pPr algn="ctr" fontAlgn="base"/>
                      <a:r>
                        <a:rPr lang="en-US" sz="1400" b="1" dirty="0">
                          <a:solidFill>
                            <a:srgbClr val="000000"/>
                          </a:solidFill>
                          <a:latin typeface="inherit"/>
                        </a:rPr>
                        <a:t>Used in</a:t>
                      </a:r>
                    </a:p>
                  </a:txBody>
                  <a:tcPr marL="95250" marR="95250" marT="95250" marB="95250" anchor="ctr"/>
                </a:tc>
                <a:tc>
                  <a:txBody>
                    <a:bodyPr/>
                    <a:lstStyle/>
                    <a:p>
                      <a:pPr algn="l" fontAlgn="base"/>
                      <a:r>
                        <a:rPr lang="en-US" sz="1400" dirty="0">
                          <a:solidFill>
                            <a:srgbClr val="000000"/>
                          </a:solidFill>
                          <a:latin typeface="inherit"/>
                        </a:rPr>
                        <a:t>Top Down Integration</a:t>
                      </a:r>
                    </a:p>
                  </a:txBody>
                  <a:tcPr marL="95250" marR="95250" marT="95250" marB="95250" anchor="ctr"/>
                </a:tc>
                <a:tc>
                  <a:txBody>
                    <a:bodyPr/>
                    <a:lstStyle/>
                    <a:p>
                      <a:pPr algn="l" fontAlgn="base"/>
                      <a:r>
                        <a:rPr lang="en-US" sz="1400">
                          <a:solidFill>
                            <a:srgbClr val="000000"/>
                          </a:solidFill>
                          <a:latin typeface="inherit"/>
                        </a:rPr>
                        <a:t>Bottom Up Integration</a:t>
                      </a:r>
                    </a:p>
                  </a:txBody>
                  <a:tcPr marL="95250" marR="95250" marT="95250" marB="95250" anchor="ctr"/>
                </a:tc>
                <a:extLst>
                  <a:ext uri="{0D108BD9-81ED-4DB2-BD59-A6C34878D82A}">
                    <a16:rowId xmlns:a16="http://schemas.microsoft.com/office/drawing/2014/main" val="10003"/>
                  </a:ext>
                </a:extLst>
              </a:tr>
              <a:tr h="1119869">
                <a:tc>
                  <a:txBody>
                    <a:bodyPr/>
                    <a:lstStyle/>
                    <a:p>
                      <a:pPr algn="ctr" fontAlgn="base"/>
                      <a:r>
                        <a:rPr lang="en-US" sz="1400" b="1" dirty="0">
                          <a:solidFill>
                            <a:srgbClr val="000000"/>
                          </a:solidFill>
                          <a:latin typeface="inherit"/>
                        </a:rPr>
                        <a:t>Purpose</a:t>
                      </a:r>
                    </a:p>
                  </a:txBody>
                  <a:tcPr marL="95250" marR="95250" marT="95250" marB="95250" anchor="ctr"/>
                </a:tc>
                <a:tc>
                  <a:txBody>
                    <a:bodyPr/>
                    <a:lstStyle/>
                    <a:p>
                      <a:pPr algn="just" fontAlgn="base"/>
                      <a:r>
                        <a:rPr lang="en-US" sz="1400" dirty="0">
                          <a:solidFill>
                            <a:srgbClr val="000000"/>
                          </a:solidFill>
                          <a:latin typeface="inherit"/>
                        </a:rPr>
                        <a:t>To allow testing of the upper levels of the code, when the lower levels of the code are not yet developed.</a:t>
                      </a:r>
                    </a:p>
                  </a:txBody>
                  <a:tcPr marL="95250" marR="95250" marT="95250" marB="95250" anchor="ctr"/>
                </a:tc>
                <a:tc>
                  <a:txBody>
                    <a:bodyPr/>
                    <a:lstStyle/>
                    <a:p>
                      <a:pPr algn="just" fontAlgn="base"/>
                      <a:r>
                        <a:rPr lang="en-US" sz="1400" dirty="0">
                          <a:solidFill>
                            <a:srgbClr val="000000"/>
                          </a:solidFill>
                          <a:latin typeface="inherit"/>
                        </a:rPr>
                        <a:t>To allow testing of the lower levels of the code, when the upper levels of the code are not yet developed.</a:t>
                      </a:r>
                    </a:p>
                  </a:txBody>
                  <a:tcPr marL="95250" marR="95250" marT="95250" marB="95250" anchor="ctr"/>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0100" y="381000"/>
            <a:ext cx="7543800" cy="1450757"/>
          </a:xfrm>
        </p:spPr>
        <p:txBody>
          <a:bodyPr>
            <a:normAutofit/>
          </a:bodyPr>
          <a:lstStyle/>
          <a:p>
            <a:r>
              <a:rPr lang="en-US" sz="4400" dirty="0"/>
              <a:t>Stub and Driver Example 1: </a:t>
            </a:r>
          </a:p>
        </p:txBody>
      </p:sp>
      <p:sp>
        <p:nvSpPr>
          <p:cNvPr id="3" name="Content Placeholder 2"/>
          <p:cNvSpPr>
            <a:spLocks noGrp="1"/>
          </p:cNvSpPr>
          <p:nvPr>
            <p:ph idx="1"/>
          </p:nvPr>
        </p:nvSpPr>
        <p:spPr>
          <a:xfrm>
            <a:off x="800100" y="2133600"/>
            <a:ext cx="7886700" cy="4267200"/>
          </a:xfrm>
        </p:spPr>
        <p:txBody>
          <a:bodyPr>
            <a:normAutofit/>
          </a:bodyPr>
          <a:lstStyle/>
          <a:p>
            <a:pPr>
              <a:buFont typeface="Arial" panose="020B0604020202020204" pitchFamily="34" charset="0"/>
              <a:buChar char="•"/>
            </a:pPr>
            <a:r>
              <a:rPr lang="en-US" dirty="0"/>
              <a:t> </a:t>
            </a:r>
            <a:r>
              <a:rPr lang="en-GB" dirty="0"/>
              <a:t>Suppose Function A that calculates the total marks obtained by a student in a particular academic year.</a:t>
            </a:r>
          </a:p>
          <a:p>
            <a:pPr>
              <a:buFont typeface="Arial" panose="020B0604020202020204" pitchFamily="34" charset="0"/>
              <a:buChar char="•"/>
            </a:pPr>
            <a:r>
              <a:rPr lang="en-GB" dirty="0"/>
              <a:t> Suppose this function derives its values from another function (Function b) which calculates the marks obtained in a particular subject.</a:t>
            </a:r>
            <a:endParaRPr lang="en-US" dirty="0"/>
          </a:p>
        </p:txBody>
      </p:sp>
      <p:pic>
        <p:nvPicPr>
          <p:cNvPr id="4" name="Picture 3" descr="stub-driver.jpg"/>
          <p:cNvPicPr>
            <a:picLocks noChangeAspect="1"/>
          </p:cNvPicPr>
          <p:nvPr/>
        </p:nvPicPr>
        <p:blipFill>
          <a:blip r:embed="rId2"/>
          <a:stretch>
            <a:fillRect/>
          </a:stretch>
        </p:blipFill>
        <p:spPr>
          <a:xfrm>
            <a:off x="2286000" y="3962400"/>
            <a:ext cx="4144662" cy="1752600"/>
          </a:xfrm>
          <a:prstGeom prst="rect">
            <a:avLst/>
          </a:prstGeom>
        </p:spPr>
      </p:pic>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637C55981146D4D8BE7DF43ED48EF7C" ma:contentTypeVersion="4" ma:contentTypeDescription="Create a new document." ma:contentTypeScope="" ma:versionID="98f61ae8638102204f313c0c39e4bf10">
  <xsd:schema xmlns:xsd="http://www.w3.org/2001/XMLSchema" xmlns:xs="http://www.w3.org/2001/XMLSchema" xmlns:p="http://schemas.microsoft.com/office/2006/metadata/properties" xmlns:ns2="27a064ba-fdca-4edc-b0c6-399aa4a77695" targetNamespace="http://schemas.microsoft.com/office/2006/metadata/properties" ma:root="true" ma:fieldsID="3a2c834a0a8894a14f03ca9015043965" ns2:_="">
    <xsd:import namespace="27a064ba-fdca-4edc-b0c6-399aa4a7769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7a064ba-fdca-4edc-b0c6-399aa4a7769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E55A508-9940-4AFF-B0F3-59CE51E06017}"/>
</file>

<file path=customXml/itemProps2.xml><?xml version="1.0" encoding="utf-8"?>
<ds:datastoreItem xmlns:ds="http://schemas.openxmlformats.org/officeDocument/2006/customXml" ds:itemID="{EC10C712-C7CF-4512-8BF9-5C3B72C972CC}"/>
</file>

<file path=customXml/itemProps3.xml><?xml version="1.0" encoding="utf-8"?>
<ds:datastoreItem xmlns:ds="http://schemas.openxmlformats.org/officeDocument/2006/customXml" ds:itemID="{DC92FAEB-68FB-48BF-B1C6-782DC1F4738E}"/>
</file>

<file path=docProps/app.xml><?xml version="1.0" encoding="utf-8"?>
<Properties xmlns="http://schemas.openxmlformats.org/officeDocument/2006/extended-properties" xmlns:vt="http://schemas.openxmlformats.org/officeDocument/2006/docPropsVTypes">
  <Template>Retrospect</Template>
  <TotalTime>22920</TotalTime>
  <Words>1199</Words>
  <Application>Microsoft Office PowerPoint</Application>
  <PresentationFormat>On-screen Show (4:3)</PresentationFormat>
  <Paragraphs>168</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Arial</vt:lpstr>
      <vt:lpstr>Arial Nova Cond</vt:lpstr>
      <vt:lpstr>Calibri</vt:lpstr>
      <vt:lpstr>Calibri Light</vt:lpstr>
      <vt:lpstr>inherit</vt:lpstr>
      <vt:lpstr>Verdana</vt:lpstr>
      <vt:lpstr>Wingdings</vt:lpstr>
      <vt:lpstr>Retrospect</vt:lpstr>
      <vt:lpstr> Chapter 3: Testing in Software Life Cycle  </vt:lpstr>
      <vt:lpstr>Agenda for today</vt:lpstr>
      <vt:lpstr>Levels of Testing</vt:lpstr>
      <vt:lpstr>Component Testing</vt:lpstr>
      <vt:lpstr>Test Objects, Stubs and Driver </vt:lpstr>
      <vt:lpstr>Component Testing Objectives  </vt:lpstr>
      <vt:lpstr>Component Testing: Example</vt:lpstr>
      <vt:lpstr>Stubs and Driver’s Difference</vt:lpstr>
      <vt:lpstr>Stub and Driver Example 1: </vt:lpstr>
      <vt:lpstr>Example 2</vt:lpstr>
      <vt:lpstr>Unit Testing</vt:lpstr>
      <vt:lpstr>Unit Testing Example</vt:lpstr>
      <vt:lpstr>Points for Unit Testing</vt:lpstr>
      <vt:lpstr>Unit Testing Tools</vt:lpstr>
      <vt:lpstr>Integration Testing </vt:lpstr>
      <vt:lpstr>Integration Testing Example</vt:lpstr>
      <vt:lpstr>Integration Testing Approaches</vt:lpstr>
      <vt:lpstr>Top-down Integration Testing  </vt:lpstr>
      <vt:lpstr>Bottom up Integration Testing </vt:lpstr>
      <vt:lpstr>Big Bang Integration Testing</vt:lpstr>
      <vt:lpstr>Ad hoc Integration Testing</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Najmun Nisa</dc:creator>
  <cp:lastModifiedBy>Najmun Nisa</cp:lastModifiedBy>
  <cp:revision>222</cp:revision>
  <dcterms:created xsi:type="dcterms:W3CDTF">2018-02-02T09:17:55Z</dcterms:created>
  <dcterms:modified xsi:type="dcterms:W3CDTF">2024-10-01T11:50:40Z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0x010100C637C55981146D4D8BE7DF43ED48EF7C</vt:lpwstr>
  </property>
</Properties>
</file>