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30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317" r:id="rId10"/>
    <p:sldId id="299" r:id="rId11"/>
    <p:sldId id="300" r:id="rId12"/>
    <p:sldId id="301" r:id="rId13"/>
    <p:sldId id="302" r:id="rId14"/>
    <p:sldId id="303" r:id="rId15"/>
    <p:sldId id="306" r:id="rId16"/>
    <p:sldId id="305" r:id="rId17"/>
    <p:sldId id="304" r:id="rId18"/>
    <p:sldId id="311" r:id="rId19"/>
    <p:sldId id="310" r:id="rId20"/>
    <p:sldId id="309" r:id="rId21"/>
    <p:sldId id="308" r:id="rId22"/>
    <p:sldId id="307" r:id="rId23"/>
    <p:sldId id="315" r:id="rId24"/>
    <p:sldId id="314" r:id="rId25"/>
    <p:sldId id="313" r:id="rId26"/>
    <p:sldId id="312" r:id="rId27"/>
    <p:sldId id="316" r:id="rId28"/>
    <p:sldId id="29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219" autoAdjust="0"/>
  </p:normalViewPr>
  <p:slideViewPr>
    <p:cSldViewPr>
      <p:cViewPr varScale="1">
        <p:scale>
          <a:sx n="86" d="100"/>
          <a:sy n="86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9EEFC-BAAF-4FA3-8702-1D59FE68EDB7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5C6C-CDED-43FC-B946-C722D95D5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967E-7EBB-4BB3-A607-75AE5F7ADDEE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49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967E-7EBB-4BB3-A607-75AE5F7ADDEE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8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967E-7EBB-4BB3-A607-75AE5F7ADDEE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4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967E-7EBB-4BB3-A607-75AE5F7ADDEE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8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967E-7EBB-4BB3-A607-75AE5F7ADDEE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66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967E-7EBB-4BB3-A607-75AE5F7ADDEE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0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967E-7EBB-4BB3-A607-75AE5F7ADDEE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967E-7EBB-4BB3-A607-75AE5F7ADDEE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2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967E-7EBB-4BB3-A607-75AE5F7ADDEE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461967E-7EBB-4BB3-A607-75AE5F7ADDEE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1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967E-7EBB-4BB3-A607-75AE5F7ADDEE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5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61967E-7EBB-4BB3-A607-75AE5F7ADDEE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2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4419600"/>
            <a:ext cx="6858000" cy="2002028"/>
          </a:xfrm>
        </p:spPr>
        <p:txBody>
          <a:bodyPr anchor="ctr">
            <a:normAutofit/>
          </a:bodyPr>
          <a:lstStyle/>
          <a:p>
            <a:br>
              <a:rPr lang="en-US" sz="2000" dirty="0">
                <a:latin typeface="Arial Nova Cond" panose="020B0506020202020204" pitchFamily="34" charset="0"/>
              </a:rPr>
            </a:br>
            <a:r>
              <a:rPr lang="en-US" sz="2400" dirty="0">
                <a:latin typeface="Arial Nova Cond" panose="020B0506020202020204" pitchFamily="34" charset="0"/>
              </a:rPr>
              <a:t>Chapter 2:  </a:t>
            </a:r>
            <a:r>
              <a:rPr lang="en-GB" sz="2400" b="0" i="0" u="none" strike="noStrike" baseline="0" dirty="0">
                <a:latin typeface="LiberationSerif"/>
              </a:rPr>
              <a:t>Paul Ammann and Jeff Offutt, Introduction to Software Testing-Cambridge University Press (2017)</a:t>
            </a:r>
            <a:br>
              <a:rPr lang="en-US" sz="2400" dirty="0">
                <a:latin typeface="Arial Nova Cond" panose="020B0506020202020204" pitchFamily="34" charset="0"/>
              </a:rPr>
            </a:br>
            <a:br>
              <a:rPr lang="en-US" sz="2400" dirty="0">
                <a:latin typeface="Arial Nova Cond" panose="020B0506020202020204" pitchFamily="34" charset="0"/>
              </a:rPr>
            </a:br>
            <a:endParaRPr lang="en-US" sz="2400" dirty="0">
              <a:latin typeface="Arial Nova Cond" panose="020B0506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E52E6-1C25-4353-A1D1-94E39121CB7A}"/>
              </a:ext>
            </a:extLst>
          </p:cNvPr>
          <p:cNvSpPr txBox="1"/>
          <p:nvPr/>
        </p:nvSpPr>
        <p:spPr>
          <a:xfrm>
            <a:off x="1295400" y="2057400"/>
            <a:ext cx="7391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      Software Testing</a:t>
            </a:r>
          </a:p>
          <a:p>
            <a:r>
              <a:rPr lang="en-GB" sz="4800" dirty="0">
                <a:latin typeface="Arial Nova Cond" panose="020B0506020202020204" pitchFamily="34" charset="0"/>
              </a:rPr>
              <a:t>              </a:t>
            </a:r>
            <a:endParaRPr lang="en-US" sz="3200" dirty="0">
              <a:latin typeface="Arial Nova Cond" panose="020B0506020202020204" pitchFamily="34" charset="0"/>
            </a:endParaRPr>
          </a:p>
          <a:p>
            <a:r>
              <a:rPr lang="en-US" sz="2800" dirty="0">
                <a:latin typeface="Arial Nova Cond" panose="020B0506020202020204" pitchFamily="34" charset="0"/>
              </a:rPr>
              <a:t>            Model Driven Test Design </a:t>
            </a:r>
            <a:endParaRPr lang="en-GB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790C-150C-42E5-87F2-E8F8D31A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Coverage Criteria</a:t>
            </a:r>
            <a:endParaRPr lang="en-GB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5F9B8-340C-47D2-8588-57F2940B5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small programs have </a:t>
            </a:r>
            <a:r>
              <a:rPr lang="en-US" dirty="0">
                <a:solidFill>
                  <a:schemeClr val="tx2"/>
                </a:solidFill>
              </a:rPr>
              <a:t>too many inputs</a:t>
            </a:r>
            <a:r>
              <a:rPr lang="en-US" dirty="0"/>
              <a:t> to fully test them all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private static double </a:t>
            </a:r>
            <a:r>
              <a:rPr lang="en-US" b="1" dirty="0" err="1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computeAverage</a:t>
            </a:r>
            <a:r>
              <a:rPr lang="en-US" b="1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(int A, int B, int C)</a:t>
            </a:r>
          </a:p>
          <a:p>
            <a:pPr lvl="1"/>
            <a:r>
              <a:rPr lang="en-US" dirty="0"/>
              <a:t>On a 32-bit machine, each variable has over </a:t>
            </a:r>
            <a:r>
              <a:rPr lang="en-US" dirty="0">
                <a:solidFill>
                  <a:schemeClr val="tx2"/>
                </a:solidFill>
              </a:rPr>
              <a:t>4 billion</a:t>
            </a:r>
            <a:r>
              <a:rPr lang="en-US" dirty="0"/>
              <a:t> possible values</a:t>
            </a:r>
          </a:p>
          <a:p>
            <a:pPr lvl="1"/>
            <a:r>
              <a:rPr lang="en-US" dirty="0"/>
              <a:t>Over </a:t>
            </a:r>
            <a:r>
              <a:rPr lang="en-US" dirty="0">
                <a:solidFill>
                  <a:schemeClr val="tx2"/>
                </a:solidFill>
              </a:rPr>
              <a:t>80 octillion possible tests</a:t>
            </a:r>
            <a:r>
              <a:rPr lang="en-US" dirty="0"/>
              <a:t>!!</a:t>
            </a:r>
          </a:p>
          <a:p>
            <a:pPr lvl="1"/>
            <a:r>
              <a:rPr lang="en-US" dirty="0"/>
              <a:t>Input space might as well be infinite</a:t>
            </a:r>
          </a:p>
          <a:p>
            <a:r>
              <a:rPr lang="en-US" dirty="0"/>
              <a:t>Testers </a:t>
            </a:r>
            <a:r>
              <a:rPr lang="en-US" dirty="0">
                <a:solidFill>
                  <a:schemeClr val="tx2"/>
                </a:solidFill>
              </a:rPr>
              <a:t>search</a:t>
            </a:r>
            <a:r>
              <a:rPr lang="en-US" dirty="0"/>
              <a:t> a huge input space</a:t>
            </a:r>
          </a:p>
          <a:p>
            <a:pPr lvl="1"/>
            <a:r>
              <a:rPr lang="en-US" dirty="0"/>
              <a:t>Trying to find the </a:t>
            </a:r>
            <a:r>
              <a:rPr lang="en-US" dirty="0">
                <a:solidFill>
                  <a:schemeClr val="tx2"/>
                </a:solidFill>
              </a:rPr>
              <a:t>fewest inputs</a:t>
            </a:r>
            <a:r>
              <a:rPr lang="en-US" dirty="0"/>
              <a:t> that will find the </a:t>
            </a:r>
            <a:r>
              <a:rPr lang="en-US" dirty="0">
                <a:solidFill>
                  <a:schemeClr val="tx2"/>
                </a:solidFill>
              </a:rPr>
              <a:t>most problems</a:t>
            </a:r>
          </a:p>
          <a:p>
            <a:r>
              <a:rPr lang="en-US" dirty="0">
                <a:solidFill>
                  <a:schemeClr val="tx2"/>
                </a:solidFill>
              </a:rPr>
              <a:t>Coverage criteria</a:t>
            </a:r>
            <a:r>
              <a:rPr lang="en-US" dirty="0"/>
              <a:t> give structured, practical ways to search the input space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Search</a:t>
            </a:r>
            <a:r>
              <a:rPr lang="en-US" dirty="0"/>
              <a:t> the input space thoroughly</a:t>
            </a:r>
          </a:p>
          <a:p>
            <a:pPr lvl="1"/>
            <a:r>
              <a:rPr lang="en-US" dirty="0"/>
              <a:t>Not much </a:t>
            </a:r>
            <a:r>
              <a:rPr lang="en-US" dirty="0">
                <a:solidFill>
                  <a:schemeClr val="tx2"/>
                </a:solidFill>
              </a:rPr>
              <a:t>overlap</a:t>
            </a:r>
            <a:r>
              <a:rPr lang="en-US" dirty="0"/>
              <a:t> in the tests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707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6DEA-20D0-40E1-9833-A2C8223F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Advantages of Coverage Criteria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60EF-4AE7-44CD-9A61-DEC3090A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334" y="1981200"/>
            <a:ext cx="754380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Maximize the </a:t>
            </a:r>
            <a:r>
              <a:rPr lang="en-US" sz="2200" b="1" dirty="0">
                <a:solidFill>
                  <a:schemeClr val="tx1"/>
                </a:solidFill>
              </a:rPr>
              <a:t>“bang for the buck”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Provide </a:t>
            </a:r>
            <a:r>
              <a:rPr lang="en-US" sz="2200" dirty="0">
                <a:solidFill>
                  <a:schemeClr val="tx2"/>
                </a:solidFill>
              </a:rPr>
              <a:t>traceability</a:t>
            </a:r>
            <a:r>
              <a:rPr lang="en-US" sz="2200" dirty="0"/>
              <a:t> from software artifacts to tests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Source, requirements, design models, …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Make </a:t>
            </a:r>
            <a:r>
              <a:rPr lang="en-US" sz="2200" b="1" dirty="0">
                <a:solidFill>
                  <a:schemeClr val="tx1"/>
                </a:solidFill>
              </a:rPr>
              <a:t>regression testing </a:t>
            </a:r>
            <a:r>
              <a:rPr lang="en-US" sz="2200" dirty="0"/>
              <a:t>easier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Gives testers a </a:t>
            </a:r>
            <a:r>
              <a:rPr lang="en-US" sz="2200" b="1" dirty="0">
                <a:solidFill>
                  <a:schemeClr val="tx1"/>
                </a:solidFill>
              </a:rPr>
              <a:t>“stopping rule” </a:t>
            </a:r>
            <a:r>
              <a:rPr lang="en-US" sz="2200" dirty="0"/>
              <a:t>… when testing is finished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Can be well supported with powerful </a:t>
            </a:r>
            <a:r>
              <a:rPr lang="en-US" sz="2200" dirty="0">
                <a:solidFill>
                  <a:schemeClr val="tx2"/>
                </a:solidFill>
              </a:rPr>
              <a:t>tools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373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0E09-63B3-4757-837E-5E79EC3A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Test Requirements and Criteria</a:t>
            </a:r>
            <a:endParaRPr lang="en-GB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93FAF-3146-4DC9-91C3-B1424FAC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Test Criterion : </a:t>
            </a:r>
            <a:r>
              <a:rPr lang="en-US" dirty="0"/>
              <a:t>A collection of rules and a process that define test requirements</a:t>
            </a:r>
          </a:p>
          <a:p>
            <a:pPr lvl="1">
              <a:buClr>
                <a:schemeClr val="tx1"/>
              </a:buClr>
              <a:buFont typeface="Times New Roman" pitchFamily="18" charset="0"/>
              <a:buChar char="̶"/>
            </a:pPr>
            <a:r>
              <a:rPr lang="en-US" dirty="0"/>
              <a:t>Cover every statement</a:t>
            </a:r>
          </a:p>
          <a:p>
            <a:pPr lvl="1">
              <a:buClr>
                <a:schemeClr val="tx1"/>
              </a:buClr>
              <a:buFont typeface="Times New Roman" pitchFamily="18" charset="0"/>
              <a:buChar char="̶"/>
            </a:pPr>
            <a:r>
              <a:rPr lang="en-US" dirty="0"/>
              <a:t>Cover every functional requirement</a:t>
            </a:r>
          </a:p>
          <a:p>
            <a:r>
              <a:rPr lang="en-US" b="1" dirty="0">
                <a:solidFill>
                  <a:schemeClr val="tx1"/>
                </a:solidFill>
              </a:rPr>
              <a:t>Test Requirements : </a:t>
            </a:r>
            <a:r>
              <a:rPr lang="en-US" dirty="0"/>
              <a:t>Specific things that must be satisfied or covered during testing</a:t>
            </a:r>
          </a:p>
          <a:p>
            <a:pPr lvl="1"/>
            <a:r>
              <a:rPr lang="en-US" dirty="0"/>
              <a:t>Each statement might be a test requirement</a:t>
            </a:r>
          </a:p>
          <a:p>
            <a:pPr lvl="1"/>
            <a:r>
              <a:rPr lang="en-US" dirty="0"/>
              <a:t>Each functional requirement might be a test requirement</a:t>
            </a:r>
          </a:p>
          <a:p>
            <a:endParaRPr lang="en-GB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7E4A5A71-B853-4AE8-9BB1-31552E9DC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90" y="4608237"/>
            <a:ext cx="7737251" cy="830997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  <a:latin typeface="Gill Sans MT" pitchFamily="34" charset="0"/>
                <a:cs typeface="Arial" pitchFamily="34" charset="0"/>
              </a:rPr>
              <a:t>Testing researchers have defined dozens of criteria, but they are all really just a few criteria on four types of structures …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BC6B4F02-E9D9-400E-9D68-9C99E1D99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507456"/>
            <a:ext cx="2032819" cy="723275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  <a:latin typeface="Gill Sans MT" pitchFamily="34" charset="0"/>
                <a:cs typeface="Arial" pitchFamily="34" charset="0"/>
              </a:rPr>
              <a:t>Input domains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  <a:latin typeface="Gill Sans MT" pitchFamily="34" charset="0"/>
                <a:cs typeface="Arial" pitchFamily="34" charset="0"/>
              </a:rPr>
              <a:t>Graphs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540E74F3-132A-4F40-A6E1-B151D336C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0266" y="5541568"/>
            <a:ext cx="2546517" cy="723275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 startAt="3"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  <a:latin typeface="Gill Sans MT" pitchFamily="34" charset="0"/>
                <a:cs typeface="Arial" pitchFamily="34" charset="0"/>
              </a:rPr>
              <a:t>Logic expressions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3"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  <a:latin typeface="Gill Sans MT" pitchFamily="34" charset="0"/>
                <a:cs typeface="Arial" pitchFamily="34" charset="0"/>
              </a:rPr>
              <a:t>Syntax descriptions</a:t>
            </a:r>
          </a:p>
        </p:txBody>
      </p:sp>
    </p:spTree>
    <p:extLst>
      <p:ext uri="{BB962C8B-B14F-4D97-AF65-F5344CB8AC3E}">
        <p14:creationId xmlns:p14="http://schemas.microsoft.com/office/powerpoint/2010/main" val="3760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CE44-1BE9-4ABA-9030-76AEDFEC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Old View : Colored Boxes</a:t>
            </a:r>
            <a:endParaRPr lang="en-GB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09F8F-FC92-4989-852F-79D63009A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Black-box testing : </a:t>
            </a:r>
            <a:r>
              <a:rPr lang="en-US" sz="2000" dirty="0"/>
              <a:t>Derive tests from external descriptions of the software, including specifications, requirements, and design</a:t>
            </a:r>
            <a:endParaRPr lang="en-US" dirty="0"/>
          </a:p>
          <a:p>
            <a:r>
              <a:rPr lang="en-US" b="1" dirty="0">
                <a:solidFill>
                  <a:schemeClr val="tx1"/>
                </a:solidFill>
              </a:rPr>
              <a:t>White-box testing : </a:t>
            </a:r>
            <a:r>
              <a:rPr lang="en-US" sz="2000" dirty="0"/>
              <a:t>Derive tests from the source code internals of the software, specifically including branches, individual conditions, and statements</a:t>
            </a:r>
            <a:endParaRPr lang="en-US" dirty="0"/>
          </a:p>
          <a:p>
            <a:r>
              <a:rPr lang="en-US" b="1" dirty="0">
                <a:solidFill>
                  <a:schemeClr val="tx1"/>
                </a:solidFill>
              </a:rPr>
              <a:t>Model-based testing : </a:t>
            </a:r>
            <a:r>
              <a:rPr lang="en-US" sz="2000" dirty="0"/>
              <a:t>Derive tests from a model of the software (such as a UML diagram)</a:t>
            </a:r>
            <a:endParaRPr lang="en-US" dirty="0"/>
          </a:p>
          <a:p>
            <a:endParaRPr lang="en-GB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100CB79-1CC2-4F6C-AA99-2157FD1C2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" y="4565433"/>
            <a:ext cx="7543800" cy="1384995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  <a:latin typeface="Gill Sans MT" panose="020B0502020104020203" pitchFamily="34" charset="0"/>
                <a:cs typeface="Arial" pitchFamily="34" charset="0"/>
              </a:rPr>
              <a:t>MDTD makes these distinctions less important.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  <a:latin typeface="Gill Sans MT" panose="020B0502020104020203" pitchFamily="34" charset="0"/>
                <a:cs typeface="Arial" pitchFamily="34" charset="0"/>
              </a:rPr>
              <a:t>The more general question is: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  <a:latin typeface="Gill Sans MT" panose="020B0502020104020203" pitchFamily="34" charset="0"/>
                <a:cs typeface="Arial" pitchFamily="34" charset="0"/>
              </a:rPr>
              <a:t>from what abstraction level do we derive tests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  <a:latin typeface="Gill Sans MT" panose="020B0502020104020203" pitchFamily="34" charset="0"/>
                <a:cs typeface="Arial" pitchFamily="34" charset="0"/>
              </a:rPr>
              <a:t>?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highlight>
                <a:srgbClr val="FFFF00"/>
              </a:highlight>
              <a:latin typeface="Gill Sans MT" panose="020B05020201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86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5661-4E10-4318-AF1C-106540DA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Model-Driven Test Design</a:t>
            </a:r>
            <a:endParaRPr lang="en-GB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FD575-CBBF-4E67-9397-8E2DEA4C2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i="1" dirty="0">
                <a:solidFill>
                  <a:schemeClr val="tx1"/>
                </a:solidFill>
              </a:rPr>
              <a:t>Test Design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/>
              <a:t>is the process of designing input values that will effectively test software</a:t>
            </a:r>
          </a:p>
          <a:p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Test design is one of </a:t>
            </a:r>
            <a:r>
              <a:rPr lang="en-US" sz="2800" b="1" dirty="0">
                <a:solidFill>
                  <a:schemeClr val="tx1"/>
                </a:solidFill>
              </a:rPr>
              <a:t>several activities </a:t>
            </a:r>
            <a:r>
              <a:rPr lang="en-US" sz="2800" dirty="0"/>
              <a:t>for testing software</a:t>
            </a:r>
          </a:p>
          <a:p>
            <a:pPr lvl="1"/>
            <a:r>
              <a:rPr lang="en-US" sz="2400" dirty="0"/>
              <a:t>Most </a:t>
            </a:r>
            <a:r>
              <a:rPr lang="en-US" sz="2400" b="1" dirty="0">
                <a:solidFill>
                  <a:schemeClr val="tx1"/>
                </a:solidFill>
              </a:rPr>
              <a:t>mathematical</a:t>
            </a:r>
          </a:p>
          <a:p>
            <a:pPr lvl="1"/>
            <a:r>
              <a:rPr lang="en-US" sz="2400" dirty="0"/>
              <a:t>Most </a:t>
            </a:r>
            <a:r>
              <a:rPr lang="en-US" sz="2400" b="1" dirty="0">
                <a:solidFill>
                  <a:schemeClr val="tx1"/>
                </a:solidFill>
              </a:rPr>
              <a:t>technically</a:t>
            </a:r>
            <a:r>
              <a:rPr lang="en-US" sz="2400" dirty="0"/>
              <a:t> challenging</a:t>
            </a:r>
          </a:p>
          <a:p>
            <a:endParaRPr lang="en-US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39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B060-0618-4B21-A0FA-38D222C5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Types of Test Activities</a:t>
            </a:r>
            <a:endParaRPr lang="en-GB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3FE81-1172-4097-9906-FB789516A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Testing can be broken up into </a:t>
            </a:r>
            <a:r>
              <a:rPr lang="en-US" b="1" dirty="0">
                <a:solidFill>
                  <a:schemeClr val="tx1"/>
                </a:solidFill>
              </a:rPr>
              <a:t>four </a:t>
            </a:r>
            <a:r>
              <a:rPr lang="en-US" dirty="0"/>
              <a:t>general types of activities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Test Design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Test Automation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Test Execution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Test Evaluation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Each type of activity requires different </a:t>
            </a:r>
            <a:r>
              <a:rPr lang="en-US" dirty="0">
                <a:solidFill>
                  <a:schemeClr val="tx2"/>
                </a:solidFill>
              </a:rPr>
              <a:t>skills</a:t>
            </a:r>
            <a:r>
              <a:rPr lang="en-US" dirty="0"/>
              <a:t>, background </a:t>
            </a:r>
            <a:r>
              <a:rPr lang="en-US" dirty="0">
                <a:solidFill>
                  <a:schemeClr val="tx2"/>
                </a:solidFill>
              </a:rPr>
              <a:t>knowledge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education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training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No reasonable software development organization uses the same people  for requirements, design, implementation, integration and configuration control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9E79D0-B098-4F20-A7DA-1B3EDB790413}"/>
              </a:ext>
            </a:extLst>
          </p:cNvPr>
          <p:cNvSpPr txBox="1">
            <a:spLocks/>
          </p:cNvSpPr>
          <p:nvPr/>
        </p:nvSpPr>
        <p:spPr bwMode="auto">
          <a:xfrm>
            <a:off x="3657600" y="2133600"/>
            <a:ext cx="4106862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371600" lvl="2" indent="-457200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sz="2400" kern="0" dirty="0">
                <a:solidFill>
                  <a:schemeClr val="tx2"/>
                </a:solidFill>
                <a:latin typeface="Gill Sans MT" pitchFamily="34" charset="0"/>
              </a:rPr>
              <a:t>1.a) Criteria-based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sz="2400" kern="0" dirty="0">
                <a:solidFill>
                  <a:schemeClr val="tx2"/>
                </a:solidFill>
                <a:latin typeface="Gill Sans MT" pitchFamily="34" charset="0"/>
              </a:rPr>
              <a:t>1.b) Human-based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B95C4F-AB62-4121-AEC6-04ED42CD6381}"/>
              </a:ext>
            </a:extLst>
          </p:cNvPr>
          <p:cNvCxnSpPr/>
          <p:nvPr/>
        </p:nvCxnSpPr>
        <p:spPr>
          <a:xfrm>
            <a:off x="3200400" y="2362200"/>
            <a:ext cx="137160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Box 5">
            <a:extLst>
              <a:ext uri="{FF2B5EF4-FFF2-40B4-BE49-F238E27FC236}">
                <a16:creationId xmlns:a16="http://schemas.microsoft.com/office/drawing/2014/main" id="{13370C71-6FA5-406B-9389-BCED0607B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468" y="5389808"/>
            <a:ext cx="6479950" cy="707886"/>
          </a:xfrm>
          <a:prstGeom prst="rect">
            <a:avLst/>
          </a:prstGeom>
          <a:solidFill>
            <a:srgbClr val="0000CC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 b="0" i="1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  <a:latin typeface="Gill Sans MT" pitchFamily="34" charset="0"/>
                <a:cs typeface="Arial" pitchFamily="34" charset="0"/>
              </a:rPr>
              <a:t>Why do test organizations still use the same people for all four test activities??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6802C944-B655-442D-8F49-A302F1570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097694"/>
            <a:ext cx="4343400" cy="369332"/>
          </a:xfrm>
          <a:prstGeom prst="rect">
            <a:avLst/>
          </a:prstGeom>
          <a:solidFill>
            <a:srgbClr val="0000CC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b="0" i="1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  <a:latin typeface="Gill Sans MT" pitchFamily="34" charset="0"/>
                <a:cs typeface="Arial" pitchFamily="34" charset="0"/>
              </a:rPr>
              <a:t>This clearly </a:t>
            </a:r>
            <a:r>
              <a:rPr lang="en-US" b="0" i="1" u="sng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  <a:latin typeface="Gill Sans MT" pitchFamily="34" charset="0"/>
                <a:cs typeface="Arial" pitchFamily="34" charset="0"/>
              </a:rPr>
              <a:t>wastes</a:t>
            </a:r>
            <a:r>
              <a:rPr lang="en-US" b="0" i="1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  <a:latin typeface="Gill Sans MT" pitchFamily="34" charset="0"/>
                <a:cs typeface="Arial" pitchFamily="34" charset="0"/>
              </a:rPr>
              <a:t> resources</a:t>
            </a:r>
          </a:p>
        </p:txBody>
      </p:sp>
    </p:spTree>
    <p:extLst>
      <p:ext uri="{BB962C8B-B14F-4D97-AF65-F5344CB8AC3E}">
        <p14:creationId xmlns:p14="http://schemas.microsoft.com/office/powerpoint/2010/main" val="339344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2BF9-3DE5-429E-9826-0CDCA13D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1. </a:t>
            </a:r>
            <a:r>
              <a:rPr lang="en-US" sz="4000" b="1" dirty="0"/>
              <a:t>Test Design—</a:t>
            </a:r>
            <a:r>
              <a:rPr lang="en-US" sz="3600" b="1" dirty="0"/>
              <a:t>(a) </a:t>
            </a:r>
            <a:r>
              <a:rPr lang="en-US" sz="4000" b="1" dirty="0"/>
              <a:t>Criteria-Based</a:t>
            </a:r>
            <a:endParaRPr lang="en-GB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115CD-7134-47E0-B53F-7FC6EB1B1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895600"/>
            <a:ext cx="7543801" cy="3352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This is the </a:t>
            </a:r>
            <a:r>
              <a:rPr lang="en-US" b="1" dirty="0">
                <a:solidFill>
                  <a:schemeClr val="tx1"/>
                </a:solidFill>
              </a:rPr>
              <a:t>most technical </a:t>
            </a:r>
            <a:r>
              <a:rPr lang="en-US" dirty="0"/>
              <a:t>job in software testing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Requires </a:t>
            </a:r>
            <a:r>
              <a:rPr lang="en-US" b="1" dirty="0">
                <a:solidFill>
                  <a:schemeClr val="tx1"/>
                </a:solidFill>
              </a:rPr>
              <a:t>knowledge</a:t>
            </a:r>
            <a:r>
              <a:rPr lang="en-US" dirty="0"/>
              <a:t> of :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Discrete math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Programming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Testing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Requires much of a </a:t>
            </a:r>
            <a:r>
              <a:rPr lang="en-US" b="1" dirty="0">
                <a:solidFill>
                  <a:schemeClr val="tx1"/>
                </a:solidFill>
              </a:rPr>
              <a:t>traditional CS </a:t>
            </a:r>
            <a:r>
              <a:rPr lang="en-US" dirty="0"/>
              <a:t>degree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This is</a:t>
            </a:r>
            <a:r>
              <a:rPr lang="en-US" b="1" dirty="0">
                <a:solidFill>
                  <a:schemeClr val="tx1"/>
                </a:solidFill>
              </a:rPr>
              <a:t> intellectually </a:t>
            </a:r>
            <a:r>
              <a:rPr lang="en-US" dirty="0"/>
              <a:t>stimulating, rewarding, and challenging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Test design is analogous to </a:t>
            </a:r>
            <a:r>
              <a:rPr lang="en-US" b="1" dirty="0">
                <a:solidFill>
                  <a:schemeClr val="tx1"/>
                </a:solidFill>
              </a:rPr>
              <a:t>software architecture </a:t>
            </a:r>
            <a:r>
              <a:rPr lang="en-US" dirty="0"/>
              <a:t>on the development side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Using people who are not qualified to design tests is a sure way to get </a:t>
            </a:r>
            <a:r>
              <a:rPr lang="en-US" b="1" dirty="0">
                <a:solidFill>
                  <a:schemeClr val="tx1"/>
                </a:solidFill>
              </a:rPr>
              <a:t>ineffective tests</a:t>
            </a:r>
          </a:p>
          <a:p>
            <a:endParaRPr lang="en-GB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808EADE2-81FC-4052-8A8C-9D74C6DB4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839436"/>
            <a:ext cx="7251700" cy="954088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  <a:latin typeface="+mj-lt"/>
                <a:cs typeface="Arial" pitchFamily="34" charset="0"/>
              </a:rPr>
              <a:t>Design test values to satisfy coverage criteria or other engineering goal</a:t>
            </a:r>
          </a:p>
        </p:txBody>
      </p:sp>
    </p:spTree>
    <p:extLst>
      <p:ext uri="{BB962C8B-B14F-4D97-AF65-F5344CB8AC3E}">
        <p14:creationId xmlns:p14="http://schemas.microsoft.com/office/powerpoint/2010/main" val="17976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93CD-D74C-41C9-A2C1-6CB983E8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1</a:t>
            </a:r>
            <a:r>
              <a:rPr lang="en-US" sz="3200" b="1" dirty="0"/>
              <a:t>. </a:t>
            </a:r>
            <a:r>
              <a:rPr lang="en-US" sz="3600" b="1" dirty="0"/>
              <a:t>Test Design—(b) Human-Based</a:t>
            </a:r>
            <a:endParaRPr lang="en-GB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D4419-110F-41D9-84A7-5D4FDF8C2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895600"/>
            <a:ext cx="7543801" cy="297349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This is much </a:t>
            </a:r>
            <a:r>
              <a:rPr lang="en-US" b="1" dirty="0">
                <a:solidFill>
                  <a:schemeClr val="tx1"/>
                </a:solidFill>
              </a:rPr>
              <a:t>harder</a:t>
            </a:r>
            <a:r>
              <a:rPr lang="en-US" dirty="0"/>
              <a:t> than it may seem to developers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Criteria-based approaches can be blind to special situations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Requires </a:t>
            </a:r>
            <a:r>
              <a:rPr lang="en-US" b="1" dirty="0">
                <a:solidFill>
                  <a:schemeClr val="tx1"/>
                </a:solidFill>
              </a:rPr>
              <a:t>knowledg</a:t>
            </a:r>
            <a:r>
              <a:rPr lang="en-US" dirty="0">
                <a:solidFill>
                  <a:schemeClr val="tx2"/>
                </a:solidFill>
              </a:rPr>
              <a:t>e</a:t>
            </a:r>
            <a:r>
              <a:rPr lang="en-US" dirty="0"/>
              <a:t> of :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Domain, testing, and user interfaces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Requires almost </a:t>
            </a:r>
            <a:r>
              <a:rPr lang="en-US" b="1" dirty="0">
                <a:solidFill>
                  <a:schemeClr val="tx1"/>
                </a:solidFill>
              </a:rPr>
              <a:t>no traditional CS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A background in the</a:t>
            </a:r>
            <a:r>
              <a:rPr lang="en-US" b="1" dirty="0">
                <a:solidFill>
                  <a:schemeClr val="tx1"/>
                </a:solidFill>
              </a:rPr>
              <a:t> domain </a:t>
            </a:r>
            <a:r>
              <a:rPr lang="en-US" dirty="0"/>
              <a:t>of the software is essential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An </a:t>
            </a:r>
            <a:r>
              <a:rPr lang="en-US" b="1" dirty="0">
                <a:solidFill>
                  <a:schemeClr val="tx1"/>
                </a:solidFill>
              </a:rPr>
              <a:t>empirical background </a:t>
            </a:r>
            <a:r>
              <a:rPr lang="en-US" dirty="0"/>
              <a:t>is very helpful (biology, psychology, …)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b="1" dirty="0">
                <a:solidFill>
                  <a:schemeClr val="tx1"/>
                </a:solidFill>
              </a:rPr>
              <a:t>logic background </a:t>
            </a:r>
            <a:r>
              <a:rPr lang="en-US" dirty="0"/>
              <a:t>is very helpful (law, philosophy, math, …)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This is </a:t>
            </a:r>
            <a:r>
              <a:rPr lang="en-US" b="1" dirty="0">
                <a:solidFill>
                  <a:schemeClr val="tx1"/>
                </a:solidFill>
              </a:rPr>
              <a:t>intellectually</a:t>
            </a:r>
            <a:r>
              <a:rPr lang="en-US" dirty="0"/>
              <a:t> stimulating, rewarding, and challenging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But not to typical CS majors – they want to solve problems and build things</a:t>
            </a:r>
          </a:p>
          <a:p>
            <a:endParaRPr lang="en-GB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3DF0FD87-4CA7-46FE-9FD9-0B5446D4E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35314"/>
            <a:ext cx="7696200" cy="707886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  <a:latin typeface="Gill Sans MT" panose="020B0502020104020203" pitchFamily="34" charset="0"/>
                <a:cs typeface="Arial" pitchFamily="34" charset="0"/>
              </a:rPr>
              <a:t>Design test values based on domain knowledge of the program and human knowledge of testing</a:t>
            </a:r>
          </a:p>
        </p:txBody>
      </p:sp>
    </p:spTree>
    <p:extLst>
      <p:ext uri="{BB962C8B-B14F-4D97-AF65-F5344CB8AC3E}">
        <p14:creationId xmlns:p14="http://schemas.microsoft.com/office/powerpoint/2010/main" val="13039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837E-D573-4F29-82FF-3237CCA7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2. </a:t>
            </a:r>
            <a:r>
              <a:rPr lang="en-US" sz="4400" b="1" dirty="0"/>
              <a:t>Test Automation</a:t>
            </a:r>
            <a:endParaRPr lang="en-GB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72271-D39D-4C49-B09B-08C07F41A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438400"/>
            <a:ext cx="7543801" cy="343069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This is slightly </a:t>
            </a:r>
            <a:r>
              <a:rPr lang="en-US" dirty="0">
                <a:solidFill>
                  <a:schemeClr val="tx2"/>
                </a:solidFill>
              </a:rPr>
              <a:t>less technical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Requires knowledge of  </a:t>
            </a:r>
            <a:r>
              <a:rPr lang="en-US" dirty="0">
                <a:solidFill>
                  <a:schemeClr val="tx2"/>
                </a:solidFill>
              </a:rPr>
              <a:t>programming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Requires very </a:t>
            </a:r>
            <a:r>
              <a:rPr lang="en-US" dirty="0">
                <a:solidFill>
                  <a:schemeClr val="tx2"/>
                </a:solidFill>
              </a:rPr>
              <a:t>little theory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/>
              <a:t>Often requires solutions to difficult problems related to </a:t>
            </a:r>
            <a:r>
              <a:rPr lang="en-US" dirty="0">
                <a:solidFill>
                  <a:schemeClr val="tx2"/>
                </a:solidFill>
              </a:rPr>
              <a:t>observability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controllability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/>
              <a:t>Can be </a:t>
            </a:r>
            <a:r>
              <a:rPr lang="en-US" dirty="0">
                <a:solidFill>
                  <a:schemeClr val="tx2"/>
                </a:solidFill>
              </a:rPr>
              <a:t>boring</a:t>
            </a:r>
            <a:r>
              <a:rPr lang="en-US" dirty="0"/>
              <a:t> for test designers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Programming is out of reach for many </a:t>
            </a:r>
            <a:r>
              <a:rPr lang="en-US" dirty="0">
                <a:solidFill>
                  <a:schemeClr val="tx2"/>
                </a:solidFill>
              </a:rPr>
              <a:t>domain experts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/>
              <a:t>Who is responsible for determining and embedding the </a:t>
            </a:r>
            <a:r>
              <a:rPr lang="en-US" dirty="0">
                <a:solidFill>
                  <a:schemeClr val="tx2"/>
                </a:solidFill>
              </a:rPr>
              <a:t>expected outputs</a:t>
            </a:r>
            <a:r>
              <a:rPr lang="en-US" dirty="0"/>
              <a:t> ?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Test designers</a:t>
            </a:r>
            <a:r>
              <a:rPr lang="en-US" dirty="0"/>
              <a:t> may not always know the expected outputs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Test evaluators</a:t>
            </a:r>
            <a:r>
              <a:rPr lang="en-US" dirty="0"/>
              <a:t> need to get involved early to help with this</a:t>
            </a:r>
          </a:p>
          <a:p>
            <a:endParaRPr lang="en-GB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2537DE9-01B2-4AC1-BBA3-96A268EC9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009" y="1905000"/>
            <a:ext cx="7251700" cy="400110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  <a:latin typeface="Gill Sans MT" panose="020B0502020104020203" pitchFamily="34" charset="0"/>
                <a:cs typeface="Arial" pitchFamily="34" charset="0"/>
              </a:rPr>
              <a:t>Embed test values into executable scripts</a:t>
            </a:r>
          </a:p>
        </p:txBody>
      </p:sp>
    </p:spTree>
    <p:extLst>
      <p:ext uri="{BB962C8B-B14F-4D97-AF65-F5344CB8AC3E}">
        <p14:creationId xmlns:p14="http://schemas.microsoft.com/office/powerpoint/2010/main" val="427437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F131-97A9-4687-93C1-C84A908A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 </a:t>
            </a:r>
            <a:r>
              <a:rPr lang="en-US" sz="4400" dirty="0"/>
              <a:t>Test Execution</a:t>
            </a:r>
            <a:endParaRPr lang="en-GB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BB5B7-5A35-4A69-A22D-1679E0CAA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568717"/>
            <a:ext cx="7543801" cy="335449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is </a:t>
            </a:r>
            <a:r>
              <a:rPr lang="en-US" dirty="0">
                <a:solidFill>
                  <a:schemeClr val="tx2"/>
                </a:solidFill>
              </a:rPr>
              <a:t>easy</a:t>
            </a:r>
            <a:r>
              <a:rPr lang="en-US" dirty="0"/>
              <a:t> – and trivial if the tests are well automated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Requires basic </a:t>
            </a:r>
            <a:r>
              <a:rPr lang="en-US" dirty="0">
                <a:solidFill>
                  <a:schemeClr val="tx2"/>
                </a:solidFill>
              </a:rPr>
              <a:t>computer skills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Interns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Employees with no technical background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Asking qualified test </a:t>
            </a:r>
            <a:r>
              <a:rPr lang="en-US" dirty="0">
                <a:solidFill>
                  <a:schemeClr val="tx2"/>
                </a:solidFill>
              </a:rPr>
              <a:t>designers</a:t>
            </a:r>
            <a:r>
              <a:rPr lang="en-US" dirty="0"/>
              <a:t> to execute tests is a sure way to convince them to look for a </a:t>
            </a:r>
            <a:r>
              <a:rPr lang="en-US" dirty="0">
                <a:solidFill>
                  <a:schemeClr val="tx2"/>
                </a:solidFill>
              </a:rPr>
              <a:t>development job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If, for example, GUI tests are not well automated, this requires a lot of </a:t>
            </a:r>
            <a:r>
              <a:rPr lang="en-US" dirty="0">
                <a:solidFill>
                  <a:schemeClr val="tx2"/>
                </a:solidFill>
              </a:rPr>
              <a:t>manual labor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Test executors have to be very </a:t>
            </a:r>
            <a:r>
              <a:rPr lang="en-US" dirty="0">
                <a:solidFill>
                  <a:schemeClr val="tx2"/>
                </a:solidFill>
              </a:rPr>
              <a:t>careful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meticulous</a:t>
            </a:r>
            <a:r>
              <a:rPr lang="en-US" dirty="0"/>
              <a:t> with bookkeeping</a:t>
            </a:r>
          </a:p>
          <a:p>
            <a:endParaRPr lang="en-GB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3614D69-223D-49FC-BA50-0AFC0737A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670" y="1905000"/>
            <a:ext cx="6733130" cy="461665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  <a:latin typeface="Gill Sans MT" panose="020B0502020104020203" pitchFamily="34" charset="0"/>
                <a:cs typeface="Arial" pitchFamily="34" charset="0"/>
              </a:rPr>
              <a:t>Run tests on the software and record the results</a:t>
            </a:r>
          </a:p>
        </p:txBody>
      </p:sp>
    </p:spTree>
    <p:extLst>
      <p:ext uri="{BB962C8B-B14F-4D97-AF65-F5344CB8AC3E}">
        <p14:creationId xmlns:p14="http://schemas.microsoft.com/office/powerpoint/2010/main" val="115447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790C-150C-42E5-87F2-E8F8D31A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Complexity of Testing Software</a:t>
            </a:r>
            <a:endParaRPr lang="en-GB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5F9B8-340C-47D2-8588-57F2940B5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No other engineering field builds products as complicated as software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term </a:t>
            </a:r>
            <a:r>
              <a:rPr lang="en-US" b="1" dirty="0">
                <a:solidFill>
                  <a:schemeClr val="tx1"/>
                </a:solidFill>
              </a:rPr>
              <a:t>correctness</a:t>
            </a:r>
            <a:r>
              <a:rPr lang="en-US" dirty="0">
                <a:solidFill>
                  <a:schemeClr val="tx1"/>
                </a:solidFill>
              </a:rPr>
              <a:t> has no meaning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Is a building correct?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Is a car correct?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Is a subway system correct?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Like other engineers, we must use abstraction to manage complexity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This is the purpose of the </a:t>
            </a:r>
            <a:r>
              <a:rPr lang="en-US" b="1" dirty="0">
                <a:solidFill>
                  <a:schemeClr val="tx1"/>
                </a:solidFill>
              </a:rPr>
              <a:t>model-driven test design </a:t>
            </a:r>
            <a:r>
              <a:rPr lang="en-US" dirty="0">
                <a:solidFill>
                  <a:schemeClr val="tx1"/>
                </a:solidFill>
              </a:rPr>
              <a:t>process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“model” is an abstract structure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MDTD process breaks testing into a series of small tasks that simplify test generation.</a:t>
            </a:r>
            <a:endParaRPr lang="en-US" dirty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8134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E9DD-7586-4000-AC5A-FD752CEB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4. </a:t>
            </a:r>
            <a:r>
              <a:rPr lang="en-US" sz="4400" dirty="0"/>
              <a:t>Test Evaluation</a:t>
            </a:r>
            <a:endParaRPr lang="en-GB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E93D2-79C8-4FAB-A534-CE16484EA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548036"/>
            <a:ext cx="7543801" cy="402336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This is much </a:t>
            </a:r>
            <a:r>
              <a:rPr lang="en-US" dirty="0">
                <a:solidFill>
                  <a:schemeClr val="tx2"/>
                </a:solidFill>
              </a:rPr>
              <a:t>harder</a:t>
            </a:r>
            <a:r>
              <a:rPr lang="en-US" dirty="0"/>
              <a:t> than it may seem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Requires </a:t>
            </a:r>
            <a:r>
              <a:rPr lang="en-US" dirty="0">
                <a:solidFill>
                  <a:schemeClr val="tx2"/>
                </a:solidFill>
              </a:rPr>
              <a:t>knowledge</a:t>
            </a:r>
            <a:r>
              <a:rPr lang="en-US" dirty="0"/>
              <a:t> of 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Domain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Testing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User interfaces and psychology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Usually requires almost </a:t>
            </a:r>
            <a:r>
              <a:rPr lang="en-US" dirty="0">
                <a:solidFill>
                  <a:schemeClr val="tx2"/>
                </a:solidFill>
              </a:rPr>
              <a:t>no traditional CS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A background in the </a:t>
            </a:r>
            <a:r>
              <a:rPr lang="en-US" dirty="0">
                <a:solidFill>
                  <a:schemeClr val="tx2"/>
                </a:solidFill>
              </a:rPr>
              <a:t>domain</a:t>
            </a:r>
            <a:r>
              <a:rPr lang="en-US" dirty="0"/>
              <a:t> of the software is essential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An </a:t>
            </a:r>
            <a:r>
              <a:rPr lang="en-US" dirty="0">
                <a:solidFill>
                  <a:schemeClr val="tx2"/>
                </a:solidFill>
              </a:rPr>
              <a:t>empirical background</a:t>
            </a:r>
            <a:r>
              <a:rPr lang="en-US" dirty="0"/>
              <a:t> is very helpful (biology, psychology, …)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logic background</a:t>
            </a:r>
            <a:r>
              <a:rPr lang="en-US" dirty="0"/>
              <a:t> is very helpful (law, philosophy, math, …)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This is </a:t>
            </a:r>
            <a:r>
              <a:rPr lang="en-US" dirty="0">
                <a:solidFill>
                  <a:schemeClr val="tx2"/>
                </a:solidFill>
              </a:rPr>
              <a:t>intellectually</a:t>
            </a:r>
            <a:r>
              <a:rPr lang="en-US" dirty="0"/>
              <a:t> stimulating, rewarding, and challenging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But not to typical CS majors – they want to solve problems and build things</a:t>
            </a:r>
          </a:p>
          <a:p>
            <a:endParaRPr lang="en-GB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523B229-2D03-4E02-AFCF-34A2E4FA8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1981200"/>
            <a:ext cx="7277100" cy="461665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  <a:latin typeface="Gill Sans MT" panose="020B0502020104020203" pitchFamily="34" charset="0"/>
                <a:cs typeface="Arial" pitchFamily="34" charset="0"/>
              </a:rPr>
              <a:t>Evaluate results of testing, report to developers</a:t>
            </a:r>
          </a:p>
        </p:txBody>
      </p:sp>
    </p:spTree>
    <p:extLst>
      <p:ext uri="{BB962C8B-B14F-4D97-AF65-F5344CB8AC3E}">
        <p14:creationId xmlns:p14="http://schemas.microsoft.com/office/powerpoint/2010/main" val="245896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4570-D80B-470E-BB14-C4B6E6E9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Other Activities</a:t>
            </a:r>
            <a:endParaRPr lang="en-GB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2A85-FBFF-497D-9CD3-20A4A5E58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</a:rPr>
              <a:t>Test management </a:t>
            </a:r>
            <a:r>
              <a:rPr lang="en-US" dirty="0"/>
              <a:t>: Sets policy, organizes team, interfaces with development,  chooses criteria, decides how much automation is needed, …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</a:rPr>
              <a:t>Test maintenance : Save tests for reuse </a:t>
            </a:r>
            <a:r>
              <a:rPr lang="en-US" dirty="0"/>
              <a:t>as software evolves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Requires cooperation of test </a:t>
            </a:r>
            <a:r>
              <a:rPr lang="en-US" b="1" dirty="0">
                <a:solidFill>
                  <a:schemeClr val="tx1"/>
                </a:solidFill>
              </a:rPr>
              <a:t>designers and </a:t>
            </a:r>
            <a:r>
              <a:rPr lang="en-US" b="1" dirty="0" err="1">
                <a:solidFill>
                  <a:schemeClr val="tx1"/>
                </a:solidFill>
              </a:rPr>
              <a:t>automators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dirty="0"/>
              <a:t>Deciding when to trim the test suite is partly policy and partly technical – and in general, </a:t>
            </a:r>
            <a:r>
              <a:rPr lang="en-US" b="1" dirty="0">
                <a:solidFill>
                  <a:schemeClr val="tx1"/>
                </a:solidFill>
              </a:rPr>
              <a:t>very hard </a:t>
            </a:r>
            <a:r>
              <a:rPr lang="en-US" dirty="0"/>
              <a:t>!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Tests should be put in </a:t>
            </a:r>
            <a:r>
              <a:rPr lang="en-US" b="1" dirty="0">
                <a:solidFill>
                  <a:schemeClr val="tx1"/>
                </a:solidFill>
              </a:rPr>
              <a:t>configuration control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</a:rPr>
              <a:t>Test documentation </a:t>
            </a:r>
            <a:r>
              <a:rPr lang="en-US" dirty="0"/>
              <a:t>: All parties participate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Each test must document </a:t>
            </a:r>
            <a:r>
              <a:rPr lang="en-US" b="1" dirty="0">
                <a:solidFill>
                  <a:schemeClr val="tx1"/>
                </a:solidFill>
              </a:rPr>
              <a:t>“why</a:t>
            </a:r>
            <a:r>
              <a:rPr lang="en-US" dirty="0"/>
              <a:t>” – criterion and test requirement satisfied or a rationale for human-designed tests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Ensure </a:t>
            </a:r>
            <a:r>
              <a:rPr lang="en-US" b="1" dirty="0">
                <a:solidFill>
                  <a:schemeClr val="tx1"/>
                </a:solidFill>
              </a:rPr>
              <a:t>traceability </a:t>
            </a:r>
            <a:r>
              <a:rPr lang="en-US" dirty="0"/>
              <a:t>throughout the process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Keep</a:t>
            </a:r>
            <a:r>
              <a:rPr lang="en-US" b="1" dirty="0">
                <a:solidFill>
                  <a:schemeClr val="tx1"/>
                </a:solidFill>
              </a:rPr>
              <a:t> documentation </a:t>
            </a:r>
            <a:r>
              <a:rPr lang="en-US" dirty="0"/>
              <a:t>in the automated tests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2215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A79E-AF00-4695-A79E-1C68DFBD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Organizing the Team</a:t>
            </a:r>
            <a:endParaRPr lang="en-GB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7153-6F4E-4358-A678-3997FEC09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905000"/>
            <a:ext cx="7543801" cy="40233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 mature test organization needs </a:t>
            </a:r>
            <a:r>
              <a:rPr lang="en-US" sz="2400" dirty="0">
                <a:solidFill>
                  <a:schemeClr val="tx2"/>
                </a:solidFill>
              </a:rPr>
              <a:t>only one test designer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to work with several test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automators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, executors and evaluators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chemeClr val="tx2"/>
                </a:solidFill>
              </a:rPr>
              <a:t>Improved automation</a:t>
            </a:r>
            <a:r>
              <a:rPr lang="en-US" sz="2400" dirty="0"/>
              <a:t> will reduce the number of test executors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Theoretically to zero … but not in practice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Putting the </a:t>
            </a:r>
            <a:r>
              <a:rPr lang="en-US" sz="2400" dirty="0">
                <a:solidFill>
                  <a:schemeClr val="tx2"/>
                </a:solidFill>
              </a:rPr>
              <a:t>wrong</a:t>
            </a:r>
            <a:r>
              <a:rPr lang="en-US" sz="2400" dirty="0"/>
              <a:t> people on the </a:t>
            </a:r>
            <a:r>
              <a:rPr lang="en-US" sz="2400" dirty="0">
                <a:solidFill>
                  <a:schemeClr val="tx2"/>
                </a:solidFill>
              </a:rPr>
              <a:t>wrong</a:t>
            </a:r>
            <a:r>
              <a:rPr lang="en-US" sz="2400" dirty="0"/>
              <a:t> tasks leads to </a:t>
            </a:r>
            <a:r>
              <a:rPr lang="en-US" sz="2400" dirty="0">
                <a:solidFill>
                  <a:schemeClr val="tx2"/>
                </a:solidFill>
              </a:rPr>
              <a:t>inefficiency</a:t>
            </a:r>
            <a:r>
              <a:rPr lang="en-US" sz="2400" dirty="0"/>
              <a:t>, low </a:t>
            </a:r>
            <a:r>
              <a:rPr lang="en-US" sz="2400" dirty="0">
                <a:solidFill>
                  <a:schemeClr val="tx2"/>
                </a:solidFill>
              </a:rPr>
              <a:t>job satisfaction</a:t>
            </a:r>
            <a:r>
              <a:rPr lang="en-US" sz="2400" dirty="0"/>
              <a:t> and low </a:t>
            </a:r>
            <a:r>
              <a:rPr lang="en-US" sz="2400" dirty="0">
                <a:solidFill>
                  <a:schemeClr val="tx2"/>
                </a:solidFill>
              </a:rPr>
              <a:t>job performance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A qualified test designer will be </a:t>
            </a:r>
            <a:r>
              <a:rPr lang="en-US" sz="2000" dirty="0">
                <a:solidFill>
                  <a:schemeClr val="tx2"/>
                </a:solidFill>
              </a:rPr>
              <a:t>bored </a:t>
            </a:r>
            <a:r>
              <a:rPr lang="en-US" sz="2000" dirty="0"/>
              <a:t>with other tasks and look for a job in development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A qualified test evaluator will </a:t>
            </a:r>
            <a:r>
              <a:rPr lang="en-US" sz="2000" dirty="0">
                <a:solidFill>
                  <a:schemeClr val="tx2"/>
                </a:solidFill>
              </a:rPr>
              <a:t>not understand</a:t>
            </a:r>
            <a:r>
              <a:rPr lang="en-US" sz="2000" dirty="0"/>
              <a:t> the benefits of test criteria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Test evaluators have the </a:t>
            </a:r>
            <a:r>
              <a:rPr lang="en-US" sz="2400" dirty="0">
                <a:solidFill>
                  <a:schemeClr val="tx2"/>
                </a:solidFill>
              </a:rPr>
              <a:t>domain knowledge</a:t>
            </a:r>
            <a:r>
              <a:rPr lang="en-US" sz="2400" dirty="0"/>
              <a:t>, so they </a:t>
            </a:r>
            <a:r>
              <a:rPr lang="en-US" sz="2400" dirty="0">
                <a:solidFill>
                  <a:schemeClr val="tx2"/>
                </a:solidFill>
              </a:rPr>
              <a:t>must</a:t>
            </a:r>
            <a:r>
              <a:rPr lang="en-US" sz="2400" dirty="0"/>
              <a:t> be free to add tests that “blind” engineering processes will not think of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The four test activities are </a:t>
            </a:r>
            <a:r>
              <a:rPr lang="en-US" sz="2400" dirty="0">
                <a:solidFill>
                  <a:schemeClr val="tx2"/>
                </a:solidFill>
              </a:rPr>
              <a:t>quite different</a:t>
            </a:r>
          </a:p>
          <a:p>
            <a:endParaRPr lang="en-GB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DDA0CCF1-3051-44E1-8F7A-9EDDE7481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354" y="5695889"/>
            <a:ext cx="7323292" cy="400110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  <a:latin typeface="Gill Sans MT" panose="020B0502020104020203" pitchFamily="34" charset="0"/>
                <a:cs typeface="Arial" pitchFamily="34" charset="0"/>
              </a:rPr>
              <a:t>Many test teams use the same people for ALL FOUR activities !!</a:t>
            </a:r>
          </a:p>
        </p:txBody>
      </p:sp>
    </p:spTree>
    <p:extLst>
      <p:ext uri="{BB962C8B-B14F-4D97-AF65-F5344CB8AC3E}">
        <p14:creationId xmlns:p14="http://schemas.microsoft.com/office/powerpoint/2010/main" val="248942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5604-20AD-44F8-B07B-FADF0F498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Applying Test Activities</a:t>
            </a:r>
            <a:endParaRPr lang="en-GB" sz="4000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977AD29-AF07-4EF7-80B2-16602079E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0"/>
            <a:ext cx="7543800" cy="1815882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  <a:latin typeface="Gill Sans MT" pitchFamily="34" charset="0"/>
                <a:cs typeface="Arial" pitchFamily="34" charset="0"/>
              </a:rPr>
              <a:t>To use our people effectively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  <a:latin typeface="Gill Sans MT" pitchFamily="34" charset="0"/>
                <a:cs typeface="Arial" pitchFamily="34" charset="0"/>
              </a:rPr>
              <a:t>and to test efficiently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  <a:latin typeface="Gill Sans MT" pitchFamily="34" charset="0"/>
                <a:cs typeface="Arial" pitchFamily="34" charset="0"/>
              </a:rPr>
              <a:t>we need a process that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4CA1E10-B6D1-475C-8E3A-F22B49C59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19599"/>
            <a:ext cx="7543800" cy="1169551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  <a:latin typeface="Gill Sans MT" pitchFamily="34" charset="0"/>
                <a:cs typeface="Arial" pitchFamily="34" charset="0"/>
              </a:rPr>
              <a:t>lets test designers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  <a:latin typeface="Comic Sans MS" pitchFamily="66" charset="0"/>
                <a:cs typeface="Arial" pitchFamily="34" charset="0"/>
              </a:rPr>
              <a:t>raise their level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271832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BA11-4ACA-4AB3-AB9B-397AB7DF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MDTD in Practice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3272E-5FED-4E0B-A16D-1277555C0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059094"/>
            <a:ext cx="7543801" cy="32749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/>
              <a:t>This approach lets </a:t>
            </a:r>
            <a:r>
              <a:rPr lang="en-US" dirty="0">
                <a:solidFill>
                  <a:schemeClr val="tx2"/>
                </a:solidFill>
              </a:rPr>
              <a:t>one test designer </a:t>
            </a:r>
            <a:r>
              <a:rPr lang="en-US" dirty="0"/>
              <a:t>do the math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/>
              <a:t>Then traditional </a:t>
            </a:r>
            <a:r>
              <a:rPr lang="en-US" dirty="0">
                <a:solidFill>
                  <a:schemeClr val="tx2"/>
                </a:solidFill>
              </a:rPr>
              <a:t>testers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programmers</a:t>
            </a:r>
            <a:r>
              <a:rPr lang="en-US" dirty="0"/>
              <a:t> can do their parts</a:t>
            </a:r>
          </a:p>
          <a:p>
            <a:pPr lvl="1">
              <a:defRPr/>
            </a:pPr>
            <a:r>
              <a:rPr lang="en-US" sz="2000" dirty="0"/>
              <a:t>Find values</a:t>
            </a:r>
          </a:p>
          <a:p>
            <a:pPr lvl="1">
              <a:defRPr/>
            </a:pPr>
            <a:r>
              <a:rPr lang="en-US" sz="2000" dirty="0"/>
              <a:t>Automate the tests</a:t>
            </a:r>
          </a:p>
          <a:p>
            <a:pPr lvl="1">
              <a:defRPr/>
            </a:pPr>
            <a:r>
              <a:rPr lang="en-US" sz="2000" dirty="0"/>
              <a:t>Run the tests</a:t>
            </a:r>
          </a:p>
          <a:p>
            <a:pPr lvl="1">
              <a:defRPr/>
            </a:pPr>
            <a:r>
              <a:rPr lang="en-US" sz="2000" dirty="0"/>
              <a:t>Evaluate the tests</a:t>
            </a:r>
          </a:p>
          <a:p>
            <a:pPr marL="342900" lvl="1" indent="-342900"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Just like in </a:t>
            </a:r>
            <a:r>
              <a:rPr lang="en-US" sz="2000" dirty="0">
                <a:solidFill>
                  <a:schemeClr val="tx2"/>
                </a:solidFill>
              </a:rPr>
              <a:t>traditional engineering</a:t>
            </a:r>
            <a:r>
              <a:rPr lang="en-US" sz="2000" dirty="0"/>
              <a:t> … an engineer constructs models with calculus, then gives direction to carpenters, electricians, technicians, …</a:t>
            </a:r>
          </a:p>
          <a:p>
            <a:endParaRPr lang="en-GB" sz="1800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874A0648-977A-43E5-A36F-263147B35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94671"/>
            <a:ext cx="7968358" cy="584775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Test designers become technical experts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91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0AE8F-D2BF-4535-92D5-1DBF113D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Model-Driven Test Design</a:t>
            </a:r>
            <a:endParaRPr lang="en-GB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A3155A-984A-43D9-B5AA-1C47A4011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103832"/>
            <a:ext cx="6602463" cy="323016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F23797-4EE0-4B11-9DAA-C5744866AA71}"/>
              </a:ext>
            </a:extLst>
          </p:cNvPr>
          <p:cNvSpPr txBox="1"/>
          <p:nvPr/>
        </p:nvSpPr>
        <p:spPr>
          <a:xfrm>
            <a:off x="2971800" y="5639335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Fig, Model Driven Test Design</a:t>
            </a:r>
          </a:p>
        </p:txBody>
      </p:sp>
    </p:spTree>
    <p:extLst>
      <p:ext uri="{BB962C8B-B14F-4D97-AF65-F5344CB8AC3E}">
        <p14:creationId xmlns:p14="http://schemas.microsoft.com/office/powerpoint/2010/main" val="906884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0DD1-A86F-459B-A1BC-EB94AA26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Model-Driven Test Design – Steps</a:t>
            </a:r>
            <a:endParaRPr lang="en-GB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3DB822-1203-4974-974E-AD0B7BBB2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448" y="1846263"/>
            <a:ext cx="6990156" cy="4249737"/>
          </a:xfrm>
        </p:spPr>
      </p:pic>
    </p:spTree>
    <p:extLst>
      <p:ext uri="{BB962C8B-B14F-4D97-AF65-F5344CB8AC3E}">
        <p14:creationId xmlns:p14="http://schemas.microsoft.com/office/powerpoint/2010/main" val="4132111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60FA-2377-44D8-9CE1-EC63797A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Model-Driven Test</a:t>
            </a:r>
            <a:r>
              <a:rPr lang="en-US" sz="3600" dirty="0"/>
              <a:t> </a:t>
            </a:r>
            <a:r>
              <a:rPr lang="en-US" sz="4000" dirty="0"/>
              <a:t>Design–Activities</a:t>
            </a:r>
            <a:endParaRPr lang="en-GB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6C71D1-C3C3-42E2-8349-A5796AADB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386" y="1846263"/>
            <a:ext cx="6279678" cy="4022725"/>
          </a:xfrm>
        </p:spPr>
      </p:pic>
    </p:spTree>
    <p:extLst>
      <p:ext uri="{BB962C8B-B14F-4D97-AF65-F5344CB8AC3E}">
        <p14:creationId xmlns:p14="http://schemas.microsoft.com/office/powerpoint/2010/main" val="180245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1AEA-D2F6-44BC-9A7C-CABF8E72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2819400"/>
            <a:ext cx="7543800" cy="1450757"/>
          </a:xfrm>
        </p:spPr>
        <p:txBody>
          <a:bodyPr/>
          <a:lstStyle/>
          <a:p>
            <a:r>
              <a:rPr lang="en-GB" b="1" i="1" dirty="0"/>
              <a:t>Thank you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89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790C-150C-42E5-87F2-E8F8D31A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Fault &amp; Failure Model (RIPR)</a:t>
            </a:r>
            <a:endParaRPr lang="en-GB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5F9B8-340C-47D2-8588-57F2940B5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buFont typeface="Monotype Sorts" charset="2"/>
              <a:buNone/>
              <a:defRPr/>
            </a:pPr>
            <a:r>
              <a:rPr lang="en-US" sz="24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conditions necessary for a failure to be observed</a:t>
            </a:r>
          </a:p>
          <a:p>
            <a:pPr marL="457200" indent="-457200">
              <a:spcAft>
                <a:spcPts val="1200"/>
              </a:spcAft>
              <a:buSzTx/>
              <a:buFont typeface="Monotype Sorts" charset="2"/>
              <a:buAutoNum type="arabicPeriod"/>
              <a:defRPr/>
            </a:pPr>
            <a:r>
              <a:rPr lang="en-US" sz="2000" dirty="0">
                <a:solidFill>
                  <a:schemeClr val="tx2"/>
                </a:solidFill>
              </a:rPr>
              <a:t>Reachability</a:t>
            </a:r>
            <a:r>
              <a:rPr lang="en-US" sz="2000" dirty="0"/>
              <a:t> : The location or locations in the program that contain the fault must be reached </a:t>
            </a:r>
          </a:p>
          <a:p>
            <a:pPr marL="457200" indent="-457200">
              <a:spcAft>
                <a:spcPts val="1200"/>
              </a:spcAft>
              <a:buSzTx/>
              <a:buFont typeface="Monotype Sorts" charset="2"/>
              <a:buAutoNum type="arabicPeriod"/>
              <a:defRPr/>
            </a:pPr>
            <a:r>
              <a:rPr lang="en-US" sz="2000" dirty="0">
                <a:solidFill>
                  <a:schemeClr val="tx2"/>
                </a:solidFill>
              </a:rPr>
              <a:t>Infection</a:t>
            </a:r>
            <a:r>
              <a:rPr lang="en-US" sz="2000" dirty="0"/>
              <a:t> : The state of the program must be incorrect</a:t>
            </a:r>
          </a:p>
          <a:p>
            <a:pPr marL="457200" indent="-457200">
              <a:spcAft>
                <a:spcPts val="1200"/>
              </a:spcAft>
              <a:buSzTx/>
              <a:buFont typeface="Monotype Sorts" charset="2"/>
              <a:buAutoNum type="arabicPeriod"/>
              <a:defRPr/>
            </a:pPr>
            <a:r>
              <a:rPr lang="en-US" sz="2000" dirty="0">
                <a:solidFill>
                  <a:schemeClr val="tx2"/>
                </a:solidFill>
              </a:rPr>
              <a:t>Propagation</a:t>
            </a:r>
            <a:r>
              <a:rPr lang="en-US" sz="2000" dirty="0"/>
              <a:t> : The infected state must cause some output or final state of the program to be incorrect</a:t>
            </a:r>
          </a:p>
          <a:p>
            <a:pPr marL="457200" indent="-457200">
              <a:spcAft>
                <a:spcPts val="1200"/>
              </a:spcAft>
              <a:buSzTx/>
              <a:buFont typeface="Monotype Sorts" charset="2"/>
              <a:buAutoNum type="arabicPeriod"/>
              <a:defRPr/>
            </a:pPr>
            <a:r>
              <a:rPr lang="en-US" dirty="0">
                <a:solidFill>
                  <a:schemeClr val="tx2"/>
                </a:solidFill>
              </a:rPr>
              <a:t>Reveal</a:t>
            </a:r>
            <a:r>
              <a:rPr lang="en-US" dirty="0"/>
              <a:t> : The tester must observe part of the incorrect portion of the program state</a:t>
            </a:r>
            <a:endParaRPr lang="en-US" sz="20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50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790C-150C-42E5-87F2-E8F8D31A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RIPR Model</a:t>
            </a:r>
            <a:endParaRPr lang="en-GB" sz="4400" dirty="0">
              <a:solidFill>
                <a:schemeClr val="tx1"/>
              </a:solidFill>
            </a:endParaRPr>
          </a:p>
        </p:txBody>
      </p:sp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52AB159F-E6BD-47A7-80EC-4F00BF97D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981200"/>
            <a:ext cx="5257800" cy="3086100"/>
          </a:xfr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509ED73-4805-4EC9-B199-DFD49AD56DE6}"/>
              </a:ext>
            </a:extLst>
          </p:cNvPr>
          <p:cNvSpPr txBox="1"/>
          <p:nvPr/>
        </p:nvSpPr>
        <p:spPr>
          <a:xfrm>
            <a:off x="2438400" y="5486400"/>
            <a:ext cx="556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Reachability, Infection, Propagation, Revealability (RIPR) model.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65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790C-150C-42E5-87F2-E8F8D31A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Software Testing Activities</a:t>
            </a:r>
            <a:endParaRPr lang="en-GB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5F9B8-340C-47D2-8588-57F2940B5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>
                <a:solidFill>
                  <a:schemeClr val="tx2"/>
                </a:solidFill>
              </a:rPr>
              <a:t>Test Engineer</a:t>
            </a:r>
            <a:r>
              <a:rPr lang="en-US" dirty="0"/>
              <a:t> : An IT professional who is in charge of one or more technical test activities</a:t>
            </a:r>
          </a:p>
          <a:p>
            <a:pPr lvl="1"/>
            <a:r>
              <a:rPr lang="en-US" sz="1800" dirty="0"/>
              <a:t>Designing test inputs</a:t>
            </a:r>
          </a:p>
          <a:p>
            <a:pPr lvl="1"/>
            <a:r>
              <a:rPr lang="en-US" sz="1800" dirty="0"/>
              <a:t>Producing test values</a:t>
            </a:r>
          </a:p>
          <a:p>
            <a:pPr lvl="1"/>
            <a:r>
              <a:rPr lang="en-US" sz="1800" dirty="0"/>
              <a:t>Running test scripts</a:t>
            </a:r>
          </a:p>
          <a:p>
            <a:pPr lvl="1"/>
            <a:r>
              <a:rPr lang="en-US" sz="1800" dirty="0"/>
              <a:t>Analyzing results</a:t>
            </a:r>
          </a:p>
          <a:p>
            <a:pPr lvl="1"/>
            <a:r>
              <a:rPr lang="en-US" sz="1800" dirty="0"/>
              <a:t>Reporting results to developers and managers</a:t>
            </a:r>
          </a:p>
          <a:p>
            <a:pPr lvl="1"/>
            <a:endParaRPr lang="en-US" sz="1800" dirty="0"/>
          </a:p>
          <a:p>
            <a:r>
              <a:rPr lang="en-US" u="sng" dirty="0">
                <a:solidFill>
                  <a:schemeClr val="tx2"/>
                </a:solidFill>
              </a:rPr>
              <a:t>Test Manager</a:t>
            </a:r>
            <a:r>
              <a:rPr lang="en-US" dirty="0"/>
              <a:t> : In charge of one or more test engineers</a:t>
            </a:r>
          </a:p>
          <a:p>
            <a:pPr lvl="1"/>
            <a:r>
              <a:rPr lang="en-US" sz="1800" dirty="0"/>
              <a:t>Sets test policies and processes</a:t>
            </a:r>
          </a:p>
          <a:p>
            <a:pPr lvl="1"/>
            <a:r>
              <a:rPr lang="en-US" sz="1800" dirty="0"/>
              <a:t>Interacts with other managers on the project</a:t>
            </a:r>
          </a:p>
          <a:p>
            <a:pPr lvl="1"/>
            <a:r>
              <a:rPr lang="en-US" sz="1800" dirty="0"/>
              <a:t>Otherwise supports the engineers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65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790C-150C-42E5-87F2-E8F8D31A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Software Testing Activities</a:t>
            </a:r>
            <a:endParaRPr lang="en-GB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C4B58-54E3-4ED2-A4B3-9AD656805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2238375"/>
            <a:ext cx="4438650" cy="2943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62E34-539B-4F3F-8203-386F7B1D4C3A}"/>
              </a:ext>
            </a:extLst>
          </p:cNvPr>
          <p:cNvSpPr txBox="1"/>
          <p:nvPr/>
        </p:nvSpPr>
        <p:spPr>
          <a:xfrm>
            <a:off x="2819400" y="5389575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Fig. ST activities of Test Engineer</a:t>
            </a:r>
          </a:p>
        </p:txBody>
      </p:sp>
    </p:spTree>
    <p:extLst>
      <p:ext uri="{BB962C8B-B14F-4D97-AF65-F5344CB8AC3E}">
        <p14:creationId xmlns:p14="http://schemas.microsoft.com/office/powerpoint/2010/main" val="227363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790C-150C-42E5-87F2-E8F8D31A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Traditional Testing Levels</a:t>
            </a:r>
            <a:endParaRPr lang="en-GB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AFB07-AF05-4D07-9E1D-F92CE9001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68" y="1828800"/>
            <a:ext cx="6517532" cy="43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9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790C-150C-42E5-87F2-E8F8D31A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Object-Oriented</a:t>
            </a:r>
            <a:r>
              <a:rPr lang="en-US" dirty="0"/>
              <a:t> Testing Levels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E488D-3615-49D5-A4E5-E64605B54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81199"/>
            <a:ext cx="7162800" cy="419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1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F24A-4C51-4B71-BADD-12DDCC55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0" i="0" u="none" strike="noStrike" baseline="0" dirty="0"/>
              <a:t>Software development activities </a:t>
            </a:r>
            <a:br>
              <a:rPr lang="en-GB" sz="4000" b="0" i="0" u="none" strike="noStrike" baseline="0" dirty="0"/>
            </a:br>
            <a:r>
              <a:rPr lang="en-GB" sz="4000" b="0" i="0" u="none" strike="noStrike" baseline="0" dirty="0"/>
              <a:t>and testing levels</a:t>
            </a:r>
            <a:endParaRPr lang="en-GB" sz="8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8DAD89-0BBD-4185-AF14-AECE43E0A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262" y="2057400"/>
            <a:ext cx="5313213" cy="32623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258857-7CF4-49DE-992E-46733405DA6F}"/>
              </a:ext>
            </a:extLst>
          </p:cNvPr>
          <p:cNvSpPr txBox="1"/>
          <p:nvPr/>
        </p:nvSpPr>
        <p:spPr>
          <a:xfrm>
            <a:off x="1828800" y="5715000"/>
            <a:ext cx="6207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Fig. Software Testing </a:t>
            </a:r>
            <a:r>
              <a:rPr lang="en-GB" sz="1600" dirty="0" err="1"/>
              <a:t>Activites</a:t>
            </a:r>
            <a:r>
              <a:rPr lang="en-GB" sz="1600" dirty="0"/>
              <a:t> and Testing Levels---  “V Model”</a:t>
            </a:r>
          </a:p>
        </p:txBody>
      </p:sp>
    </p:spTree>
    <p:extLst>
      <p:ext uri="{BB962C8B-B14F-4D97-AF65-F5344CB8AC3E}">
        <p14:creationId xmlns:p14="http://schemas.microsoft.com/office/powerpoint/2010/main" val="40177764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37C55981146D4D8BE7DF43ED48EF7C" ma:contentTypeVersion="4" ma:contentTypeDescription="Create a new document." ma:contentTypeScope="" ma:versionID="98f61ae8638102204f313c0c39e4bf10">
  <xsd:schema xmlns:xsd="http://www.w3.org/2001/XMLSchema" xmlns:xs="http://www.w3.org/2001/XMLSchema" xmlns:p="http://schemas.microsoft.com/office/2006/metadata/properties" xmlns:ns2="27a064ba-fdca-4edc-b0c6-399aa4a77695" targetNamespace="http://schemas.microsoft.com/office/2006/metadata/properties" ma:root="true" ma:fieldsID="3a2c834a0a8894a14f03ca9015043965" ns2:_="">
    <xsd:import namespace="27a064ba-fdca-4edc-b0c6-399aa4a77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064ba-fdca-4edc-b0c6-399aa4a776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A31F0F-5958-490C-A7CE-F27AEBD98B49}"/>
</file>

<file path=customXml/itemProps2.xml><?xml version="1.0" encoding="utf-8"?>
<ds:datastoreItem xmlns:ds="http://schemas.openxmlformats.org/officeDocument/2006/customXml" ds:itemID="{6641AB55-C299-4F98-83C5-87495F58813F}"/>
</file>

<file path=customXml/itemProps3.xml><?xml version="1.0" encoding="utf-8"?>
<ds:datastoreItem xmlns:ds="http://schemas.openxmlformats.org/officeDocument/2006/customXml" ds:itemID="{9E968156-084E-4D42-B80E-52F53A87BAFC}"/>
</file>

<file path=docProps/app.xml><?xml version="1.0" encoding="utf-8"?>
<Properties xmlns="http://schemas.openxmlformats.org/officeDocument/2006/extended-properties" xmlns:vt="http://schemas.openxmlformats.org/officeDocument/2006/docPropsVTypes">
  <TotalTime>112642</TotalTime>
  <Words>1539</Words>
  <Application>Microsoft Office PowerPoint</Application>
  <PresentationFormat>On-screen Show (4:3)</PresentationFormat>
  <Paragraphs>197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 Nova Cond</vt:lpstr>
      <vt:lpstr>Arial Unicode MS</vt:lpstr>
      <vt:lpstr>Calibri</vt:lpstr>
      <vt:lpstr>Calibri Light</vt:lpstr>
      <vt:lpstr>Comic Sans MS</vt:lpstr>
      <vt:lpstr>Gill Sans MT</vt:lpstr>
      <vt:lpstr>LiberationSerif</vt:lpstr>
      <vt:lpstr>Monotype Sorts</vt:lpstr>
      <vt:lpstr>Times New Roman</vt:lpstr>
      <vt:lpstr>Wingdings</vt:lpstr>
      <vt:lpstr>Retrospect</vt:lpstr>
      <vt:lpstr> Chapter 2:  Paul Ammann and Jeff Offutt, Introduction to Software Testing-Cambridge University Press (2017)  </vt:lpstr>
      <vt:lpstr>Complexity of Testing Software</vt:lpstr>
      <vt:lpstr>Fault &amp; Failure Model (RIPR)</vt:lpstr>
      <vt:lpstr>RIPR Model</vt:lpstr>
      <vt:lpstr>Software Testing Activities</vt:lpstr>
      <vt:lpstr>Software Testing Activities</vt:lpstr>
      <vt:lpstr>Traditional Testing Levels</vt:lpstr>
      <vt:lpstr>Object-Oriented Testing Levels</vt:lpstr>
      <vt:lpstr>Software development activities  and testing levels</vt:lpstr>
      <vt:lpstr>Coverage Criteria</vt:lpstr>
      <vt:lpstr>Advantages of Coverage Criteria</vt:lpstr>
      <vt:lpstr>Test Requirements and Criteria</vt:lpstr>
      <vt:lpstr>Old View : Colored Boxes</vt:lpstr>
      <vt:lpstr>Model-Driven Test Design</vt:lpstr>
      <vt:lpstr>Types of Test Activities</vt:lpstr>
      <vt:lpstr>1. Test Design—(a) Criteria-Based</vt:lpstr>
      <vt:lpstr>1. Test Design—(b) Human-Based</vt:lpstr>
      <vt:lpstr>2. Test Automation</vt:lpstr>
      <vt:lpstr>3. Test Execution</vt:lpstr>
      <vt:lpstr>4. Test Evaluation</vt:lpstr>
      <vt:lpstr>Other Activities</vt:lpstr>
      <vt:lpstr>Organizing the Team</vt:lpstr>
      <vt:lpstr>Applying Test Activities</vt:lpstr>
      <vt:lpstr>Using MDTD in Practice</vt:lpstr>
      <vt:lpstr>Model-Driven Test Design</vt:lpstr>
      <vt:lpstr>Model-Driven Test Design – Steps</vt:lpstr>
      <vt:lpstr>Model-Driven Test Design–Activities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 Dynamic Analysis-Test Design Techniques</dc:title>
  <dc:creator>Najmun Nisa</dc:creator>
  <cp:lastModifiedBy>Najmun Nisa</cp:lastModifiedBy>
  <cp:revision>172</cp:revision>
  <dcterms:created xsi:type="dcterms:W3CDTF">2020-05-18T19:44:45Z</dcterms:created>
  <dcterms:modified xsi:type="dcterms:W3CDTF">2024-04-02T04:47:04Z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0x010100C637C55981146D4D8BE7DF43ED48EF7C</vt:lpwstr>
  </property>
</Properties>
</file>