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0"/>
  </p:notesMasterIdLst>
  <p:sldIdLst>
    <p:sldId id="256" r:id="rId2"/>
    <p:sldId id="289" r:id="rId3"/>
    <p:sldId id="290" r:id="rId4"/>
    <p:sldId id="283" r:id="rId5"/>
    <p:sldId id="293" r:id="rId6"/>
    <p:sldId id="257" r:id="rId7"/>
    <p:sldId id="294" r:id="rId8"/>
    <p:sldId id="295" r:id="rId9"/>
    <p:sldId id="284" r:id="rId10"/>
    <p:sldId id="258" r:id="rId11"/>
    <p:sldId id="285" r:id="rId12"/>
    <p:sldId id="292" r:id="rId13"/>
    <p:sldId id="286" r:id="rId14"/>
    <p:sldId id="276" r:id="rId15"/>
    <p:sldId id="296" r:id="rId16"/>
    <p:sldId id="297" r:id="rId17"/>
    <p:sldId id="287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1219" autoAdjust="0"/>
  </p:normalViewPr>
  <p:slideViewPr>
    <p:cSldViewPr>
      <p:cViewPr varScale="1">
        <p:scale>
          <a:sx n="78" d="100"/>
          <a:sy n="78" d="100"/>
        </p:scale>
        <p:origin x="16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9EEFC-BAAF-4FA3-8702-1D59FE68E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5C6C-CDED-43FC-B946-C722D95D5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61967E-7EBB-4BB3-A607-75AE5F7ADDEE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05000" y="2286000"/>
            <a:ext cx="6858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Software Testing</a:t>
            </a:r>
          </a:p>
          <a:p>
            <a:r>
              <a:rPr lang="en-GB" sz="4800" dirty="0">
                <a:latin typeface="Arial Nova Cond" panose="020B0506020202020204" pitchFamily="34" charset="0"/>
              </a:rPr>
              <a:t>         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7839456" cy="362712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Arial Nova Cond" panose="020B0506020202020204" pitchFamily="34" charset="0"/>
              </a:rPr>
              <a:t>Categories of Test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" y="1658112"/>
            <a:ext cx="7839455" cy="4038600"/>
          </a:xfrm>
        </p:spPr>
        <p:txBody>
          <a:bodyPr anchor="ctr">
            <a:normAutofit/>
          </a:bodyPr>
          <a:lstStyle/>
          <a:p>
            <a:pPr marL="514350" indent="-514350">
              <a:buNone/>
            </a:pPr>
            <a:r>
              <a:rPr lang="en-US" sz="1700" dirty="0"/>
              <a:t>Typically we </a:t>
            </a:r>
            <a:r>
              <a:rPr lang="en-US" sz="1700" dirty="0">
                <a:latin typeface="Arial Nova Cond" panose="020B0506020202020204" pitchFamily="34" charset="0"/>
              </a:rPr>
              <a:t>have</a:t>
            </a:r>
            <a:r>
              <a:rPr lang="en-US" sz="1700" dirty="0"/>
              <a:t> 3 categories:</a:t>
            </a:r>
          </a:p>
          <a:p>
            <a:pPr marL="514350" indent="-51435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Black-box (specification-based)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White-box (structured-based)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Experience-based</a:t>
            </a:r>
          </a:p>
          <a:p>
            <a:pPr marL="514350" indent="-51435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285-C5BF-420A-AF22-24D8EEED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581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E313-F7CC-4A9B-A509-1284A329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 Without knowing internal knowledge</a:t>
            </a: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Black-Box can be any software system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Focus on the input and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Helps in overall functionality verification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Helps in identifying inconsistent and incomplete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Finds defects like: Incorrect functions, errors in data structures, behaviour, initialization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Tools can be: QTP, Selenium, LoadRunner, </a:t>
            </a:r>
            <a:r>
              <a:rPr lang="en-GB" sz="1600" dirty="0" err="1">
                <a:latin typeface="Arial Nova Cond" panose="020B0506020202020204" pitchFamily="34" charset="0"/>
              </a:rPr>
              <a:t>Jmeter</a:t>
            </a:r>
            <a:r>
              <a:rPr lang="en-GB" sz="1600" dirty="0">
                <a:latin typeface="Arial Nova Cond" panose="020B0506020202020204" pitchFamily="34" charset="0"/>
              </a:rPr>
              <a:t> etc</a:t>
            </a:r>
          </a:p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 </a:t>
            </a:r>
          </a:p>
        </p:txBody>
      </p:sp>
      <p:pic>
        <p:nvPicPr>
          <p:cNvPr id="4" name="Picture 3" descr="images (2).jpg">
            <a:extLst>
              <a:ext uri="{FF2B5EF4-FFF2-40B4-BE49-F238E27FC236}">
                <a16:creationId xmlns:a16="http://schemas.microsoft.com/office/drawing/2014/main" id="{4EBE2B70-41B6-4E9F-B044-4F086DCB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253397"/>
            <a:ext cx="3048000" cy="12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243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Point of observation and Point of control situated at outside the test object.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Test object can be your module/component, System.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err="1"/>
              <a:t>PoC</a:t>
            </a:r>
            <a:r>
              <a:rPr lang="en-US" sz="1800" dirty="0"/>
              <a:t> are appropriate test data, appropriate test precondition.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err="1"/>
              <a:t>PoO</a:t>
            </a:r>
            <a:r>
              <a:rPr lang="en-US" sz="1800" dirty="0"/>
              <a:t> is output, result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F22FA-C1EC-4560-AD33-847533D3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57600"/>
            <a:ext cx="2476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84BF-53E2-4074-A537-2C00AC8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Black Box Testing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F7C4B6-0A92-428F-839E-B2BFFCB6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229" y="1813031"/>
            <a:ext cx="2156571" cy="2454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02BF76-44C7-425B-B8FA-B827ECAB556D}"/>
              </a:ext>
            </a:extLst>
          </p:cNvPr>
          <p:cNvSpPr/>
          <p:nvPr/>
        </p:nvSpPr>
        <p:spPr>
          <a:xfrm>
            <a:off x="329381" y="4267200"/>
            <a:ext cx="8509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This form of testing technique will check the input and output.</a:t>
            </a:r>
          </a:p>
          <a:p>
            <a:endParaRPr lang="en-GB" dirty="0"/>
          </a:p>
          <a:p>
            <a:pPr lvl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-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logged in when inputs correct username and correct password</a:t>
            </a:r>
          </a:p>
          <a:p>
            <a:pPr lvl="0"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user receives an error message when enters username and incorrect password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Black box testing checks scenarios where the system can break.</a:t>
            </a:r>
          </a:p>
          <a:p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429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58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generic steps followed to carry out any type of Black Box Testing.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Initially requirements and specifications of the system are examined.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Tester chooses valid inputs (positive test scenario) to check whether Software under test(SUT) processes them correctly . Also some invalid inputs (negative test scenario) are chosen to verify that the SUT is able to detect them.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Tester determines expected outputs for all those inputs.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Software tester constructs test cases with the selected inputs.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test cases are executed.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Software tester compares the actual outputs with the expected outputs.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Defects if any are fixed and re-tested.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4EA-EE5D-4FB6-B34F-C0F60A2D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28061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Types of Black Box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F634-96BA-4F96-B49E-841A27CC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Functional Testing</a:t>
            </a:r>
          </a:p>
          <a:p>
            <a:pPr marL="292608" lvl="1" indent="0">
              <a:buNone/>
            </a:pPr>
            <a:r>
              <a:rPr lang="en-GB" dirty="0"/>
              <a:t>   - Focus area is customer requirement’s</a:t>
            </a:r>
          </a:p>
          <a:p>
            <a:pPr marL="292608" lvl="1" indent="0">
              <a:buNone/>
            </a:pPr>
            <a:r>
              <a:rPr lang="en-GB" dirty="0"/>
              <a:t>   - Mainly black box involved</a:t>
            </a:r>
          </a:p>
          <a:p>
            <a:pPr marL="292608" lvl="1" indent="0">
              <a:buNone/>
            </a:pPr>
            <a:r>
              <a:rPr lang="en-GB" dirty="0"/>
              <a:t>   - Requirement</a:t>
            </a:r>
          </a:p>
          <a:p>
            <a:pPr marL="292608" lvl="1" indent="0">
              <a:buNone/>
            </a:pPr>
            <a:r>
              <a:rPr lang="en-GB" dirty="0"/>
              <a:t>   - Functionality</a:t>
            </a:r>
          </a:p>
          <a:p>
            <a:pPr marL="292608" lvl="1" indent="0">
              <a:buNone/>
            </a:pPr>
            <a:r>
              <a:rPr lang="en-GB" dirty="0"/>
              <a:t>   - Examples (Unit, Smoke, Integration testing etc)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Non functional Testing</a:t>
            </a:r>
          </a:p>
          <a:p>
            <a:pPr marL="292608" lvl="1" indent="0">
              <a:buNone/>
            </a:pPr>
            <a:r>
              <a:rPr lang="en-GB" dirty="0"/>
              <a:t>   - It focusses on customer's expectation.  </a:t>
            </a:r>
          </a:p>
          <a:p>
            <a:pPr marL="292608" lvl="1" indent="0">
              <a:buNone/>
            </a:pPr>
            <a:r>
              <a:rPr lang="en-GB" dirty="0"/>
              <a:t>   - Requirements</a:t>
            </a:r>
            <a:r>
              <a:rPr lang="en-GB" b="1" dirty="0"/>
              <a:t> </a:t>
            </a:r>
          </a:p>
          <a:p>
            <a:pPr marL="292608" lvl="1" indent="0">
              <a:buNone/>
            </a:pPr>
            <a:r>
              <a:rPr lang="en-GB" b="1" dirty="0"/>
              <a:t>   - </a:t>
            </a:r>
            <a:r>
              <a:rPr lang="en-GB" dirty="0"/>
              <a:t>Functionality</a:t>
            </a:r>
          </a:p>
          <a:p>
            <a:pPr marL="292608" lvl="1" indent="0">
              <a:buNone/>
            </a:pPr>
            <a:r>
              <a:rPr lang="en-GB" dirty="0"/>
              <a:t>   - Examples ( Performance, Load, Reliability testing etc)</a:t>
            </a:r>
          </a:p>
        </p:txBody>
      </p:sp>
    </p:spTree>
    <p:extLst>
      <p:ext uri="{BB962C8B-B14F-4D97-AF65-F5344CB8AC3E}">
        <p14:creationId xmlns:p14="http://schemas.microsoft.com/office/powerpoint/2010/main" val="342387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E15-3D16-4A0D-A735-812783D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latin typeface="Arial Nova Cond" panose="020B0506020202020204" pitchFamily="34" charset="0"/>
              </a:rPr>
              <a:t>  Functional Testing vs Non functional Testing </a:t>
            </a:r>
            <a:br>
              <a:rPr lang="en-GB" sz="4400" dirty="0">
                <a:latin typeface="Arial Nova Cond" panose="020B0506020202020204" pitchFamily="34" charset="0"/>
              </a:rPr>
            </a:br>
            <a:r>
              <a:rPr lang="en-GB" sz="4400" dirty="0">
                <a:latin typeface="Arial Nova Cond" panose="020B0506020202020204" pitchFamily="34" charset="0"/>
              </a:rPr>
              <a:t>      </a:t>
            </a:r>
            <a:r>
              <a:rPr lang="en-GB" sz="4000" dirty="0">
                <a:latin typeface="Arial Nova Cond" panose="020B0506020202020204" pitchFamily="34" charset="0"/>
              </a:rPr>
              <a:t>               </a:t>
            </a:r>
            <a:r>
              <a:rPr lang="en-GB" sz="3600" dirty="0">
                <a:latin typeface="Arial Nova Cond" panose="020B0506020202020204" pitchFamily="34" charset="0"/>
              </a:rPr>
              <a:t> Example</a:t>
            </a:r>
            <a:endParaRPr lang="en-GB" sz="4400" dirty="0">
              <a:latin typeface="Arial Nova Cond" panose="020B0506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E9B76-53A5-4097-9F19-9519435E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78" y="1846263"/>
            <a:ext cx="70074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3DC3-C0CF-4C6A-9AC5-DA59C983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F660-35AF-493A-9F9B-DE1C66D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057400"/>
            <a:ext cx="754380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Manual Testing: </a:t>
            </a:r>
          </a:p>
          <a:p>
            <a:pPr marL="292608" lvl="1" indent="0">
              <a:buNone/>
            </a:pPr>
            <a:r>
              <a:rPr lang="en-GB" dirty="0"/>
              <a:t>  - Checks the system as a user.</a:t>
            </a:r>
          </a:p>
          <a:p>
            <a:pPr marL="292608" lvl="1" indent="0">
              <a:buNone/>
            </a:pPr>
            <a:r>
              <a:rPr lang="en-GB" dirty="0"/>
              <a:t>  - Processing time</a:t>
            </a:r>
          </a:p>
          <a:p>
            <a:pPr marL="292608" lvl="1" indent="0">
              <a:buNone/>
            </a:pPr>
            <a:r>
              <a:rPr lang="en-GB" dirty="0"/>
              <a:t>  - Not much reliable</a:t>
            </a:r>
          </a:p>
          <a:p>
            <a:pPr marL="292608" lvl="1" indent="0">
              <a:buNone/>
            </a:pPr>
            <a:r>
              <a:rPr lang="en-GB" dirty="0"/>
              <a:t>  - UI change </a:t>
            </a:r>
          </a:p>
          <a:p>
            <a:pPr marL="292608" lvl="1" indent="0">
              <a:buNone/>
            </a:pPr>
            <a:r>
              <a:rPr lang="en-GB" dirty="0"/>
              <a:t>  - Suitable when the test cases are run once or twice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Automated UI Testing: </a:t>
            </a:r>
          </a:p>
          <a:p>
            <a:pPr marL="292608" lvl="1" indent="0">
              <a:buNone/>
            </a:pPr>
            <a:r>
              <a:rPr lang="en-GB" dirty="0"/>
              <a:t>  - user interaction with the system is recorded to find errors</a:t>
            </a:r>
          </a:p>
          <a:p>
            <a:pPr marL="292608" lvl="1" indent="0">
              <a:buNone/>
            </a:pPr>
            <a:r>
              <a:rPr lang="en-GB" dirty="0"/>
              <a:t>  - Reliable</a:t>
            </a:r>
          </a:p>
          <a:p>
            <a:pPr marL="292608" lvl="1" indent="0">
              <a:buNone/>
            </a:pPr>
            <a:r>
              <a:rPr lang="en-GB" dirty="0"/>
              <a:t>  - Processing time</a:t>
            </a:r>
          </a:p>
          <a:p>
            <a:pPr marL="292608" lvl="1" indent="0">
              <a:buNone/>
            </a:pPr>
            <a:r>
              <a:rPr lang="en-GB" dirty="0"/>
              <a:t>  - Time required for automated testing is less </a:t>
            </a:r>
          </a:p>
          <a:p>
            <a:pPr marL="292608" lvl="1" indent="0">
              <a:buNone/>
            </a:pPr>
            <a:r>
              <a:rPr lang="en-GB" dirty="0"/>
              <a:t>  - Testing Tools: Selenium, Quick Test Professional (QTP) , Cross-Browser testing,</a:t>
            </a:r>
          </a:p>
          <a:p>
            <a:pPr marL="292608" lvl="1" indent="0">
              <a:buNone/>
            </a:pPr>
            <a:r>
              <a:rPr lang="en-GB" dirty="0"/>
              <a:t>     </a:t>
            </a:r>
            <a:r>
              <a:rPr lang="en-GB" dirty="0" err="1"/>
              <a:t>Loadrunner</a:t>
            </a:r>
            <a:r>
              <a:rPr lang="en-GB" dirty="0"/>
              <a:t>, JMeter etc 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56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9D36-0C66-4C51-BCEF-7BDDDF60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CF2F-0DB1-4CA0-916D-6CC709DB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4884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Object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Bed and why it’s necessary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Systematic and Stepwise Approach for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Design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Static and Dynamic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Introduction to Black box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Functional and Non Functional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Testing Approaches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5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3C8B-15BB-47FD-8658-C3CB3391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29" y="102350"/>
            <a:ext cx="7543800" cy="1450757"/>
          </a:xfrm>
        </p:spPr>
        <p:txBody>
          <a:bodyPr/>
          <a:lstStyle/>
          <a:p>
            <a:r>
              <a:rPr lang="en-US" sz="3200" dirty="0">
                <a:latin typeface="Arial Nova Cond" panose="020B0506020202020204" pitchFamily="34" charset="0"/>
              </a:rPr>
              <a:t>Dynamic Analysis: Test Object Execution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816C-8F87-4CA6-A857-D2225F50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98" y="1824037"/>
            <a:ext cx="7886700" cy="4576763"/>
          </a:xfrm>
        </p:spPr>
        <p:txBody>
          <a:bodyPr>
            <a:normAutofit/>
          </a:bodyPr>
          <a:lstStyle/>
          <a:p>
            <a:r>
              <a:rPr lang="en-GB" dirty="0"/>
              <a:t>Test Object must be executable</a:t>
            </a:r>
          </a:p>
          <a:p>
            <a:pPr marL="0" indent="0">
              <a:buNone/>
            </a:pPr>
            <a:r>
              <a:rPr lang="en-GB" dirty="0"/>
              <a:t>     - Provided with the input data</a:t>
            </a:r>
          </a:p>
          <a:p>
            <a:pPr marL="0" indent="0">
              <a:buNone/>
            </a:pPr>
            <a:r>
              <a:rPr lang="en-GB" dirty="0"/>
              <a:t>     - Must be embedded in the test bed</a:t>
            </a:r>
          </a:p>
          <a:p>
            <a:r>
              <a:rPr lang="en-GB" dirty="0"/>
              <a:t>Test Bed?</a:t>
            </a:r>
          </a:p>
          <a:p>
            <a:pPr marL="0" indent="0">
              <a:buNone/>
            </a:pPr>
            <a:r>
              <a:rPr lang="en-GB" dirty="0"/>
              <a:t>     - An execution environment.</a:t>
            </a:r>
          </a:p>
          <a:p>
            <a:pPr marL="0" indent="0">
              <a:buNone/>
            </a:pPr>
            <a:r>
              <a:rPr lang="en-GB" dirty="0"/>
              <a:t>     - </a:t>
            </a:r>
            <a:r>
              <a:rPr lang="en-US" dirty="0" err="1"/>
              <a:t>E.g</a:t>
            </a:r>
            <a:r>
              <a:rPr lang="en-US" dirty="0"/>
              <a:t> specific hardware, OS, configuration of the product under test, </a:t>
            </a:r>
          </a:p>
          <a:p>
            <a:pPr marL="0" indent="0">
              <a:buNone/>
            </a:pPr>
            <a:r>
              <a:rPr lang="en-US" dirty="0"/>
              <a:t>       other application or system software, etc.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- Drivers and Stubs combined established the test bed.</a:t>
            </a:r>
          </a:p>
          <a:p>
            <a:pPr marL="0" indent="0">
              <a:buNone/>
            </a:pPr>
            <a:r>
              <a:rPr lang="en-GB" dirty="0"/>
              <a:t>     - Point of Control(</a:t>
            </a:r>
            <a:r>
              <a:rPr lang="en-GB" dirty="0" err="1"/>
              <a:t>PoC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- Point of Observation(</a:t>
            </a:r>
            <a:r>
              <a:rPr lang="en-GB" dirty="0" err="1"/>
              <a:t>PoO</a:t>
            </a:r>
            <a:r>
              <a:rPr lang="en-GB" dirty="0"/>
              <a:t>)</a:t>
            </a:r>
          </a:p>
        </p:txBody>
      </p:sp>
      <p:pic>
        <p:nvPicPr>
          <p:cNvPr id="4" name="Content Placeholder 3" descr="image019.jpg">
            <a:extLst>
              <a:ext uri="{FF2B5EF4-FFF2-40B4-BE49-F238E27FC236}">
                <a16:creationId xmlns:a16="http://schemas.microsoft.com/office/drawing/2014/main" id="{E1B8C289-CDDA-4245-AA96-1CD4D743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26" y="1847292"/>
            <a:ext cx="2638674" cy="1932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C1353-7C63-4F02-830A-1FCC8965A0E0}"/>
              </a:ext>
            </a:extLst>
          </p:cNvPr>
          <p:cNvSpPr txBox="1"/>
          <p:nvPr/>
        </p:nvSpPr>
        <p:spPr>
          <a:xfrm>
            <a:off x="6343957" y="37430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Fig. Test Bed</a:t>
            </a:r>
          </a:p>
        </p:txBody>
      </p:sp>
    </p:spTree>
    <p:extLst>
      <p:ext uri="{BB962C8B-B14F-4D97-AF65-F5344CB8AC3E}">
        <p14:creationId xmlns:p14="http://schemas.microsoft.com/office/powerpoint/2010/main" val="37936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0456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Systematic and Stepwise approach for determining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13" y="1676400"/>
            <a:ext cx="7052187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Systematic 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Many requirements should be checked.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Little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This goal requires systematic approach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b="1" dirty="0"/>
              <a:t>Stepwise Approach: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Determine conditions and preconditions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Specify the individual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Determine how to execute the tests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04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E8AF-98F9-47E1-8D3B-309C827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762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General Test Cases Tasks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550C-5A3D-43F4-A0E3-E286FD6F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133600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Conditions, preconditions, and goals</a:t>
            </a:r>
          </a:p>
          <a:p>
            <a:pPr marL="0" indent="0">
              <a:buNone/>
            </a:pPr>
            <a:r>
              <a:rPr lang="en-GB" i="1" dirty="0"/>
              <a:t>    -  </a:t>
            </a:r>
            <a:r>
              <a:rPr lang="en-GB" dirty="0"/>
              <a:t>What must be tested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The failure risk should especially be taken</a:t>
            </a:r>
            <a:endParaRPr lang="en-GB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Traceability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Effects of changed specifications on the test cases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Creation of New test cases and removal or change of existing</a:t>
            </a:r>
            <a:endParaRPr lang="en-GB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Determining expected result and behaviour</a:t>
            </a:r>
          </a:p>
          <a:p>
            <a:pPr marL="0" indent="0">
              <a:buNone/>
            </a:pPr>
            <a:r>
              <a:rPr lang="en-GB" dirty="0"/>
              <a:t>      - Results should be determined and documented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case execution</a:t>
            </a:r>
          </a:p>
          <a:p>
            <a:pPr marL="0" indent="0">
              <a:buNone/>
            </a:pPr>
            <a:r>
              <a:rPr lang="en-GB" dirty="0"/>
              <a:t>       - Execute whole sequence of test cases </a:t>
            </a:r>
          </a:p>
        </p:txBody>
      </p:sp>
    </p:spTree>
    <p:extLst>
      <p:ext uri="{BB962C8B-B14F-4D97-AF65-F5344CB8AC3E}">
        <p14:creationId xmlns:p14="http://schemas.microsoft.com/office/powerpoint/2010/main" val="732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934200" cy="76200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Software Test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91400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First of all we should know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Technique?</a:t>
            </a:r>
          </a:p>
          <a:p>
            <a:pPr marL="0" indent="0">
              <a:buNone/>
            </a:pPr>
            <a:r>
              <a:rPr lang="en-US" sz="1700" dirty="0"/>
              <a:t>    - Efficient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Tester design technique? </a:t>
            </a:r>
          </a:p>
          <a:p>
            <a:pPr marL="0" indent="0">
              <a:buNone/>
            </a:pPr>
            <a:r>
              <a:rPr lang="en-US" sz="1700" dirty="0"/>
              <a:t>    - Select good set of tests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Why we need to use the tester design technique?</a:t>
            </a:r>
          </a:p>
          <a:p>
            <a:pPr marL="0" indent="0">
              <a:buNone/>
            </a:pPr>
            <a:r>
              <a:rPr lang="en-US" sz="1700" dirty="0"/>
              <a:t>   - Exhaustive testing not possible</a:t>
            </a:r>
          </a:p>
          <a:p>
            <a:pPr marL="0" indent="0">
              <a:buNone/>
            </a:pPr>
            <a:r>
              <a:rPr lang="en-US" sz="1700" dirty="0"/>
              <a:t>   - Intelligent process needed for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C427-2BCB-4946-9547-EDB6033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1434041"/>
          </a:xfrm>
        </p:spPr>
        <p:txBody>
          <a:bodyPr/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57E0-2220-46E8-B535-22AC500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Static Testing</a:t>
            </a:r>
          </a:p>
          <a:p>
            <a:pPr marL="0" indent="0">
              <a:buNone/>
            </a:pPr>
            <a:r>
              <a:rPr lang="en-GB" dirty="0"/>
              <a:t>      - Without execution</a:t>
            </a:r>
          </a:p>
          <a:p>
            <a:pPr marL="0" indent="0">
              <a:buNone/>
            </a:pPr>
            <a:r>
              <a:rPr lang="en-GB" dirty="0"/>
              <a:t>      - Verification process</a:t>
            </a:r>
          </a:p>
          <a:p>
            <a:pPr marL="0" indent="0">
              <a:buNone/>
            </a:pPr>
            <a:r>
              <a:rPr lang="en-GB" dirty="0"/>
              <a:t>      - Prevention of defects</a:t>
            </a:r>
          </a:p>
          <a:p>
            <a:pPr marL="0" indent="0">
              <a:buNone/>
            </a:pPr>
            <a:r>
              <a:rPr lang="en-GB" dirty="0"/>
              <a:t>      - Defects finding cost is less</a:t>
            </a:r>
          </a:p>
          <a:p>
            <a:pPr marL="0" indent="0">
              <a:buNone/>
            </a:pPr>
            <a:r>
              <a:rPr lang="en-GB" dirty="0"/>
              <a:t>      - Loads of meetings</a:t>
            </a:r>
          </a:p>
          <a:p>
            <a:pPr marL="0" indent="0">
              <a:buNone/>
            </a:pPr>
            <a:r>
              <a:rPr lang="en-GB" dirty="0"/>
              <a:t>      - </a:t>
            </a:r>
            <a:r>
              <a:rPr lang="en-GB" sz="2100" dirty="0"/>
              <a:t>Walkthrough, Inspection, reviews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Dynamic Testing</a:t>
            </a:r>
          </a:p>
          <a:p>
            <a:pPr marL="0" indent="0">
              <a:buNone/>
            </a:pPr>
            <a:r>
              <a:rPr lang="en-GB" dirty="0"/>
              <a:t>      - With execution</a:t>
            </a:r>
          </a:p>
          <a:p>
            <a:pPr marL="0" indent="0">
              <a:buNone/>
            </a:pPr>
            <a:r>
              <a:rPr lang="en-GB" dirty="0"/>
              <a:t>      - Validation process</a:t>
            </a:r>
          </a:p>
          <a:p>
            <a:pPr marL="0" indent="0">
              <a:buNone/>
            </a:pPr>
            <a:r>
              <a:rPr lang="en-GB" dirty="0"/>
              <a:t>      - Finding and fixing defects</a:t>
            </a:r>
          </a:p>
          <a:p>
            <a:pPr marL="0" indent="0">
              <a:buNone/>
            </a:pPr>
            <a:r>
              <a:rPr lang="en-GB" dirty="0"/>
              <a:t>      - Defects finding cost is high</a:t>
            </a:r>
          </a:p>
          <a:p>
            <a:pPr marL="0" indent="0">
              <a:buNone/>
            </a:pPr>
            <a:r>
              <a:rPr lang="en-GB" dirty="0"/>
              <a:t>      - Lesser meetings</a:t>
            </a:r>
          </a:p>
          <a:p>
            <a:pPr marL="0" indent="0">
              <a:buNone/>
            </a:pPr>
            <a:r>
              <a:rPr lang="en-GB" dirty="0"/>
              <a:t>     -  </a:t>
            </a:r>
            <a:r>
              <a:rPr lang="en-GB" sz="2100" dirty="0"/>
              <a:t>Specification based, structure based, Experience based, unit testing, integration testing etc.</a:t>
            </a:r>
          </a:p>
        </p:txBody>
      </p:sp>
    </p:spTree>
    <p:extLst>
      <p:ext uri="{BB962C8B-B14F-4D97-AF65-F5344CB8AC3E}">
        <p14:creationId xmlns:p14="http://schemas.microsoft.com/office/powerpoint/2010/main" val="372607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BEA7-9A2F-4BF1-91E0-D9276051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24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76A7-4EE4-45B8-8C42-13ABEE15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Example of  Online Shopping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Static Test Techniques</a:t>
            </a:r>
          </a:p>
          <a:p>
            <a:pPr marL="0" indent="0">
              <a:buNone/>
            </a:pPr>
            <a:r>
              <a:rPr lang="en-GB" dirty="0"/>
              <a:t>      - Review  the requirement documents, design documents </a:t>
            </a:r>
          </a:p>
          <a:p>
            <a:pPr marL="0" indent="0">
              <a:buNone/>
            </a:pPr>
            <a:r>
              <a:rPr lang="en-GB" dirty="0"/>
              <a:t>      - GUI of the  application</a:t>
            </a:r>
          </a:p>
          <a:p>
            <a:pPr marL="0" indent="0">
              <a:buNone/>
            </a:pPr>
            <a:r>
              <a:rPr lang="en-GB" dirty="0"/>
              <a:t>      - Database structure of the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Dynamic Testing Techniques  </a:t>
            </a:r>
          </a:p>
          <a:p>
            <a:pPr marL="0" indent="0">
              <a:buNone/>
            </a:pPr>
            <a:r>
              <a:rPr lang="en-GB" dirty="0"/>
              <a:t>      - Functionality of the different page</a:t>
            </a:r>
          </a:p>
          <a:p>
            <a:pPr marL="0" indent="0">
              <a:buNone/>
            </a:pPr>
            <a:r>
              <a:rPr lang="en-GB" dirty="0"/>
              <a:t>      - Checkout process and payment methods</a:t>
            </a:r>
          </a:p>
          <a:p>
            <a:pPr marL="0" indent="0">
              <a:buNone/>
            </a:pPr>
            <a:r>
              <a:rPr lang="en-GB" dirty="0"/>
              <a:t>      - Interfaces between different pages</a:t>
            </a:r>
          </a:p>
        </p:txBody>
      </p:sp>
    </p:spTree>
    <p:extLst>
      <p:ext uri="{BB962C8B-B14F-4D97-AF65-F5344CB8AC3E}">
        <p14:creationId xmlns:p14="http://schemas.microsoft.com/office/powerpoint/2010/main" val="11796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6736-C768-4246-B70A-23FBF1C0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4" y="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5DEE4-1C00-4D7F-A75E-7B41C8ED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916" y="1882592"/>
            <a:ext cx="5547510" cy="42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65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248E6-C6DE-4F5F-9084-BF8BFB7B9113}"/>
</file>

<file path=customXml/itemProps2.xml><?xml version="1.0" encoding="utf-8"?>
<ds:datastoreItem xmlns:ds="http://schemas.openxmlformats.org/officeDocument/2006/customXml" ds:itemID="{B3E326DC-5F6E-48A5-980D-F98FF521251F}"/>
</file>

<file path=customXml/itemProps3.xml><?xml version="1.0" encoding="utf-8"?>
<ds:datastoreItem xmlns:ds="http://schemas.openxmlformats.org/officeDocument/2006/customXml" ds:itemID="{A60C7782-6E87-436A-9C65-CC860D0954C2}"/>
</file>

<file path=docProps/app.xml><?xml version="1.0" encoding="utf-8"?>
<Properties xmlns="http://schemas.openxmlformats.org/officeDocument/2006/extended-properties" xmlns:vt="http://schemas.openxmlformats.org/officeDocument/2006/docPropsVTypes">
  <TotalTime>19067</TotalTime>
  <Words>934</Words>
  <Application>Microsoft Office PowerPoint</Application>
  <PresentationFormat>On-screen Show (4:3)</PresentationFormat>
  <Paragraphs>162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Nova Cond</vt:lpstr>
      <vt:lpstr>Calibri</vt:lpstr>
      <vt:lpstr>Calibri Light</vt:lpstr>
      <vt:lpstr>Times New Roman</vt:lpstr>
      <vt:lpstr>Wingdings</vt:lpstr>
      <vt:lpstr>Retrospect</vt:lpstr>
      <vt:lpstr> Chapter 5:  Dynamic Analysis-Test Design Techniques </vt:lpstr>
      <vt:lpstr>Agenda for Today</vt:lpstr>
      <vt:lpstr>Dynamic Analysis: Test Object Execution</vt:lpstr>
      <vt:lpstr>Systematic and Stepwise approach for determining test cases</vt:lpstr>
      <vt:lpstr>General Test Cases Tasks</vt:lpstr>
      <vt:lpstr>Software Test Design Techniques</vt:lpstr>
      <vt:lpstr>Static vs Dynamic Testing</vt:lpstr>
      <vt:lpstr>Static vs Dynamic Testing Example</vt:lpstr>
      <vt:lpstr>Static vs Dynamic Testing</vt:lpstr>
      <vt:lpstr>Categories of Test Design Techniques</vt:lpstr>
      <vt:lpstr>Black Box Testing</vt:lpstr>
      <vt:lpstr>Black Box Testing</vt:lpstr>
      <vt:lpstr>Black Box Testing Example</vt:lpstr>
      <vt:lpstr>Black Box Testing</vt:lpstr>
      <vt:lpstr>Types of Black Box Testing </vt:lpstr>
      <vt:lpstr>  Functional Testing vs Non functional Testing                        Example</vt:lpstr>
      <vt:lpstr>Testing Approaches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Dynamic Analysis-Test Design Techniques</dc:title>
  <dc:creator>Najmun Nisa</dc:creator>
  <cp:lastModifiedBy>Najmun Nisa</cp:lastModifiedBy>
  <cp:revision>132</cp:revision>
  <dcterms:created xsi:type="dcterms:W3CDTF">2020-05-18T19:44:45Z</dcterms:created>
  <dcterms:modified xsi:type="dcterms:W3CDTF">2024-03-20T05:20:29Z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