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373" r:id="rId6"/>
    <p:sldId id="257" r:id="rId7"/>
    <p:sldId id="258" r:id="rId8"/>
    <p:sldId id="259" r:id="rId9"/>
    <p:sldId id="260" r:id="rId10"/>
    <p:sldId id="261" r:id="rId11"/>
    <p:sldId id="262" r:id="rId12"/>
    <p:sldId id="263" r:id="rId13"/>
    <p:sldId id="264" r:id="rId14"/>
    <p:sldId id="265" r:id="rId15"/>
    <p:sldId id="279" r:id="rId16"/>
    <p:sldId id="267" r:id="rId17"/>
    <p:sldId id="268" r:id="rId18"/>
    <p:sldId id="269" r:id="rId19"/>
    <p:sldId id="270" r:id="rId20"/>
    <p:sldId id="291" r:id="rId21"/>
    <p:sldId id="271" r:id="rId22"/>
    <p:sldId id="272" r:id="rId23"/>
    <p:sldId id="297" r:id="rId24"/>
    <p:sldId id="298" r:id="rId25"/>
    <p:sldId id="273" r:id="rId26"/>
    <p:sldId id="274" r:id="rId27"/>
    <p:sldId id="278" r:id="rId28"/>
    <p:sldId id="275" r:id="rId29"/>
    <p:sldId id="281" r:id="rId30"/>
    <p:sldId id="276" r:id="rId31"/>
    <p:sldId id="372" r:id="rId32"/>
    <p:sldId id="371" r:id="rId33"/>
    <p:sldId id="299" r:id="rId34"/>
    <p:sldId id="282" r:id="rId35"/>
    <p:sldId id="285" r:id="rId36"/>
    <p:sldId id="296" r:id="rId37"/>
    <p:sldId id="286" r:id="rId38"/>
    <p:sldId id="295" r:id="rId39"/>
    <p:sldId id="283" r:id="rId40"/>
    <p:sldId id="284" r:id="rId41"/>
    <p:sldId id="294" r:id="rId42"/>
    <p:sldId id="290" r:id="rId43"/>
    <p:sldId id="292" r:id="rId44"/>
    <p:sldId id="287" r:id="rId45"/>
    <p:sldId id="288"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967A66-B71B-E6E4-8C35-3D4018E9FC90}" v="2" dt="2024-11-04T05:09:48.075"/>
    <p1510:client id="{A348BBEB-9121-7EEF-95ED-B86ADD4F05D2}" v="1" dt="2024-11-03T12:17:48.79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p:cViewPr>
        <p:scale>
          <a:sx n="90" d="100"/>
          <a:sy n="90" d="100"/>
        </p:scale>
        <p:origin x="1262"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P21-BSE-074)    REHMAT ULLAH" userId="S::sp21-bse-074@isbstudent.comsats.edu.pk::a7cdacb8-19bd-4502-a323-e7ee1fcb3253" providerId="AD" clId="Web-{A348BBEB-9121-7EEF-95ED-B86ADD4F05D2}"/>
    <pc:docChg chg="modSld">
      <pc:chgData name="(SP21-BSE-074)    REHMAT ULLAH" userId="S::sp21-bse-074@isbstudent.comsats.edu.pk::a7cdacb8-19bd-4502-a323-e7ee1fcb3253" providerId="AD" clId="Web-{A348BBEB-9121-7EEF-95ED-B86ADD4F05D2}" dt="2024-11-03T12:17:48.799" v="0" actId="1076"/>
      <pc:docMkLst>
        <pc:docMk/>
      </pc:docMkLst>
      <pc:sldChg chg="modSp">
        <pc:chgData name="(SP21-BSE-074)    REHMAT ULLAH" userId="S::sp21-bse-074@isbstudent.comsats.edu.pk::a7cdacb8-19bd-4502-a323-e7ee1fcb3253" providerId="AD" clId="Web-{A348BBEB-9121-7EEF-95ED-B86ADD4F05D2}" dt="2024-11-03T12:17:48.799" v="0" actId="1076"/>
        <pc:sldMkLst>
          <pc:docMk/>
          <pc:sldMk cId="0" sldId="288"/>
        </pc:sldMkLst>
        <pc:picChg chg="mod">
          <ac:chgData name="(SP21-BSE-074)    REHMAT ULLAH" userId="S::sp21-bse-074@isbstudent.comsats.edu.pk::a7cdacb8-19bd-4502-a323-e7ee1fcb3253" providerId="AD" clId="Web-{A348BBEB-9121-7EEF-95ED-B86ADD4F05D2}" dt="2024-11-03T12:17:48.799" v="0" actId="1076"/>
          <ac:picMkLst>
            <pc:docMk/>
            <pc:sldMk cId="0" sldId="288"/>
            <ac:picMk id="1026" creationId="{00000000-0000-0000-0000-000000000000}"/>
          </ac:picMkLst>
        </pc:picChg>
      </pc:sldChg>
    </pc:docChg>
  </pc:docChgLst>
  <pc:docChgLst>
    <pc:chgData name="(FA21-BSE-018) AYYAT FATIMA" userId="S::fa21-bse-018@isbstudent.comsats.edu.pk::2d3f721b-04bd-49f8-b81d-306ad40ad6b4" providerId="AD" clId="Web-{77967A66-B71B-E6E4-8C35-3D4018E9FC90}"/>
    <pc:docChg chg="modSld">
      <pc:chgData name="(FA21-BSE-018) AYYAT FATIMA" userId="S::fa21-bse-018@isbstudent.comsats.edu.pk::2d3f721b-04bd-49f8-b81d-306ad40ad6b4" providerId="AD" clId="Web-{77967A66-B71B-E6E4-8C35-3D4018E9FC90}" dt="2024-11-04T05:09:48.075" v="1" actId="1076"/>
      <pc:docMkLst>
        <pc:docMk/>
      </pc:docMkLst>
      <pc:sldChg chg="modSp">
        <pc:chgData name="(FA21-BSE-018) AYYAT FATIMA" userId="S::fa21-bse-018@isbstudent.comsats.edu.pk::2d3f721b-04bd-49f8-b81d-306ad40ad6b4" providerId="AD" clId="Web-{77967A66-B71B-E6E4-8C35-3D4018E9FC90}" dt="2024-11-04T05:09:48.075" v="1" actId="1076"/>
        <pc:sldMkLst>
          <pc:docMk/>
          <pc:sldMk cId="0" sldId="278"/>
        </pc:sldMkLst>
        <pc:picChg chg="mod">
          <ac:chgData name="(FA21-BSE-018) AYYAT FATIMA" userId="S::fa21-bse-018@isbstudent.comsats.edu.pk::2d3f721b-04bd-49f8-b81d-306ad40ad6b4" providerId="AD" clId="Web-{77967A66-B71B-E6E4-8C35-3D4018E9FC90}" dt="2024-11-04T05:09:48.075" v="1" actId="1076"/>
          <ac:picMkLst>
            <pc:docMk/>
            <pc:sldMk cId="0" sldId="278"/>
            <ac:picMk id="4" creationId="{00000000-0000-0000-0000-000000000000}"/>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EB1292-BD43-4803-932F-568546019A0D}"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70EDC-6FB6-473E-997A-F007BD5DD2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EB1292-BD43-4803-932F-568546019A0D}"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70EDC-6FB6-473E-997A-F007BD5DD2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EB1292-BD43-4803-932F-568546019A0D}"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70EDC-6FB6-473E-997A-F007BD5DD2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4EB1292-BD43-4803-932F-568546019A0D}"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70EDC-6FB6-473E-997A-F007BD5DD2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4EB1292-BD43-4803-932F-568546019A0D}" type="datetimeFigureOut">
              <a:rPr lang="en-US" smtClean="0"/>
              <a:pPr/>
              <a:t>11/3/2024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8270EDC-6FB6-473E-997A-F007BD5DD2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4EB1292-BD43-4803-932F-568546019A0D}"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270EDC-6FB6-473E-997A-F007BD5DD2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4EB1292-BD43-4803-932F-568546019A0D}" type="datetimeFigureOut">
              <a:rPr lang="en-US" smtClean="0"/>
              <a:pPr/>
              <a:t>11/3/2024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8270EDC-6FB6-473E-997A-F007BD5DD2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4EB1292-BD43-4803-932F-568546019A0D}" type="datetimeFigureOut">
              <a:rPr lang="en-US" smtClean="0"/>
              <a:pPr/>
              <a:t>11/3/2024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8270EDC-6FB6-473E-997A-F007BD5DD2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EB1292-BD43-4803-932F-568546019A0D}" type="datetimeFigureOut">
              <a:rPr lang="en-US" smtClean="0"/>
              <a:pPr/>
              <a:t>11/3/2024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8270EDC-6FB6-473E-997A-F007BD5DD2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EB1292-BD43-4803-932F-568546019A0D}"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270EDC-6FB6-473E-997A-F007BD5DD2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4EB1292-BD43-4803-932F-568546019A0D}" type="datetimeFigureOut">
              <a:rPr lang="en-US" smtClean="0"/>
              <a:pPr/>
              <a:t>11/3/2024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8270EDC-6FB6-473E-997A-F007BD5DD2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EB1292-BD43-4803-932F-568546019A0D}" type="datetimeFigureOut">
              <a:rPr lang="en-US" smtClean="0"/>
              <a:pPr/>
              <a:t>11/3/2024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8270EDC-6FB6-473E-997A-F007BD5DD2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5400" b="1" dirty="0"/>
              <a:t>Static Analysis</a:t>
            </a:r>
            <a:endParaRPr lang="en-US" sz="5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Examination of Compliance to Conventions</a:t>
            </a:r>
            <a:br>
              <a:rPr lang="en-US" sz="3200" b="1" dirty="0"/>
            </a:br>
            <a:r>
              <a:rPr lang="en-US" sz="3200" b="1" dirty="0"/>
              <a:t>and Standards</a:t>
            </a:r>
            <a:endParaRPr lang="en-US" sz="3200" dirty="0"/>
          </a:p>
        </p:txBody>
      </p:sp>
      <p:sp>
        <p:nvSpPr>
          <p:cNvPr id="3" name="Content Placeholder 2"/>
          <p:cNvSpPr>
            <a:spLocks noGrp="1"/>
          </p:cNvSpPr>
          <p:nvPr>
            <p:ph idx="1"/>
          </p:nvPr>
        </p:nvSpPr>
        <p:spPr>
          <a:xfrm>
            <a:off x="457200" y="1600200"/>
            <a:ext cx="8229600" cy="5029200"/>
          </a:xfrm>
        </p:spPr>
        <p:txBody>
          <a:bodyPr>
            <a:normAutofit fontScale="77500" lnSpcReduction="20000"/>
          </a:bodyPr>
          <a:lstStyle/>
          <a:p>
            <a:r>
              <a:rPr lang="en-US" dirty="0"/>
              <a:t>Compliance to conventions and standards can also be checked with tools.</a:t>
            </a:r>
          </a:p>
          <a:p>
            <a:r>
              <a:rPr lang="en-US" dirty="0"/>
              <a:t>For example, tools can be used to check if a program follows programming regulations and standards. This way of checking takes little time and almost no personnel resources. </a:t>
            </a:r>
          </a:p>
          <a:p>
            <a:r>
              <a:rPr lang="en-US" dirty="0"/>
              <a:t>In any case, only guidelines that can be verified by tools should be accepted in a project. Other regulations usually prove to be bureaucratic waste anyway.</a:t>
            </a:r>
          </a:p>
          <a:p>
            <a:r>
              <a:rPr lang="en-US" dirty="0"/>
              <a:t>Furthermore, there often is an additional advantage: if the programmers know that the program code is checked for compliance to the programming guidelines, their willingness to work according to the guidelines is much higher than without an automatic test.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Execution of Data Flow Analysis</a:t>
            </a:r>
            <a:endParaRPr lang="en-US" dirty="0"/>
          </a:p>
        </p:txBody>
      </p:sp>
      <p:sp>
        <p:nvSpPr>
          <p:cNvPr id="3" name="Content Placeholder 2"/>
          <p:cNvSpPr>
            <a:spLocks noGrp="1"/>
          </p:cNvSpPr>
          <p:nvPr>
            <p:ph idx="1"/>
          </p:nvPr>
        </p:nvSpPr>
        <p:spPr/>
        <p:txBody>
          <a:bodyPr>
            <a:normAutofit fontScale="92500" lnSpcReduction="20000"/>
          </a:bodyPr>
          <a:lstStyle/>
          <a:p>
            <a:pPr algn="just"/>
            <a:r>
              <a:rPr lang="en-US" dirty="0"/>
              <a:t>Data flow analysis is another means to reveal defects. Here, the usage of data on paths through the program code is checked. </a:t>
            </a:r>
          </a:p>
          <a:p>
            <a:pPr algn="just"/>
            <a:r>
              <a:rPr lang="en-US" dirty="0"/>
              <a:t>An anomaly is an inconsistency that can lead to failure but does not necessarily do so. An anomaly may be flagged as a risk.</a:t>
            </a:r>
          </a:p>
          <a:p>
            <a:pPr algn="just"/>
            <a:r>
              <a:rPr lang="en-US" dirty="0"/>
              <a:t>An example of a data flow anomaly is code that reads (uses) variables without previous initialization or code that doesn’t use the value of a variable at all. The analysis checks the usage of every single variable.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Flow Analysis</a:t>
            </a:r>
          </a:p>
        </p:txBody>
      </p:sp>
      <p:sp>
        <p:nvSpPr>
          <p:cNvPr id="3" name="Content Placeholder 2"/>
          <p:cNvSpPr>
            <a:spLocks noGrp="1"/>
          </p:cNvSpPr>
          <p:nvPr>
            <p:ph idx="1"/>
          </p:nvPr>
        </p:nvSpPr>
        <p:spPr/>
        <p:txBody>
          <a:bodyPr>
            <a:normAutofit fontScale="92500" lnSpcReduction="20000"/>
          </a:bodyPr>
          <a:lstStyle/>
          <a:p>
            <a:pPr>
              <a:buNone/>
            </a:pPr>
            <a:r>
              <a:rPr lang="en-US" dirty="0"/>
              <a:t>     The following types of usage or states of variables  and are distinguished as:</a:t>
            </a:r>
            <a:endParaRPr lang="en-US" b="1" dirty="0"/>
          </a:p>
          <a:p>
            <a:r>
              <a:rPr lang="en-US" b="1" dirty="0"/>
              <a:t>x is defined: d (defined) </a:t>
            </a:r>
            <a:r>
              <a:rPr lang="en-US" dirty="0"/>
              <a:t> The variable x is assigned a value (e.g. x = 5;) </a:t>
            </a:r>
          </a:p>
          <a:p>
            <a:r>
              <a:rPr lang="en-US" dirty="0"/>
              <a:t></a:t>
            </a:r>
            <a:r>
              <a:rPr lang="en-US" b="1" dirty="0"/>
              <a:t>x is referenced: r (referenced) </a:t>
            </a:r>
            <a:r>
              <a:rPr lang="en-US" dirty="0"/>
              <a:t> The value of the variable is read and/or used.</a:t>
            </a:r>
          </a:p>
          <a:p>
            <a:r>
              <a:rPr lang="en-US" b="1" dirty="0"/>
              <a:t>x is undefined: u (undefined)</a:t>
            </a:r>
            <a:r>
              <a:rPr lang="en-US" dirty="0"/>
              <a:t>  The value of the variable x is deleted (e.g., deletion of local variables within a function or procedure at its termination). At program start all variables are undefined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Data Flow Analysis</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a:t>   We can distinguish three types of data flow anomalies:</a:t>
            </a:r>
          </a:p>
          <a:p>
            <a:r>
              <a:rPr lang="en-US" b="1" dirty="0" err="1"/>
              <a:t>ur</a:t>
            </a:r>
            <a:r>
              <a:rPr lang="en-US" b="1" dirty="0"/>
              <a:t>-anomaly: </a:t>
            </a:r>
            <a:r>
              <a:rPr lang="en-US" dirty="0"/>
              <a:t>An undefined value (u) of a variable is read on a program path (r).</a:t>
            </a:r>
          </a:p>
          <a:p>
            <a:r>
              <a:rPr lang="en-US" b="1" dirty="0"/>
              <a:t>du-anomaly: </a:t>
            </a:r>
            <a:r>
              <a:rPr lang="en-US" dirty="0"/>
              <a:t>The variable is assigned a value (d) that becomes invalid/undefined (u) without having been used in the meantime.</a:t>
            </a:r>
          </a:p>
          <a:p>
            <a:r>
              <a:rPr lang="en-US" b="1" dirty="0" err="1"/>
              <a:t>dd</a:t>
            </a:r>
            <a:r>
              <a:rPr lang="en-US" b="1" dirty="0"/>
              <a:t>-anomaly: </a:t>
            </a:r>
            <a:r>
              <a:rPr lang="en-US" dirty="0"/>
              <a:t>The variable receives a value for the second time (d) and the first value had not been used (d).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Data Flow Analysis</a:t>
            </a: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i="1" dirty="0"/>
              <a:t>Example of anomalies</a:t>
            </a:r>
          </a:p>
          <a:p>
            <a:r>
              <a:rPr lang="en-US" dirty="0"/>
              <a:t>We will use the following example (in C++) to explain the different anomalies. The following function is supposed to exchange the integer values of the parameters Max and Min with the help of the variable Help, if the value of the variable Min is greater that the value of the variable Max:</a:t>
            </a:r>
          </a:p>
          <a:p>
            <a:pPr lvl="5">
              <a:buNone/>
            </a:pPr>
            <a:r>
              <a:rPr lang="sv-SE" sz="3200" dirty="0"/>
              <a:t>void exchange (int&amp; Min, int&amp; Max) {</a:t>
            </a:r>
          </a:p>
          <a:p>
            <a:pPr lvl="5">
              <a:buNone/>
            </a:pPr>
            <a:r>
              <a:rPr lang="en-US" sz="3200" dirty="0" err="1"/>
              <a:t>int</a:t>
            </a:r>
            <a:r>
              <a:rPr lang="en-US" sz="3200" dirty="0"/>
              <a:t> Help;</a:t>
            </a:r>
          </a:p>
          <a:p>
            <a:pPr lvl="5">
              <a:buNone/>
            </a:pPr>
            <a:r>
              <a:rPr lang="en-US" sz="3200" dirty="0"/>
              <a:t>if (Min &gt; Max) {</a:t>
            </a:r>
          </a:p>
          <a:p>
            <a:pPr lvl="5">
              <a:buNone/>
            </a:pPr>
            <a:r>
              <a:rPr lang="en-US" sz="3200" dirty="0"/>
              <a:t>Max = Help;</a:t>
            </a:r>
          </a:p>
          <a:p>
            <a:pPr lvl="5">
              <a:buNone/>
            </a:pPr>
            <a:r>
              <a:rPr lang="en-US" sz="3200" dirty="0"/>
              <a:t>Max = Min;</a:t>
            </a:r>
          </a:p>
          <a:p>
            <a:pPr lvl="5">
              <a:buNone/>
            </a:pPr>
            <a:r>
              <a:rPr lang="en-US" sz="3200" dirty="0"/>
              <a:t>Help = Min;</a:t>
            </a:r>
          </a:p>
          <a:p>
            <a:pPr lvl="5">
              <a:buNone/>
            </a:pPr>
            <a:r>
              <a:rPr lang="en-US" sz="3200" dirty="0"/>
              <a:t>}</a:t>
            </a:r>
          </a:p>
          <a:p>
            <a:pPr lvl="5">
              <a:buNone/>
            </a:pPr>
            <a:r>
              <a:rPr lang="en-US" sz="320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b="1" dirty="0"/>
              <a:t>Execution of Data Flow Analysis</a:t>
            </a:r>
            <a:endParaRPr lang="en-US" dirty="0"/>
          </a:p>
        </p:txBody>
      </p:sp>
      <p:sp>
        <p:nvSpPr>
          <p:cNvPr id="3" name="Content Placeholder 2"/>
          <p:cNvSpPr>
            <a:spLocks noGrp="1"/>
          </p:cNvSpPr>
          <p:nvPr>
            <p:ph idx="1"/>
          </p:nvPr>
        </p:nvSpPr>
        <p:spPr>
          <a:xfrm>
            <a:off x="304800" y="838200"/>
            <a:ext cx="8610600" cy="5791200"/>
          </a:xfrm>
        </p:spPr>
        <p:txBody>
          <a:bodyPr>
            <a:normAutofit fontScale="47500" lnSpcReduction="20000"/>
          </a:bodyPr>
          <a:lstStyle/>
          <a:p>
            <a:pPr>
              <a:buNone/>
            </a:pPr>
            <a:r>
              <a:rPr lang="en-US" sz="4000" dirty="0"/>
              <a:t>      After the usage of the single variables is analyzed, the following anomalies can be</a:t>
            </a:r>
          </a:p>
          <a:p>
            <a:pPr>
              <a:buNone/>
            </a:pPr>
            <a:r>
              <a:rPr lang="en-US" sz="4000" dirty="0"/>
              <a:t>      detected:</a:t>
            </a:r>
          </a:p>
          <a:p>
            <a:r>
              <a:rPr lang="en-US" sz="4000" b="1" dirty="0" err="1"/>
              <a:t>ur</a:t>
            </a:r>
            <a:r>
              <a:rPr lang="en-US" sz="4000" b="1" dirty="0"/>
              <a:t>-anomaly of the variable Help: </a:t>
            </a:r>
            <a:r>
              <a:rPr lang="en-US" sz="4000" dirty="0"/>
              <a:t>The domain of the variable is limited to the function. The first usage of the variable is on the right side of an assignment. At this time, the variable still has an undefined value, which is referenced there. There was no initialization of the variable when it was declared (this anomaly</a:t>
            </a:r>
          </a:p>
          <a:p>
            <a:pPr>
              <a:buNone/>
            </a:pPr>
            <a:r>
              <a:rPr lang="en-US" sz="4000" dirty="0"/>
              <a:t>        is also recognized by usual compilers, if a high warning level is activated).</a:t>
            </a:r>
          </a:p>
          <a:p>
            <a:r>
              <a:rPr lang="en-US" sz="4000" b="1" dirty="0" err="1"/>
              <a:t>dd</a:t>
            </a:r>
            <a:r>
              <a:rPr lang="en-US" sz="4000" b="1" dirty="0"/>
              <a:t>-anomaly of the variable Max: </a:t>
            </a:r>
            <a:r>
              <a:rPr lang="en-US" sz="4000" dirty="0"/>
              <a:t>The variable is used twice consecutively on the left side of an assignment and therefore is assigned a value twice. Either the first assignment can be omitted or the programmer forgot that the first value (before the second assignment) has been used.</a:t>
            </a:r>
          </a:p>
          <a:p>
            <a:r>
              <a:rPr lang="en-US" sz="4000" dirty="0"/>
              <a:t> </a:t>
            </a:r>
            <a:r>
              <a:rPr lang="en-US" sz="4000" b="1" dirty="0"/>
              <a:t>du-anomaly of the variable Help</a:t>
            </a:r>
            <a:r>
              <a:rPr lang="en-US" sz="4000" dirty="0"/>
              <a:t>: In the last assignment of the function, the  variable Help is assigned another value that cannot be used anywhere because the variable is valid only inside the function.</a:t>
            </a:r>
          </a:p>
          <a:p>
            <a:endParaRPr lang="en-US" sz="4000" dirty="0"/>
          </a:p>
          <a:p>
            <a:pPr>
              <a:buNone/>
            </a:pPr>
            <a:r>
              <a:rPr lang="en-US" sz="4000" b="1" dirty="0"/>
              <a:t>In this example</a:t>
            </a:r>
            <a:r>
              <a:rPr lang="en-US" sz="4000" dirty="0"/>
              <a:t>, the anomalies are obvious. </a:t>
            </a:r>
          </a:p>
          <a:p>
            <a:r>
              <a:rPr lang="en-US" sz="4000" dirty="0"/>
              <a:t>The anomalies would not be as obvious anymore and could easily be missed by a manual check such as, for example, a review. A tool for analyzing data flow can, however, detect the anomalies.</a:t>
            </a:r>
          </a:p>
          <a:p>
            <a:r>
              <a:rPr lang="en-US" sz="4000" dirty="0"/>
              <a:t>Not every anomaly leads directly to an incorrect behavior. For example, a du-anomaly does not always have direct effects; the program could still run properly.</a:t>
            </a:r>
          </a:p>
          <a:p>
            <a:pPr>
              <a:buNone/>
            </a:pP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Execution of Control Flow Analysis</a:t>
            </a:r>
            <a:endParaRPr lang="en-US" dirty="0"/>
          </a:p>
        </p:txBody>
      </p:sp>
      <p:sp>
        <p:nvSpPr>
          <p:cNvPr id="3" name="Content Placeholder 2"/>
          <p:cNvSpPr>
            <a:spLocks noGrp="1"/>
          </p:cNvSpPr>
          <p:nvPr>
            <p:ph idx="1"/>
          </p:nvPr>
        </p:nvSpPr>
        <p:spPr/>
        <p:txBody>
          <a:bodyPr>
            <a:normAutofit lnSpcReduction="10000"/>
          </a:bodyPr>
          <a:lstStyle/>
          <a:p>
            <a:r>
              <a:rPr lang="en-US" dirty="0"/>
              <a:t>Control flow testing uses the control structure of a program to develop the test cases for the program. </a:t>
            </a:r>
          </a:p>
          <a:p>
            <a:r>
              <a:rPr lang="en-US" dirty="0"/>
              <a:t>The test cases are developed to sufficiently cover the whole control structure of the program. </a:t>
            </a:r>
          </a:p>
          <a:p>
            <a:r>
              <a:rPr lang="en-US" dirty="0"/>
              <a:t>The control structure of a program can be represented by the control flow graph of the program.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Control Flow Anomalies</a:t>
            </a:r>
          </a:p>
        </p:txBody>
      </p:sp>
      <p:sp>
        <p:nvSpPr>
          <p:cNvPr id="3" name="Content Placeholder 2"/>
          <p:cNvSpPr>
            <a:spLocks noGrp="1"/>
          </p:cNvSpPr>
          <p:nvPr>
            <p:ph idx="1"/>
          </p:nvPr>
        </p:nvSpPr>
        <p:spPr>
          <a:xfrm>
            <a:off x="457200" y="1371600"/>
            <a:ext cx="8229600" cy="5029200"/>
          </a:xfrm>
        </p:spPr>
        <p:txBody>
          <a:bodyPr>
            <a:normAutofit fontScale="70000" lnSpcReduction="20000"/>
          </a:bodyPr>
          <a:lstStyle/>
          <a:p>
            <a:pPr algn="just"/>
            <a:r>
              <a:rPr lang="en-US" dirty="0"/>
              <a:t>If parts of the graph or the whole graph are very complex, then the program text should be revised, because </a:t>
            </a:r>
            <a:r>
              <a:rPr lang="en-US" b="1" dirty="0"/>
              <a:t>complex sequence structures</a:t>
            </a:r>
            <a:r>
              <a:rPr lang="en-US" dirty="0"/>
              <a:t> often bear a great risk of being wrong and it increases risk of errors in code.</a:t>
            </a:r>
          </a:p>
          <a:p>
            <a:pPr algn="just"/>
            <a:r>
              <a:rPr lang="en-US" dirty="0"/>
              <a:t>These anomalies could be </a:t>
            </a:r>
            <a:r>
              <a:rPr lang="en-US" b="1" dirty="0"/>
              <a:t>jumps out of a loop body </a:t>
            </a:r>
            <a:r>
              <a:rPr lang="en-US" dirty="0"/>
              <a:t>or a program structure that has several exits. They may not necessarily lead to failure, but they are not in accordance with the principles of structured programming. </a:t>
            </a:r>
          </a:p>
          <a:p>
            <a:pPr algn="just"/>
            <a:r>
              <a:rPr lang="en-GB" b="0" i="0" dirty="0">
                <a:solidFill>
                  <a:srgbClr val="0D0D0D"/>
                </a:solidFill>
                <a:effectLst/>
                <a:latin typeface="Söhne"/>
              </a:rPr>
              <a:t>Another type of anomaly is when a program structure, such as a function or loop, has </a:t>
            </a:r>
            <a:r>
              <a:rPr lang="en-GB" b="1" i="0" dirty="0">
                <a:solidFill>
                  <a:srgbClr val="0D0D0D"/>
                </a:solidFill>
                <a:effectLst/>
                <a:latin typeface="Söhne"/>
              </a:rPr>
              <a:t>multiple exit points</a:t>
            </a:r>
            <a:r>
              <a:rPr lang="en-GB" b="0" i="0" dirty="0">
                <a:solidFill>
                  <a:srgbClr val="0D0D0D"/>
                </a:solidFill>
                <a:effectLst/>
                <a:latin typeface="Söhne"/>
              </a:rPr>
              <a:t>. Multiple exits can make the program's control flow more complex and harder to understand.</a:t>
            </a:r>
          </a:p>
          <a:p>
            <a:pPr algn="just"/>
            <a:r>
              <a:rPr lang="en-GB" b="0" i="0" dirty="0">
                <a:solidFill>
                  <a:srgbClr val="0D0D0D"/>
                </a:solidFill>
                <a:effectLst/>
                <a:latin typeface="Söhne"/>
              </a:rPr>
              <a:t>The </a:t>
            </a:r>
            <a:r>
              <a:rPr lang="en-GB" b="1" i="0" dirty="0">
                <a:solidFill>
                  <a:srgbClr val="0D0D0D"/>
                </a:solidFill>
                <a:effectLst/>
                <a:latin typeface="Söhne"/>
              </a:rPr>
              <a:t>CFG is assumed to be generated automatically by a tool </a:t>
            </a:r>
            <a:r>
              <a:rPr lang="en-GB" b="0" i="0" dirty="0">
                <a:solidFill>
                  <a:srgbClr val="0D0D0D"/>
                </a:solidFill>
                <a:effectLst/>
                <a:latin typeface="Söhne"/>
              </a:rPr>
              <a:t>that accurately maps the program text to the graph. This ensures that the CFG reflects the actual control flow of the code and allows for accurate analysis of control flow anomalies.</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Graph</a:t>
            </a:r>
          </a:p>
        </p:txBody>
      </p:sp>
      <p:sp>
        <p:nvSpPr>
          <p:cNvPr id="3" name="Content Placeholder 2"/>
          <p:cNvSpPr>
            <a:spLocks noGrp="1"/>
          </p:cNvSpPr>
          <p:nvPr>
            <p:ph idx="1"/>
          </p:nvPr>
        </p:nvSpPr>
        <p:spPr/>
        <p:txBody>
          <a:bodyPr>
            <a:normAutofit fontScale="92500" lnSpcReduction="20000"/>
          </a:bodyPr>
          <a:lstStyle/>
          <a:p>
            <a:pPr algn="just"/>
            <a:r>
              <a:rPr lang="en-US" dirty="0"/>
              <a:t>If parts of the graph or the whole graph are very  complex and the relations, as well as the course of events, are not understandable, then the program text should be revised, because complex sequence structures often bear a great risk of being wrong.</a:t>
            </a:r>
          </a:p>
          <a:p>
            <a:pPr algn="just"/>
            <a:r>
              <a:rPr lang="en-US" dirty="0"/>
              <a:t>The control flow graph G = (N, E) of a program consists of a set of nodes N and a set of edge E. </a:t>
            </a:r>
          </a:p>
          <a:p>
            <a:pPr algn="just"/>
            <a:r>
              <a:rPr lang="en-US" dirty="0"/>
              <a:t>Each node represents a set of program statements. There are five types of nodes. There is a unique entry node and a unique exit node.</a:t>
            </a:r>
          </a:p>
          <a:p>
            <a:pPr>
              <a:buNone/>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Graph</a:t>
            </a:r>
          </a:p>
        </p:txBody>
      </p:sp>
      <p:sp>
        <p:nvSpPr>
          <p:cNvPr id="3" name="Content Placeholder 2"/>
          <p:cNvSpPr>
            <a:spLocks noGrp="1"/>
          </p:cNvSpPr>
          <p:nvPr>
            <p:ph idx="1"/>
          </p:nvPr>
        </p:nvSpPr>
        <p:spPr/>
        <p:txBody>
          <a:bodyPr>
            <a:normAutofit fontScale="92500"/>
          </a:bodyPr>
          <a:lstStyle/>
          <a:p>
            <a:r>
              <a:rPr lang="en-US" dirty="0"/>
              <a:t>A decision node contains a conditional statement that creates 2 or more control branches (e.g. if or switch statements).</a:t>
            </a:r>
          </a:p>
          <a:p>
            <a:r>
              <a:rPr lang="en-US" dirty="0"/>
              <a:t>A merge node usually does not contain any statement and is used to represent a program point where multiple control branches merge.</a:t>
            </a:r>
          </a:p>
          <a:p>
            <a:r>
              <a:rPr lang="en-US" dirty="0"/>
              <a:t>A statement node contains a sequence of statements. The control must enter from the first statement and exit from the last statement.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lstStyle/>
          <a:p>
            <a:r>
              <a:rPr lang="en-US" dirty="0"/>
              <a:t>Static Tests</a:t>
            </a:r>
          </a:p>
        </p:txBody>
      </p:sp>
      <p:sp>
        <p:nvSpPr>
          <p:cNvPr id="3" name="Content Placeholder 2"/>
          <p:cNvSpPr>
            <a:spLocks noGrp="1"/>
          </p:cNvSpPr>
          <p:nvPr>
            <p:ph idx="1"/>
          </p:nvPr>
        </p:nvSpPr>
        <p:spPr>
          <a:xfrm>
            <a:off x="457200" y="1143000"/>
            <a:ext cx="8229600" cy="4983163"/>
          </a:xfrm>
        </p:spPr>
        <p:txBody>
          <a:bodyPr>
            <a:normAutofit fontScale="85000" lnSpcReduction="10000"/>
          </a:bodyPr>
          <a:lstStyle/>
          <a:p>
            <a:pPr>
              <a:buNone/>
            </a:pPr>
            <a:r>
              <a:rPr lang="en-US" dirty="0"/>
              <a:t>    Static Testing, is a Testing technique  in which  we test the software document or software work products manually or by set of tools but with out executing the code.  It has two parts as listed below:</a:t>
            </a:r>
          </a:p>
          <a:p>
            <a:r>
              <a:rPr lang="en-US" b="1" dirty="0"/>
              <a:t>Review</a:t>
            </a:r>
            <a:r>
              <a:rPr lang="en-US" dirty="0"/>
              <a:t> (Manual Examination)- A review is a systematic examination of a document by one or more people with the main aim of finding and removing errors early in the SDLC.</a:t>
            </a:r>
            <a:r>
              <a:rPr lang="en-US" b="1" dirty="0"/>
              <a:t> </a:t>
            </a:r>
            <a:r>
              <a:rPr lang="en-US" dirty="0"/>
              <a:t>Reviews are used to verify documents such as requirements, system designs, code, test plans and test cases</a:t>
            </a:r>
          </a:p>
          <a:p>
            <a:r>
              <a:rPr lang="en-US" b="1" dirty="0"/>
              <a:t>Static analysis(Automated Analysis)</a:t>
            </a:r>
            <a:r>
              <a:rPr lang="en-US" dirty="0"/>
              <a:t> – Static analysis tools are typically used by developers </a:t>
            </a:r>
            <a:r>
              <a:rPr lang="en-US" dirty="0" err="1"/>
              <a:t>e.g</a:t>
            </a:r>
            <a:r>
              <a:rPr lang="en-US" dirty="0"/>
              <a:t> compilers</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Graph: Nodes</a:t>
            </a:r>
          </a:p>
        </p:txBody>
      </p:sp>
      <p:sp>
        <p:nvSpPr>
          <p:cNvPr id="3" name="Content Placeholder 2"/>
          <p:cNvSpPr>
            <a:spLocks noGrp="1"/>
          </p:cNvSpPr>
          <p:nvPr>
            <p:ph idx="1"/>
          </p:nvPr>
        </p:nvSpPr>
        <p:spPr/>
        <p:txBody>
          <a:bodyPr>
            <a:normAutofit fontScale="92500"/>
          </a:bodyPr>
          <a:lstStyle/>
          <a:p>
            <a:pPr algn="just"/>
            <a:r>
              <a:rPr lang="en-US" dirty="0"/>
              <a:t>A </a:t>
            </a:r>
            <a:r>
              <a:rPr lang="en-US" b="1" dirty="0"/>
              <a:t>decision</a:t>
            </a:r>
            <a:r>
              <a:rPr lang="en-US" dirty="0"/>
              <a:t> node contains a conditional statement that creates 2 or more control branches (e.g. if or switch statements). </a:t>
            </a:r>
          </a:p>
          <a:p>
            <a:pPr algn="just"/>
            <a:r>
              <a:rPr lang="en-US" dirty="0"/>
              <a:t>A </a:t>
            </a:r>
            <a:r>
              <a:rPr lang="en-US" b="1" dirty="0"/>
              <a:t>merge</a:t>
            </a:r>
            <a:r>
              <a:rPr lang="en-US" dirty="0"/>
              <a:t> node usually does not contain any statement and is used to represent a program point where multiple control branches merge. </a:t>
            </a:r>
          </a:p>
          <a:p>
            <a:pPr algn="just"/>
            <a:r>
              <a:rPr lang="en-US" dirty="0"/>
              <a:t>A </a:t>
            </a:r>
            <a:r>
              <a:rPr lang="en-US" b="1" dirty="0"/>
              <a:t>statement</a:t>
            </a:r>
            <a:r>
              <a:rPr lang="en-US" dirty="0"/>
              <a:t> node contains a sequence of statements. The control must enter from the first statement and exit from the last statement.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91067"/>
            <a:ext cx="8229600" cy="1143000"/>
          </a:xfrm>
        </p:spPr>
        <p:txBody>
          <a:bodyPr/>
          <a:lstStyle/>
          <a:p>
            <a:r>
              <a:rPr lang="en-US" dirty="0"/>
              <a:t>Test Case and Test Coverage</a:t>
            </a:r>
          </a:p>
        </p:txBody>
      </p:sp>
      <p:sp>
        <p:nvSpPr>
          <p:cNvPr id="3" name="Content Placeholder 2"/>
          <p:cNvSpPr>
            <a:spLocks noGrp="1"/>
          </p:cNvSpPr>
          <p:nvPr>
            <p:ph idx="1"/>
          </p:nvPr>
        </p:nvSpPr>
        <p:spPr/>
        <p:txBody>
          <a:bodyPr/>
          <a:lstStyle/>
          <a:p>
            <a:r>
              <a:rPr lang="en-US" dirty="0"/>
              <a:t>A </a:t>
            </a:r>
            <a:r>
              <a:rPr lang="en-US" b="1" dirty="0"/>
              <a:t>test case </a:t>
            </a:r>
            <a:r>
              <a:rPr lang="en-US" dirty="0"/>
              <a:t>is a complete path from the entry node to the exit node of a control flow graph.</a:t>
            </a:r>
          </a:p>
          <a:p>
            <a:r>
              <a:rPr lang="en-US" dirty="0"/>
              <a:t>A </a:t>
            </a:r>
            <a:r>
              <a:rPr lang="en-US" b="1" dirty="0"/>
              <a:t>test coverage</a:t>
            </a:r>
            <a:r>
              <a:rPr lang="en-US" dirty="0"/>
              <a:t> criterion measures the extent to which a set of test cases covers a 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Graph: Example 1</a:t>
            </a:r>
          </a:p>
        </p:txBody>
      </p:sp>
      <p:pic>
        <p:nvPicPr>
          <p:cNvPr id="4" name="Content Placeholder 3" descr="control flow graph.png"/>
          <p:cNvPicPr>
            <a:picLocks noGrp="1" noChangeAspect="1"/>
          </p:cNvPicPr>
          <p:nvPr>
            <p:ph idx="1"/>
          </p:nvPr>
        </p:nvPicPr>
        <p:blipFill>
          <a:blip r:embed="rId2"/>
          <a:stretch>
            <a:fillRect/>
          </a:stretch>
        </p:blipFill>
        <p:spPr>
          <a:xfrm>
            <a:off x="457201" y="1066800"/>
            <a:ext cx="8382000" cy="5238361"/>
          </a:xfr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Graph: Example 2</a:t>
            </a:r>
          </a:p>
        </p:txBody>
      </p:sp>
      <p:pic>
        <p:nvPicPr>
          <p:cNvPr id="6" name="Content Placeholder 5" descr="software-testing-9-638.jpg"/>
          <p:cNvPicPr>
            <a:picLocks noGrp="1" noChangeAspect="1"/>
          </p:cNvPicPr>
          <p:nvPr>
            <p:ph idx="1"/>
          </p:nvPr>
        </p:nvPicPr>
        <p:blipFill>
          <a:blip r:embed="rId2"/>
          <a:stretch>
            <a:fillRect/>
          </a:stretch>
        </p:blipFill>
        <p:spPr>
          <a:xfrm>
            <a:off x="450284" y="1143000"/>
            <a:ext cx="8084116" cy="5335221"/>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Flow Graph: Example 3</a:t>
            </a:r>
          </a:p>
        </p:txBody>
      </p:sp>
      <p:pic>
        <p:nvPicPr>
          <p:cNvPr id="4" name="Content Placeholder 3" descr="experiences-in-software-testing-lecture-slides-43-638.jpg"/>
          <p:cNvPicPr>
            <a:picLocks noGrp="1" noChangeAspect="1"/>
          </p:cNvPicPr>
          <p:nvPr>
            <p:ph idx="1"/>
          </p:nvPr>
        </p:nvPicPr>
        <p:blipFill>
          <a:blip r:embed="rId2"/>
          <a:stretch>
            <a:fillRect/>
          </a:stretch>
        </p:blipFill>
        <p:spPr>
          <a:xfrm>
            <a:off x="362262" y="1577859"/>
            <a:ext cx="8414302" cy="48006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Control Flow Graph: Example 4 with junction point</a:t>
            </a:r>
          </a:p>
        </p:txBody>
      </p:sp>
      <p:pic>
        <p:nvPicPr>
          <p:cNvPr id="4" name="Content Placeholder 3" descr="cfg.png"/>
          <p:cNvPicPr>
            <a:picLocks noGrp="1" noChangeAspect="1"/>
          </p:cNvPicPr>
          <p:nvPr>
            <p:ph idx="1"/>
          </p:nvPr>
        </p:nvPicPr>
        <p:blipFill>
          <a:blip r:embed="rId2"/>
          <a:stretch>
            <a:fillRect/>
          </a:stretch>
        </p:blipFill>
        <p:spPr>
          <a:xfrm>
            <a:off x="703416" y="1532234"/>
            <a:ext cx="7907184" cy="4563766"/>
          </a:xfr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33400"/>
            <a:ext cx="8229600" cy="944562"/>
          </a:xfrm>
        </p:spPr>
        <p:txBody>
          <a:bodyPr>
            <a:normAutofit/>
          </a:bodyPr>
          <a:lstStyle/>
          <a:p>
            <a:r>
              <a:rPr lang="en-US" b="1" dirty="0"/>
              <a:t>Software Metric</a:t>
            </a:r>
            <a:endParaRPr lang="en-US" dirty="0"/>
          </a:p>
        </p:txBody>
      </p:sp>
      <p:sp>
        <p:nvSpPr>
          <p:cNvPr id="3" name="Content Placeholder 2"/>
          <p:cNvSpPr>
            <a:spLocks noGrp="1"/>
          </p:cNvSpPr>
          <p:nvPr>
            <p:ph idx="1"/>
          </p:nvPr>
        </p:nvSpPr>
        <p:spPr>
          <a:xfrm>
            <a:off x="457200" y="1600200"/>
            <a:ext cx="8229600" cy="4525963"/>
          </a:xfrm>
        </p:spPr>
        <p:txBody>
          <a:bodyPr>
            <a:normAutofit/>
          </a:bodyPr>
          <a:lstStyle/>
          <a:p>
            <a:r>
              <a:rPr lang="en-GB" b="0" i="0" dirty="0">
                <a:solidFill>
                  <a:srgbClr val="0D0D0D"/>
                </a:solidFill>
                <a:effectLst/>
                <a:latin typeface="Söhne"/>
              </a:rPr>
              <a:t>Quantitative measures used to assess the quality, effectiveness, and efficiency of the testing process, as well as the quality of the software being tested. </a:t>
            </a:r>
            <a:r>
              <a:rPr lang="en-US" dirty="0"/>
              <a:t>  </a:t>
            </a:r>
          </a:p>
          <a:p>
            <a:r>
              <a:rPr lang="en-GB" b="0" i="0" dirty="0">
                <a:solidFill>
                  <a:srgbClr val="0D0D0D"/>
                </a:solidFill>
                <a:effectLst/>
                <a:latin typeface="Söhne"/>
              </a:rPr>
              <a:t>These metrics help testers and project stakeholders to make informed decisions regarding the testing effort, resource allocation, and overall software quality.</a:t>
            </a:r>
            <a:r>
              <a:rPr lang="en-US" dirty="0"/>
              <a:t> </a:t>
            </a:r>
          </a:p>
          <a:p>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39762"/>
          </a:xfrm>
        </p:spPr>
        <p:txBody>
          <a:bodyPr>
            <a:normAutofit fontScale="90000"/>
          </a:bodyPr>
          <a:lstStyle/>
          <a:p>
            <a:r>
              <a:rPr lang="en-US" b="1" dirty="0"/>
              <a:t>Cyclomatic Complexity </a:t>
            </a:r>
            <a:br>
              <a:rPr lang="en-US" b="1" dirty="0"/>
            </a:b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10000"/>
          </a:bodyPr>
          <a:lstStyle/>
          <a:p>
            <a:r>
              <a:rPr lang="en-US" dirty="0"/>
              <a:t>Cyclomatic complexity is a software metric used to measure the complexity of a program’s CFG.</a:t>
            </a:r>
          </a:p>
          <a:p>
            <a:r>
              <a:rPr lang="en-US" dirty="0"/>
              <a:t>This metric measures the structural complexity of program code.</a:t>
            </a:r>
          </a:p>
          <a:p>
            <a:r>
              <a:rPr lang="en-US" dirty="0"/>
              <a:t>It also measures independent paths through the program's source code. An independent path is defined as a path that has at least one edge which has not been traversed before in any other paths.</a:t>
            </a:r>
          </a:p>
          <a:p>
            <a:r>
              <a:rPr lang="en-US" dirty="0"/>
              <a:t>Cyclomatic complexity can be calculated with respect to functions, modules, methods or classes. </a:t>
            </a:r>
          </a:p>
          <a:p>
            <a:r>
              <a:rPr lang="en-GB" dirty="0"/>
              <a:t>The cyclomatic number gives information about the testing effort</a:t>
            </a:r>
            <a:endParaRPr lang="en-US" dirty="0"/>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B0CD8-2D8B-4105-A7D1-0B3668EA2C5D}"/>
              </a:ext>
            </a:extLst>
          </p:cNvPr>
          <p:cNvSpPr>
            <a:spLocks noGrp="1"/>
          </p:cNvSpPr>
          <p:nvPr>
            <p:ph type="title"/>
          </p:nvPr>
        </p:nvSpPr>
        <p:spPr>
          <a:xfrm>
            <a:off x="822960" y="759043"/>
            <a:ext cx="7543800" cy="1450757"/>
          </a:xfrm>
        </p:spPr>
        <p:txBody>
          <a:bodyPr>
            <a:normAutofit/>
          </a:bodyPr>
          <a:lstStyle/>
          <a:p>
            <a:r>
              <a:rPr lang="en-GB" sz="3200" dirty="0">
                <a:latin typeface="Arial Nova Cond" panose="020B0506020202020204" pitchFamily="34" charset="0"/>
              </a:rPr>
              <a:t>Cyclomatic Complexity</a:t>
            </a:r>
            <a:br>
              <a:rPr lang="en-GB" sz="3200" dirty="0">
                <a:latin typeface="Arial Nova Cond" panose="020B0506020202020204" pitchFamily="34" charset="0"/>
              </a:rPr>
            </a:br>
            <a:endParaRPr lang="en-GB" sz="3200" dirty="0">
              <a:latin typeface="Arial Nova Cond" panose="020B0506020202020204" pitchFamily="34" charset="0"/>
            </a:endParaRPr>
          </a:p>
        </p:txBody>
      </p:sp>
      <p:sp>
        <p:nvSpPr>
          <p:cNvPr id="3" name="Content Placeholder 2">
            <a:extLst>
              <a:ext uri="{FF2B5EF4-FFF2-40B4-BE49-F238E27FC236}">
                <a16:creationId xmlns:a16="http://schemas.microsoft.com/office/drawing/2014/main" id="{79D06F5D-E35D-4C7F-9523-D277B2E1AC99}"/>
              </a:ext>
            </a:extLst>
          </p:cNvPr>
          <p:cNvSpPr>
            <a:spLocks noGrp="1"/>
          </p:cNvSpPr>
          <p:nvPr>
            <p:ph idx="1"/>
          </p:nvPr>
        </p:nvSpPr>
        <p:spPr>
          <a:xfrm>
            <a:off x="822960" y="2066719"/>
            <a:ext cx="7787641" cy="4023360"/>
          </a:xfrm>
        </p:spPr>
        <p:txBody>
          <a:bodyPr>
            <a:normAutofit/>
          </a:bodyPr>
          <a:lstStyle/>
          <a:p>
            <a:pPr marL="0" indent="0">
              <a:buNone/>
            </a:pPr>
            <a:r>
              <a:rPr lang="en-GB" sz="1800" dirty="0"/>
              <a:t>Cyclomatic Complexity for a flow graph is computed in one of three ways:</a:t>
            </a:r>
          </a:p>
          <a:p>
            <a:pPr>
              <a:buFont typeface="Wingdings" panose="05000000000000000000" pitchFamily="2" charset="2"/>
              <a:buChar char="v"/>
            </a:pPr>
            <a:r>
              <a:rPr lang="en-GB" sz="1800" dirty="0"/>
              <a:t> Cyclomatic complexity, V(G), for a flow graph G is defined as</a:t>
            </a:r>
            <a:br>
              <a:rPr lang="en-GB" sz="1800" dirty="0"/>
            </a:br>
            <a:br>
              <a:rPr lang="en-GB" sz="1800" dirty="0"/>
            </a:br>
            <a:r>
              <a:rPr lang="en-GB" sz="1800" dirty="0"/>
              <a:t>           V(G) = E – N + 2</a:t>
            </a:r>
          </a:p>
          <a:p>
            <a:pPr>
              <a:buFont typeface="Wingdings" panose="05000000000000000000" pitchFamily="2" charset="2"/>
              <a:buChar char="v"/>
            </a:pPr>
            <a:r>
              <a:rPr lang="en-GB" sz="1800" dirty="0"/>
              <a:t> Cyclomatic complexity, V(G), for a graph flow G is also defined as</a:t>
            </a:r>
            <a:br>
              <a:rPr lang="en-GB" sz="1800" dirty="0"/>
            </a:br>
            <a:br>
              <a:rPr lang="en-GB" sz="1800" dirty="0"/>
            </a:br>
            <a:r>
              <a:rPr lang="en-GB" sz="1800" dirty="0"/>
              <a:t>            V(G) = P + 1        </a:t>
            </a:r>
            <a:br>
              <a:rPr lang="en-GB" sz="1800" dirty="0"/>
            </a:br>
            <a:br>
              <a:rPr lang="en-GB" sz="1800" dirty="0"/>
            </a:br>
            <a:r>
              <a:rPr lang="en-GB" sz="1800" dirty="0"/>
              <a:t>     </a:t>
            </a:r>
            <a:r>
              <a:rPr lang="en-GB" sz="1400" dirty="0"/>
              <a:t>         where P is the number of predicate nodes contained in the flow graph G.</a:t>
            </a:r>
          </a:p>
          <a:p>
            <a:pPr>
              <a:buFont typeface="Wingdings" panose="05000000000000000000" pitchFamily="2" charset="2"/>
              <a:buChar char="v"/>
            </a:pPr>
            <a:r>
              <a:rPr lang="en-GB" sz="1600" dirty="0"/>
              <a:t> </a:t>
            </a:r>
            <a:r>
              <a:rPr lang="en-GB" sz="1800" dirty="0"/>
              <a:t>The numbers of regions of the flow graph correspond to the cyclomatic complexity.</a:t>
            </a:r>
          </a:p>
        </p:txBody>
      </p:sp>
    </p:spTree>
    <p:extLst>
      <p:ext uri="{BB962C8B-B14F-4D97-AF65-F5344CB8AC3E}">
        <p14:creationId xmlns:p14="http://schemas.microsoft.com/office/powerpoint/2010/main" val="1254402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77096-74EA-4274-84BA-11511B744B0A}"/>
              </a:ext>
            </a:extLst>
          </p:cNvPr>
          <p:cNvSpPr>
            <a:spLocks noGrp="1"/>
          </p:cNvSpPr>
          <p:nvPr>
            <p:ph type="title"/>
          </p:nvPr>
        </p:nvSpPr>
        <p:spPr/>
        <p:txBody>
          <a:bodyPr>
            <a:normAutofit/>
          </a:bodyPr>
          <a:lstStyle/>
          <a:p>
            <a:r>
              <a:rPr lang="en-GB" sz="3200" dirty="0">
                <a:latin typeface="Arial Nova Cond" panose="020B0506020202020204" pitchFamily="34" charset="0"/>
              </a:rPr>
              <a:t>Flow Graph Notation</a:t>
            </a:r>
            <a:endParaRPr lang="en-GB" sz="3200" dirty="0"/>
          </a:p>
        </p:txBody>
      </p:sp>
      <p:sp>
        <p:nvSpPr>
          <p:cNvPr id="6" name="Content Placeholder 5">
            <a:extLst>
              <a:ext uri="{FF2B5EF4-FFF2-40B4-BE49-F238E27FC236}">
                <a16:creationId xmlns:a16="http://schemas.microsoft.com/office/drawing/2014/main" id="{312B5976-6C41-488B-B261-5383CF7E6521}"/>
              </a:ext>
            </a:extLst>
          </p:cNvPr>
          <p:cNvSpPr>
            <a:spLocks noGrp="1"/>
          </p:cNvSpPr>
          <p:nvPr>
            <p:ph idx="1"/>
          </p:nvPr>
        </p:nvSpPr>
        <p:spPr/>
        <p:txBody>
          <a:bodyPr>
            <a:normAutofit/>
          </a:bodyPr>
          <a:lstStyle/>
          <a:p>
            <a:pPr>
              <a:buFont typeface="Wingdings" panose="05000000000000000000" pitchFamily="2" charset="2"/>
              <a:buChar char="v"/>
            </a:pPr>
            <a:r>
              <a:rPr lang="en-GB" sz="1600" dirty="0"/>
              <a:t> Here R1,R2, R3 and R4 are the regions</a:t>
            </a:r>
          </a:p>
          <a:p>
            <a:pPr>
              <a:buFont typeface="Wingdings" panose="05000000000000000000" pitchFamily="2" charset="2"/>
              <a:buChar char="v"/>
            </a:pPr>
            <a:r>
              <a:rPr lang="en-GB" sz="1600" dirty="0"/>
              <a:t> Nodes 1, 3 and 6 are the predicate nodes</a:t>
            </a:r>
          </a:p>
          <a:p>
            <a:pPr marL="0" indent="0">
              <a:buNone/>
            </a:pPr>
            <a:endParaRPr lang="en-GB" sz="1600" dirty="0"/>
          </a:p>
        </p:txBody>
      </p:sp>
      <p:pic>
        <p:nvPicPr>
          <p:cNvPr id="7" name="Picture 6">
            <a:extLst>
              <a:ext uri="{FF2B5EF4-FFF2-40B4-BE49-F238E27FC236}">
                <a16:creationId xmlns:a16="http://schemas.microsoft.com/office/drawing/2014/main" id="{2EB61CFE-0322-454F-AF3E-0DCE61EC0414}"/>
              </a:ext>
            </a:extLst>
          </p:cNvPr>
          <p:cNvPicPr>
            <a:picLocks noChangeAspect="1"/>
          </p:cNvPicPr>
          <p:nvPr/>
        </p:nvPicPr>
        <p:blipFill>
          <a:blip r:embed="rId2"/>
          <a:stretch>
            <a:fillRect/>
          </a:stretch>
        </p:blipFill>
        <p:spPr>
          <a:xfrm>
            <a:off x="1600200" y="2514600"/>
            <a:ext cx="5943600" cy="3757378"/>
          </a:xfrm>
          <a:prstGeom prst="rect">
            <a:avLst/>
          </a:prstGeom>
        </p:spPr>
      </p:pic>
    </p:spTree>
    <p:extLst>
      <p:ext uri="{BB962C8B-B14F-4D97-AF65-F5344CB8AC3E}">
        <p14:creationId xmlns:p14="http://schemas.microsoft.com/office/powerpoint/2010/main" val="1729735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b="1" dirty="0"/>
              <a:t>Static Analysis</a:t>
            </a:r>
          </a:p>
        </p:txBody>
      </p:sp>
      <p:sp>
        <p:nvSpPr>
          <p:cNvPr id="3" name="Content Placeholder 2"/>
          <p:cNvSpPr>
            <a:spLocks noGrp="1"/>
          </p:cNvSpPr>
          <p:nvPr>
            <p:ph idx="1"/>
          </p:nvPr>
        </p:nvSpPr>
        <p:spPr>
          <a:xfrm>
            <a:off x="457200" y="1219200"/>
            <a:ext cx="8458200" cy="4906963"/>
          </a:xfrm>
        </p:spPr>
        <p:txBody>
          <a:bodyPr>
            <a:normAutofit fontScale="85000" lnSpcReduction="20000"/>
          </a:bodyPr>
          <a:lstStyle/>
          <a:p>
            <a:pPr algn="just"/>
            <a:r>
              <a:rPr lang="en-US" dirty="0"/>
              <a:t>Static analysis, also called static code analysis, is a method of computer program debugging that is done by examining the code without executing the program.</a:t>
            </a:r>
          </a:p>
          <a:p>
            <a:pPr algn="just"/>
            <a:r>
              <a:rPr lang="en-US" dirty="0"/>
              <a:t>The process provides an understanding of the code structure, and can help to ensure that the code adheres to industry standards. </a:t>
            </a:r>
          </a:p>
          <a:p>
            <a:pPr algn="just"/>
            <a:r>
              <a:rPr lang="en-US" dirty="0"/>
              <a:t>Static analysis is one of the many code review tools that can be implemented without actually executing, or running, the software. </a:t>
            </a:r>
          </a:p>
          <a:p>
            <a:pPr algn="just"/>
            <a:r>
              <a:rPr lang="en-US" dirty="0"/>
              <a:t>In static analysis, tools do the analysis </a:t>
            </a:r>
            <a:r>
              <a:rPr lang="en-US" dirty="0" err="1"/>
              <a:t>e.g</a:t>
            </a:r>
            <a:r>
              <a:rPr lang="en-US" dirty="0"/>
              <a:t> even spell checkers can be regarded as a form of static analyzers because they find mistakes in documents and therefore contribute to quality improvement.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45CFD-CC08-4742-B2BE-577F8D84FC59}"/>
              </a:ext>
            </a:extLst>
          </p:cNvPr>
          <p:cNvSpPr>
            <a:spLocks noGrp="1"/>
          </p:cNvSpPr>
          <p:nvPr>
            <p:ph type="title"/>
          </p:nvPr>
        </p:nvSpPr>
        <p:spPr/>
        <p:txBody>
          <a:bodyPr/>
          <a:lstStyle/>
          <a:p>
            <a:r>
              <a:rPr lang="en-US" b="1" dirty="0"/>
              <a:t>Cyclomatic Complexity </a:t>
            </a:r>
            <a:endParaRPr lang="en-GB" dirty="0"/>
          </a:p>
        </p:txBody>
      </p:sp>
      <p:pic>
        <p:nvPicPr>
          <p:cNvPr id="4" name="Content Placeholder 3">
            <a:extLst>
              <a:ext uri="{FF2B5EF4-FFF2-40B4-BE49-F238E27FC236}">
                <a16:creationId xmlns:a16="http://schemas.microsoft.com/office/drawing/2014/main" id="{9E2E3EA6-310A-4F31-A1B4-55280859E593}"/>
              </a:ext>
            </a:extLst>
          </p:cNvPr>
          <p:cNvPicPr>
            <a:picLocks noGrp="1" noChangeAspect="1"/>
          </p:cNvPicPr>
          <p:nvPr>
            <p:ph idx="1"/>
          </p:nvPr>
        </p:nvPicPr>
        <p:blipFill>
          <a:blip r:embed="rId2"/>
          <a:stretch>
            <a:fillRect/>
          </a:stretch>
        </p:blipFill>
        <p:spPr>
          <a:xfrm>
            <a:off x="6553200" y="1684825"/>
            <a:ext cx="2295525" cy="2981466"/>
          </a:xfrm>
          <a:prstGeom prst="rect">
            <a:avLst/>
          </a:prstGeom>
        </p:spPr>
      </p:pic>
      <p:pic>
        <p:nvPicPr>
          <p:cNvPr id="5" name="Picture 4">
            <a:extLst>
              <a:ext uri="{FF2B5EF4-FFF2-40B4-BE49-F238E27FC236}">
                <a16:creationId xmlns:a16="http://schemas.microsoft.com/office/drawing/2014/main" id="{BA56B1D1-107C-4F29-B028-6EFFBE794BD8}"/>
              </a:ext>
            </a:extLst>
          </p:cNvPr>
          <p:cNvPicPr>
            <a:picLocks noChangeAspect="1"/>
          </p:cNvPicPr>
          <p:nvPr/>
        </p:nvPicPr>
        <p:blipFill>
          <a:blip r:embed="rId3"/>
          <a:stretch>
            <a:fillRect/>
          </a:stretch>
        </p:blipFill>
        <p:spPr>
          <a:xfrm>
            <a:off x="457200" y="1684826"/>
            <a:ext cx="6032944" cy="2981465"/>
          </a:xfrm>
          <a:prstGeom prst="rect">
            <a:avLst/>
          </a:prstGeom>
        </p:spPr>
      </p:pic>
      <p:sp>
        <p:nvSpPr>
          <p:cNvPr id="7" name="TextBox 6">
            <a:extLst>
              <a:ext uri="{FF2B5EF4-FFF2-40B4-BE49-F238E27FC236}">
                <a16:creationId xmlns:a16="http://schemas.microsoft.com/office/drawing/2014/main" id="{6DC967FB-9737-4298-A9F4-AB3792F523D0}"/>
              </a:ext>
            </a:extLst>
          </p:cNvPr>
          <p:cNvSpPr txBox="1"/>
          <p:nvPr/>
        </p:nvSpPr>
        <p:spPr>
          <a:xfrm>
            <a:off x="457200" y="4824918"/>
            <a:ext cx="8391525" cy="1600438"/>
          </a:xfrm>
          <a:prstGeom prst="rect">
            <a:avLst/>
          </a:prstGeom>
          <a:noFill/>
        </p:spPr>
        <p:txBody>
          <a:bodyPr wrap="square" rtlCol="0">
            <a:spAutoFit/>
          </a:bodyPr>
          <a:lstStyle/>
          <a:p>
            <a:r>
              <a:rPr lang="en-GB" dirty="0"/>
              <a:t>Cyclomatic complexity can be calculated with the help of three ways</a:t>
            </a:r>
          </a:p>
          <a:p>
            <a:pPr marL="342900" indent="-342900">
              <a:buFont typeface="+mj-lt"/>
              <a:buAutoNum type="arabicPeriod"/>
            </a:pPr>
            <a:r>
              <a:rPr lang="en-GB" sz="1600" dirty="0"/>
              <a:t>No of regions= closed regions= 4</a:t>
            </a:r>
          </a:p>
          <a:p>
            <a:pPr marL="342900" indent="-342900">
              <a:buFont typeface="+mj-lt"/>
              <a:buAutoNum type="arabicPeriod"/>
            </a:pPr>
            <a:r>
              <a:rPr lang="en-GB" sz="1600" dirty="0"/>
              <a:t>V(G)= E-N+2 = 11-9+2=4</a:t>
            </a:r>
          </a:p>
          <a:p>
            <a:pPr marL="342900" indent="-342900">
              <a:buFont typeface="+mj-lt"/>
              <a:buAutoNum type="arabicPeriod"/>
            </a:pPr>
            <a:r>
              <a:rPr lang="en-GB" sz="1600" dirty="0"/>
              <a:t>V(G)= N0. of predicate nodes+1= 3+1=4   (Here predicate nodes r those in flow graph where decision is made </a:t>
            </a:r>
            <a:r>
              <a:rPr lang="en-GB" sz="1600" dirty="0" err="1"/>
              <a:t>i.e</a:t>
            </a:r>
            <a:r>
              <a:rPr lang="en-GB" sz="1600" dirty="0"/>
              <a:t> from where we decide to go in this example {1}, {2,3} and {6} nodes are the predicate nodes </a:t>
            </a:r>
            <a:r>
              <a:rPr lang="en-GB" sz="1600" dirty="0" err="1"/>
              <a:t>i.e</a:t>
            </a:r>
            <a:r>
              <a:rPr lang="en-GB" sz="1600" dirty="0"/>
              <a:t> v have 3 predicate nodes.</a:t>
            </a:r>
          </a:p>
        </p:txBody>
      </p:sp>
    </p:spTree>
    <p:extLst>
      <p:ext uri="{BB962C8B-B14F-4D97-AF65-F5344CB8AC3E}">
        <p14:creationId xmlns:p14="http://schemas.microsoft.com/office/powerpoint/2010/main" val="3227665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dirty="0"/>
              <a:t>Cyclomatic Complexity </a:t>
            </a:r>
            <a:endParaRPr lang="en-US" dirty="0"/>
          </a:p>
        </p:txBody>
      </p:sp>
      <p:sp>
        <p:nvSpPr>
          <p:cNvPr id="3" name="Content Placeholder 2"/>
          <p:cNvSpPr>
            <a:spLocks noGrp="1"/>
          </p:cNvSpPr>
          <p:nvPr>
            <p:ph idx="1"/>
          </p:nvPr>
        </p:nvSpPr>
        <p:spPr>
          <a:xfrm>
            <a:off x="381000" y="990600"/>
            <a:ext cx="8382000" cy="5638800"/>
          </a:xfrm>
        </p:spPr>
        <p:txBody>
          <a:bodyPr>
            <a:noAutofit/>
          </a:bodyPr>
          <a:lstStyle/>
          <a:p>
            <a:r>
              <a:rPr lang="en-US" sz="2400" dirty="0"/>
              <a:t>A program part is represented by the graph below so It is a function that can be called. Thus, the cyclomatic number can be calculated like this:</a:t>
            </a:r>
          </a:p>
          <a:p>
            <a:r>
              <a:rPr lang="pt-BR" sz="2400" dirty="0"/>
              <a:t>v (G) = e - n + 2 = 17 - 13 + 2 =6</a:t>
            </a:r>
          </a:p>
          <a:p>
            <a:r>
              <a:rPr lang="en-US" sz="2400" dirty="0"/>
              <a:t>e = number of edges in the graph = 17</a:t>
            </a:r>
          </a:p>
          <a:p>
            <a:r>
              <a:rPr lang="en-US" sz="2400" dirty="0"/>
              <a:t>n = number of nodes in the graph = 13</a:t>
            </a:r>
          </a:p>
          <a:p>
            <a:r>
              <a:rPr lang="en-US" sz="2000" dirty="0"/>
              <a:t>(The value of 6 is, according to McCabe, acceptable and in the middle of the range. He assumes that a value higher than 10 cannot be tolerated and rework of the program code has to take place.)</a:t>
            </a:r>
          </a:p>
          <a:p>
            <a:endParaRPr lang="en-US" sz="2000" dirty="0"/>
          </a:p>
        </p:txBody>
      </p:sp>
      <p:pic>
        <p:nvPicPr>
          <p:cNvPr id="4" name="Picture 2"/>
          <p:cNvPicPr>
            <a:picLocks noChangeAspect="1" noChangeArrowheads="1"/>
          </p:cNvPicPr>
          <p:nvPr/>
        </p:nvPicPr>
        <p:blipFill>
          <a:blip r:embed="rId2"/>
          <a:srcRect/>
          <a:stretch>
            <a:fillRect/>
          </a:stretch>
        </p:blipFill>
        <p:spPr bwMode="auto">
          <a:xfrm>
            <a:off x="3277589" y="4419600"/>
            <a:ext cx="2132611" cy="24384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Cyclomatic Complexity  Number’s</a:t>
            </a:r>
            <a:endParaRPr lang="en-US" dirty="0"/>
          </a:p>
        </p:txBody>
      </p:sp>
      <p:graphicFrame>
        <p:nvGraphicFramePr>
          <p:cNvPr id="4" name="Content Placeholder 3"/>
          <p:cNvGraphicFramePr>
            <a:graphicFrameLocks noGrp="1"/>
          </p:cNvGraphicFramePr>
          <p:nvPr>
            <p:ph idx="1"/>
          </p:nvPr>
        </p:nvGraphicFramePr>
        <p:xfrm>
          <a:off x="457200" y="1600200"/>
          <a:ext cx="8229600" cy="4161453"/>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4724400">
                  <a:extLst>
                    <a:ext uri="{9D8B030D-6E8A-4147-A177-3AD203B41FA5}">
                      <a16:colId xmlns:a16="http://schemas.microsoft.com/office/drawing/2014/main" val="20001"/>
                    </a:ext>
                  </a:extLst>
                </a:gridCol>
              </a:tblGrid>
              <a:tr h="353786">
                <a:tc>
                  <a:txBody>
                    <a:bodyPr/>
                    <a:lstStyle/>
                    <a:p>
                      <a:pPr algn="l" fontAlgn="t"/>
                      <a:r>
                        <a:rPr lang="en-US" b="1" dirty="0"/>
                        <a:t>Complexity Number</a:t>
                      </a:r>
                    </a:p>
                  </a:txBody>
                  <a:tcPr marL="76200" marR="76200" marT="76200" marB="76200"/>
                </a:tc>
                <a:tc>
                  <a:txBody>
                    <a:bodyPr/>
                    <a:lstStyle/>
                    <a:p>
                      <a:pPr algn="l" fontAlgn="t"/>
                      <a:r>
                        <a:rPr lang="en-US" b="1"/>
                        <a:t>Meaning</a:t>
                      </a:r>
                    </a:p>
                  </a:txBody>
                  <a:tcPr marL="76200" marR="76200" marT="76200" marB="76200"/>
                </a:tc>
                <a:extLst>
                  <a:ext uri="{0D108BD9-81ED-4DB2-BD59-A6C34878D82A}">
                    <a16:rowId xmlns:a16="http://schemas.microsoft.com/office/drawing/2014/main" val="10000"/>
                  </a:ext>
                </a:extLst>
              </a:tr>
              <a:tr h="868680">
                <a:tc>
                  <a:txBody>
                    <a:bodyPr/>
                    <a:lstStyle/>
                    <a:p>
                      <a:pPr algn="l" fontAlgn="t"/>
                      <a:r>
                        <a:rPr lang="en-US"/>
                        <a:t>1-10</a:t>
                      </a:r>
                    </a:p>
                  </a:txBody>
                  <a:tcPr marL="76200" marR="76200" marT="76200" marB="76200"/>
                </a:tc>
                <a:tc>
                  <a:txBody>
                    <a:bodyPr/>
                    <a:lstStyle/>
                    <a:p>
                      <a:pPr algn="l" fontAlgn="t"/>
                      <a:r>
                        <a:rPr lang="en-US" dirty="0"/>
                        <a:t>Structured and well written code</a:t>
                      </a:r>
                      <a:br>
                        <a:rPr lang="en-US" dirty="0"/>
                      </a:br>
                      <a:r>
                        <a:rPr lang="en-US" dirty="0"/>
                        <a:t>High Testability</a:t>
                      </a:r>
                      <a:br>
                        <a:rPr lang="en-US" dirty="0"/>
                      </a:br>
                      <a:r>
                        <a:rPr lang="en-US" dirty="0"/>
                        <a:t>Cost and Effort is less</a:t>
                      </a:r>
                    </a:p>
                  </a:txBody>
                  <a:tcPr marL="76200" marR="76200" marT="76200" marB="76200"/>
                </a:tc>
                <a:extLst>
                  <a:ext uri="{0D108BD9-81ED-4DB2-BD59-A6C34878D82A}">
                    <a16:rowId xmlns:a16="http://schemas.microsoft.com/office/drawing/2014/main" val="10001"/>
                  </a:ext>
                </a:extLst>
              </a:tr>
              <a:tr h="960120">
                <a:tc>
                  <a:txBody>
                    <a:bodyPr/>
                    <a:lstStyle/>
                    <a:p>
                      <a:pPr algn="l" fontAlgn="t"/>
                      <a:r>
                        <a:rPr lang="en-US"/>
                        <a:t>10-20</a:t>
                      </a:r>
                    </a:p>
                  </a:txBody>
                  <a:tcPr marL="76200" marR="76200" marT="76200" marB="76200"/>
                </a:tc>
                <a:tc>
                  <a:txBody>
                    <a:bodyPr/>
                    <a:lstStyle/>
                    <a:p>
                      <a:pPr algn="l" fontAlgn="t"/>
                      <a:r>
                        <a:rPr lang="en-US" dirty="0"/>
                        <a:t>Complex Code</a:t>
                      </a:r>
                      <a:br>
                        <a:rPr lang="en-US" dirty="0"/>
                      </a:br>
                      <a:r>
                        <a:rPr lang="en-US" dirty="0"/>
                        <a:t>Medium Testability</a:t>
                      </a:r>
                      <a:br>
                        <a:rPr lang="en-US" dirty="0"/>
                      </a:br>
                      <a:r>
                        <a:rPr lang="en-US" dirty="0"/>
                        <a:t>Cost and effort is Medium</a:t>
                      </a:r>
                    </a:p>
                  </a:txBody>
                  <a:tcPr marL="76200" marR="76200" marT="76200" marB="76200"/>
                </a:tc>
                <a:extLst>
                  <a:ext uri="{0D108BD9-81ED-4DB2-BD59-A6C34878D82A}">
                    <a16:rowId xmlns:a16="http://schemas.microsoft.com/office/drawing/2014/main" val="10002"/>
                  </a:ext>
                </a:extLst>
              </a:tr>
              <a:tr h="975360">
                <a:tc>
                  <a:txBody>
                    <a:bodyPr/>
                    <a:lstStyle/>
                    <a:p>
                      <a:pPr algn="l" fontAlgn="t"/>
                      <a:r>
                        <a:rPr lang="en-US"/>
                        <a:t>20-40</a:t>
                      </a:r>
                    </a:p>
                  </a:txBody>
                  <a:tcPr marL="76200" marR="76200" marT="76200" marB="76200"/>
                </a:tc>
                <a:tc>
                  <a:txBody>
                    <a:bodyPr/>
                    <a:lstStyle/>
                    <a:p>
                      <a:pPr algn="l" fontAlgn="t"/>
                      <a:r>
                        <a:rPr lang="en-US" dirty="0"/>
                        <a:t>Very complex Code</a:t>
                      </a:r>
                      <a:br>
                        <a:rPr lang="en-US" dirty="0"/>
                      </a:br>
                      <a:r>
                        <a:rPr lang="en-US" dirty="0"/>
                        <a:t>Low Testability</a:t>
                      </a:r>
                      <a:br>
                        <a:rPr lang="en-US" dirty="0"/>
                      </a:br>
                      <a:r>
                        <a:rPr lang="en-US" dirty="0"/>
                        <a:t>Cost and Effort are high</a:t>
                      </a:r>
                    </a:p>
                  </a:txBody>
                  <a:tcPr marL="76200" marR="76200" marT="76200" marB="76200"/>
                </a:tc>
                <a:extLst>
                  <a:ext uri="{0D108BD9-81ED-4DB2-BD59-A6C34878D82A}">
                    <a16:rowId xmlns:a16="http://schemas.microsoft.com/office/drawing/2014/main" val="10003"/>
                  </a:ext>
                </a:extLst>
              </a:tr>
              <a:tr h="808653">
                <a:tc>
                  <a:txBody>
                    <a:bodyPr/>
                    <a:lstStyle/>
                    <a:p>
                      <a:pPr algn="l" fontAlgn="t"/>
                      <a:r>
                        <a:rPr lang="en-US"/>
                        <a:t>&gt;40</a:t>
                      </a:r>
                    </a:p>
                  </a:txBody>
                  <a:tcPr marL="76200" marR="76200" marT="76200" marB="76200"/>
                </a:tc>
                <a:tc>
                  <a:txBody>
                    <a:bodyPr/>
                    <a:lstStyle/>
                    <a:p>
                      <a:pPr algn="l" fontAlgn="t"/>
                      <a:r>
                        <a:rPr lang="en-US" dirty="0"/>
                        <a:t>Not at all testable</a:t>
                      </a:r>
                      <a:br>
                        <a:rPr lang="en-US" dirty="0"/>
                      </a:br>
                      <a:r>
                        <a:rPr lang="en-US" dirty="0"/>
                        <a:t>Very high Cost and Effort</a:t>
                      </a:r>
                    </a:p>
                  </a:txBody>
                  <a:tcPr marL="76200" marR="76200" marT="76200" marB="76200"/>
                </a:tc>
                <a:extLst>
                  <a:ext uri="{0D108BD9-81ED-4DB2-BD59-A6C34878D82A}">
                    <a16:rowId xmlns:a16="http://schemas.microsoft.com/office/drawing/2014/main" val="10004"/>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Determining Complexity</a:t>
            </a:r>
          </a:p>
        </p:txBody>
      </p:sp>
      <p:sp>
        <p:nvSpPr>
          <p:cNvPr id="3" name="Content Placeholder 2"/>
          <p:cNvSpPr>
            <a:spLocks noGrp="1"/>
          </p:cNvSpPr>
          <p:nvPr>
            <p:ph idx="1"/>
          </p:nvPr>
        </p:nvSpPr>
        <p:spPr/>
        <p:txBody>
          <a:bodyPr>
            <a:normAutofit/>
          </a:bodyPr>
          <a:lstStyle/>
          <a:p>
            <a:r>
              <a:rPr lang="en-US" dirty="0" err="1"/>
              <a:t>OCLint</a:t>
            </a:r>
            <a:r>
              <a:rPr lang="en-US" dirty="0"/>
              <a:t> - </a:t>
            </a:r>
            <a:r>
              <a:rPr lang="en-US" sz="2400" dirty="0"/>
              <a:t>Static code analyzer for C and Related Languages</a:t>
            </a:r>
            <a:endParaRPr lang="en-US" dirty="0"/>
          </a:p>
          <a:p>
            <a:r>
              <a:rPr lang="en-US" dirty="0" err="1"/>
              <a:t>devMetrics</a:t>
            </a:r>
            <a:r>
              <a:rPr lang="en-US" dirty="0"/>
              <a:t> </a:t>
            </a:r>
            <a:r>
              <a:rPr lang="en-US" sz="2400" dirty="0"/>
              <a:t>- Analyzing metrics for C# projects</a:t>
            </a:r>
            <a:endParaRPr lang="en-US" dirty="0"/>
          </a:p>
          <a:p>
            <a:r>
              <a:rPr lang="en-US" dirty="0"/>
              <a:t>Reflector Add In - </a:t>
            </a:r>
            <a:r>
              <a:rPr lang="en-US" sz="2400" dirty="0"/>
              <a:t>Code metrics for .NET assemblies</a:t>
            </a:r>
            <a:endParaRPr lang="en-US" dirty="0"/>
          </a:p>
          <a:p>
            <a:r>
              <a:rPr lang="en-US" dirty="0" err="1"/>
              <a:t>GMetrics</a:t>
            </a:r>
            <a:r>
              <a:rPr lang="en-US" dirty="0"/>
              <a:t> - </a:t>
            </a:r>
            <a:r>
              <a:rPr lang="en-US" sz="2400" dirty="0"/>
              <a:t>Find metrics in Java related applications</a:t>
            </a:r>
            <a:endParaRPr lang="en-US" dirty="0"/>
          </a:p>
          <a:p>
            <a:r>
              <a:rPr lang="en-US" dirty="0" err="1"/>
              <a:t>NDepends</a:t>
            </a:r>
            <a:r>
              <a:rPr lang="en-US" dirty="0"/>
              <a:t> - </a:t>
            </a:r>
            <a:r>
              <a:rPr lang="en-US" sz="2400" dirty="0"/>
              <a:t>Metrics in Java applications</a:t>
            </a:r>
            <a:endParaRPr lang="en-US"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b="1" dirty="0"/>
              <a:t>Uses of Cyclomatic Complexity</a:t>
            </a:r>
            <a:br>
              <a:rPr lang="en-US" b="1" dirty="0"/>
            </a:br>
            <a:endParaRPr lang="en-US" dirty="0"/>
          </a:p>
        </p:txBody>
      </p:sp>
      <p:sp>
        <p:nvSpPr>
          <p:cNvPr id="3" name="Content Placeholder 2"/>
          <p:cNvSpPr>
            <a:spLocks noGrp="1"/>
          </p:cNvSpPr>
          <p:nvPr>
            <p:ph idx="1"/>
          </p:nvPr>
        </p:nvSpPr>
        <p:spPr>
          <a:xfrm>
            <a:off x="457200" y="1295400"/>
            <a:ext cx="8229600" cy="4830763"/>
          </a:xfrm>
        </p:spPr>
        <p:txBody>
          <a:bodyPr>
            <a:normAutofit fontScale="92500" lnSpcReduction="10000"/>
          </a:bodyPr>
          <a:lstStyle/>
          <a:p>
            <a:r>
              <a:rPr lang="en-US" dirty="0"/>
              <a:t>Helps developers and testers to determine independent path executions</a:t>
            </a:r>
          </a:p>
          <a:p>
            <a:r>
              <a:rPr lang="en-US" dirty="0"/>
              <a:t>Developers can assure that all the paths have been tested at least once</a:t>
            </a:r>
          </a:p>
          <a:p>
            <a:r>
              <a:rPr lang="en-US" dirty="0"/>
              <a:t>Helps us to focus more on the uncovered paths</a:t>
            </a:r>
          </a:p>
          <a:p>
            <a:r>
              <a:rPr lang="en-US" dirty="0"/>
              <a:t>Improve code coverage</a:t>
            </a:r>
          </a:p>
          <a:p>
            <a:r>
              <a:rPr lang="en-US" dirty="0"/>
              <a:t>Evaluate the risk associated with the application or program</a:t>
            </a:r>
          </a:p>
          <a:p>
            <a:r>
              <a:rPr lang="en-US" dirty="0"/>
              <a:t>Using these metrics early in the cycle reduces more risk of the program</a:t>
            </a:r>
          </a:p>
          <a:p>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Paths</a:t>
            </a:r>
          </a:p>
        </p:txBody>
      </p:sp>
      <p:sp>
        <p:nvSpPr>
          <p:cNvPr id="3" name="Content Placeholder 2"/>
          <p:cNvSpPr>
            <a:spLocks noGrp="1"/>
          </p:cNvSpPr>
          <p:nvPr>
            <p:ph idx="1"/>
          </p:nvPr>
        </p:nvSpPr>
        <p:spPr/>
        <p:txBody>
          <a:bodyPr/>
          <a:lstStyle/>
          <a:p>
            <a:pPr>
              <a:lnSpc>
                <a:spcPct val="90000"/>
              </a:lnSpc>
            </a:pPr>
            <a:r>
              <a:rPr lang="en-US" sz="2600" dirty="0"/>
              <a:t>Independent path: </a:t>
            </a:r>
          </a:p>
          <a:p>
            <a:pPr lvl="1">
              <a:lnSpc>
                <a:spcPct val="90000"/>
              </a:lnSpc>
            </a:pPr>
            <a:r>
              <a:rPr lang="en-US" sz="2200" dirty="0"/>
              <a:t>An executable or realizable path through the graph from the start node to the end node that has not been traversed before.</a:t>
            </a:r>
          </a:p>
          <a:p>
            <a:pPr lvl="1">
              <a:lnSpc>
                <a:spcPct val="90000"/>
              </a:lnSpc>
            </a:pPr>
            <a:r>
              <a:rPr lang="en-US" sz="2200" dirty="0"/>
              <a:t>Must move along at least one arc that has not been yet traversed (an unvisited arc).</a:t>
            </a:r>
          </a:p>
          <a:p>
            <a:pPr lvl="1">
              <a:lnSpc>
                <a:spcPct val="90000"/>
              </a:lnSpc>
            </a:pPr>
            <a:r>
              <a:rPr lang="en-US" sz="2200" dirty="0"/>
              <a:t>The objective is to cover all statements in a program by independent paths.</a:t>
            </a:r>
          </a:p>
          <a:p>
            <a:pPr>
              <a:lnSpc>
                <a:spcPct val="90000"/>
              </a:lnSpc>
            </a:pPr>
            <a:r>
              <a:rPr lang="en-US" sz="2600" dirty="0"/>
              <a:t>The number of independent paths to discover &lt;= </a:t>
            </a:r>
            <a:r>
              <a:rPr lang="en-US" sz="2600" dirty="0">
                <a:sym typeface="Wingdings" pitchFamily="2" charset="2"/>
              </a:rPr>
              <a:t>cyclomatic complexity number.</a:t>
            </a:r>
          </a:p>
          <a:p>
            <a:pPr>
              <a:lnSpc>
                <a:spcPct val="90000"/>
              </a:lnSpc>
            </a:pPr>
            <a:r>
              <a:rPr lang="en-US" sz="2600" dirty="0"/>
              <a:t>Decide the Basis Path Set:</a:t>
            </a:r>
          </a:p>
          <a:p>
            <a:pPr lvl="1">
              <a:lnSpc>
                <a:spcPct val="90000"/>
              </a:lnSpc>
            </a:pPr>
            <a:r>
              <a:rPr lang="en-US" sz="2200" dirty="0"/>
              <a:t>It is the maximal set of </a:t>
            </a:r>
            <a:r>
              <a:rPr lang="en-US" sz="2200" i="1" dirty="0"/>
              <a:t>independent paths</a:t>
            </a:r>
            <a:r>
              <a:rPr lang="en-US" sz="2200" dirty="0"/>
              <a:t> in the flow graph.</a:t>
            </a:r>
          </a:p>
          <a:p>
            <a:pPr lvl="1">
              <a:lnSpc>
                <a:spcPct val="90000"/>
              </a:lnSpc>
            </a:pPr>
            <a:r>
              <a:rPr lang="en-US" sz="2200" dirty="0"/>
              <a:t>NOT a unique set.</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dirty="0"/>
              <a:t>Basis Path testing</a:t>
            </a:r>
          </a:p>
        </p:txBody>
      </p:sp>
      <p:sp>
        <p:nvSpPr>
          <p:cNvPr id="5" name="Content Placeholder 4"/>
          <p:cNvSpPr>
            <a:spLocks noGrp="1"/>
          </p:cNvSpPr>
          <p:nvPr>
            <p:ph idx="1"/>
          </p:nvPr>
        </p:nvSpPr>
        <p:spPr>
          <a:xfrm>
            <a:off x="457200" y="838200"/>
            <a:ext cx="8229600" cy="5638800"/>
          </a:xfrm>
        </p:spPr>
        <p:txBody>
          <a:bodyPr>
            <a:normAutofit/>
          </a:bodyPr>
          <a:lstStyle/>
          <a:p>
            <a:r>
              <a:rPr lang="en-US" sz="2400" dirty="0"/>
              <a:t>Basis Path testing is one of White box technique and it guarantees to execute at least one statement during testing. It checks each linearly independent path through the program, which means number test cases, will be equivalent to the cyclomatic complexity of the program.</a:t>
            </a:r>
          </a:p>
          <a:p>
            <a:r>
              <a:rPr lang="en-US" sz="2400" dirty="0"/>
              <a:t>V(G) = 9 - 7 + 2 = 4</a:t>
            </a:r>
          </a:p>
          <a:p>
            <a:r>
              <a:rPr lang="en-US" sz="2400" dirty="0"/>
              <a:t>Basis Set - A set of possible execution</a:t>
            </a:r>
          </a:p>
          <a:p>
            <a:pPr>
              <a:buNone/>
            </a:pPr>
            <a:r>
              <a:rPr lang="en-US" sz="2400" dirty="0"/>
              <a:t>     path of a program</a:t>
            </a:r>
          </a:p>
          <a:p>
            <a:r>
              <a:rPr lang="en-US" sz="2400" dirty="0"/>
              <a:t>1, 7</a:t>
            </a:r>
          </a:p>
          <a:p>
            <a:r>
              <a:rPr lang="en-US" sz="2400" dirty="0"/>
              <a:t>1, 2, 6, 1, 7</a:t>
            </a:r>
          </a:p>
          <a:p>
            <a:r>
              <a:rPr lang="en-US" sz="2400" dirty="0"/>
              <a:t>1, 2, 3, 4, 5, 2, 6, 1, 7</a:t>
            </a:r>
          </a:p>
          <a:p>
            <a:r>
              <a:rPr lang="en-US" sz="2400" dirty="0"/>
              <a:t>1, 2, 3, 5, 2, 6, 1, 7</a:t>
            </a:r>
          </a:p>
          <a:p>
            <a:endParaRPr lang="en-US" sz="2400" dirty="0"/>
          </a:p>
        </p:txBody>
      </p:sp>
      <p:pic>
        <p:nvPicPr>
          <p:cNvPr id="6" name="Picture 5" descr="3(1).png"/>
          <p:cNvPicPr>
            <a:picLocks noChangeAspect="1"/>
          </p:cNvPicPr>
          <p:nvPr/>
        </p:nvPicPr>
        <p:blipFill>
          <a:blip r:embed="rId2"/>
          <a:stretch>
            <a:fillRect/>
          </a:stretch>
        </p:blipFill>
        <p:spPr>
          <a:xfrm>
            <a:off x="5638800" y="2819400"/>
            <a:ext cx="3505200" cy="29718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Basis Path Testing</a:t>
            </a:r>
          </a:p>
        </p:txBody>
      </p:sp>
      <p:sp>
        <p:nvSpPr>
          <p:cNvPr id="3" name="Content Placeholder 2"/>
          <p:cNvSpPr>
            <a:spLocks noGrp="1"/>
          </p:cNvSpPr>
          <p:nvPr>
            <p:ph idx="1"/>
          </p:nvPr>
        </p:nvSpPr>
        <p:spPr/>
        <p:txBody>
          <a:bodyPr>
            <a:normAutofit lnSpcReduction="10000"/>
          </a:bodyPr>
          <a:lstStyle/>
          <a:p>
            <a:r>
              <a:rPr lang="en-US" dirty="0"/>
              <a:t>The following steps should be followed for computing Cyclomatic complexity and test cases design.</a:t>
            </a:r>
          </a:p>
          <a:p>
            <a:r>
              <a:rPr lang="en-US" b="1" dirty="0"/>
              <a:t>Step 1</a:t>
            </a:r>
            <a:r>
              <a:rPr lang="en-US" dirty="0"/>
              <a:t> - Construction of graph with nodes and edges from the code</a:t>
            </a:r>
          </a:p>
          <a:p>
            <a:r>
              <a:rPr lang="en-US" b="1" dirty="0"/>
              <a:t>Step 2</a:t>
            </a:r>
            <a:r>
              <a:rPr lang="en-US" dirty="0"/>
              <a:t> - Cyclomatic Complexity Calculation</a:t>
            </a:r>
          </a:p>
          <a:p>
            <a:r>
              <a:rPr lang="en-US" b="1" dirty="0"/>
              <a:t>Step 3 </a:t>
            </a:r>
            <a:r>
              <a:rPr lang="en-US" dirty="0"/>
              <a:t>- Identification of independent paths</a:t>
            </a:r>
          </a:p>
          <a:p>
            <a:r>
              <a:rPr lang="en-US" b="1" dirty="0"/>
              <a:t>Step 4 </a:t>
            </a:r>
            <a:r>
              <a:rPr lang="en-US" dirty="0"/>
              <a:t>- Design of Test Cases to exercise each path</a:t>
            </a:r>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Basis Path Testing</a:t>
            </a:r>
          </a:p>
        </p:txBody>
      </p:sp>
      <p:sp>
        <p:nvSpPr>
          <p:cNvPr id="3" name="Content Placeholder 2"/>
          <p:cNvSpPr>
            <a:spLocks noGrp="1"/>
          </p:cNvSpPr>
          <p:nvPr>
            <p:ph idx="1"/>
          </p:nvPr>
        </p:nvSpPr>
        <p:spPr/>
        <p:txBody>
          <a:bodyPr/>
          <a:lstStyle/>
          <a:p>
            <a:r>
              <a:rPr lang="en-US" dirty="0"/>
              <a:t>It helps to reduce the redundant tests</a:t>
            </a:r>
          </a:p>
          <a:p>
            <a:r>
              <a:rPr lang="en-US" dirty="0"/>
              <a:t>It focuses attention on program logic</a:t>
            </a:r>
          </a:p>
          <a:p>
            <a:r>
              <a:rPr lang="en-US" dirty="0"/>
              <a:t>It helps facilitates analytical versus arbitrary case design</a:t>
            </a:r>
          </a:p>
          <a:p>
            <a:r>
              <a:rPr lang="en-US" dirty="0"/>
              <a:t>Test cases which exercise basis set will execute every statement in program at least once</a:t>
            </a: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057400"/>
            <a:ext cx="8229600" cy="1676400"/>
          </a:xfrm>
        </p:spPr>
        <p:txBody>
          <a:bodyPr>
            <a:normAutofit fontScale="85000" lnSpcReduction="10000"/>
          </a:bodyPr>
          <a:lstStyle/>
          <a:p>
            <a:pPr>
              <a:buNone/>
            </a:pPr>
            <a:r>
              <a:rPr lang="en-US" b="1" dirty="0"/>
              <a:t>            </a:t>
            </a:r>
          </a:p>
          <a:p>
            <a:pPr>
              <a:buNone/>
            </a:pPr>
            <a:r>
              <a:rPr lang="en-US" b="1" dirty="0"/>
              <a:t>         Draw Control Flow Graph for the following   </a:t>
            </a:r>
          </a:p>
          <a:p>
            <a:pPr>
              <a:buNone/>
            </a:pPr>
            <a:r>
              <a:rPr lang="en-US" b="1" dirty="0"/>
              <a:t>      source codes and Calculate Cyclomatic Complexity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 Static Analysis</a:t>
            </a:r>
          </a:p>
        </p:txBody>
      </p:sp>
      <p:sp>
        <p:nvSpPr>
          <p:cNvPr id="3" name="Content Placeholder 2"/>
          <p:cNvSpPr>
            <a:spLocks noGrp="1"/>
          </p:cNvSpPr>
          <p:nvPr>
            <p:ph idx="1"/>
          </p:nvPr>
        </p:nvSpPr>
        <p:spPr>
          <a:xfrm>
            <a:off x="457200" y="1371600"/>
            <a:ext cx="8229600" cy="5181600"/>
          </a:xfrm>
        </p:spPr>
        <p:txBody>
          <a:bodyPr>
            <a:normAutofit fontScale="70000" lnSpcReduction="20000"/>
          </a:bodyPr>
          <a:lstStyle/>
          <a:p>
            <a:pPr algn="just"/>
            <a:r>
              <a:rPr lang="en-US" dirty="0"/>
              <a:t>The document to be analyzed must follow a certain formal structure</a:t>
            </a:r>
          </a:p>
          <a:p>
            <a:pPr algn="just"/>
            <a:r>
              <a:rPr lang="en-US" dirty="0"/>
              <a:t>In order to be checked by a tool. Static analysis makes sense only with the support of tools.</a:t>
            </a:r>
          </a:p>
          <a:p>
            <a:pPr algn="just"/>
            <a:r>
              <a:rPr lang="en-US" dirty="0"/>
              <a:t>Static analysis tools are generally used by developers as part of the development and component testing process. The key aspect is that the code (or other artifact) is not executed or run but the tool itself is executed, and the source code we are interested in is the input data to the tool.</a:t>
            </a:r>
          </a:p>
          <a:p>
            <a:pPr algn="just"/>
            <a:r>
              <a:rPr lang="en-US" dirty="0"/>
              <a:t>Formal documents can note, for example, the technical requirements, the software architecture, or the software design. An example is the modeling of class diagrams in UML Generated outputs in HTML or XML can also be subjected to tool-supported static analysis.</a:t>
            </a:r>
          </a:p>
          <a:p>
            <a:pPr algn="just"/>
            <a:r>
              <a:rPr lang="en-US" dirty="0"/>
              <a:t>Formal models developed during the design phases can also be analyzed and inconsistencies can be detected</a:t>
            </a:r>
          </a:p>
          <a:p>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r>
              <a:rPr lang="en-US" dirty="0"/>
              <a:t>If A= 40</a:t>
            </a:r>
          </a:p>
          <a:p>
            <a:r>
              <a:rPr lang="en-US" dirty="0"/>
              <a:t>Then if B&gt;C</a:t>
            </a:r>
          </a:p>
          <a:p>
            <a:r>
              <a:rPr lang="en-US" dirty="0"/>
              <a:t>Then A=B</a:t>
            </a:r>
          </a:p>
          <a:p>
            <a:r>
              <a:rPr lang="en-US" dirty="0"/>
              <a:t>Else A=C</a:t>
            </a:r>
          </a:p>
          <a:p>
            <a:r>
              <a:rPr lang="en-US" dirty="0" err="1"/>
              <a:t>Endif</a:t>
            </a:r>
            <a:r>
              <a:rPr lang="en-US" dirty="0"/>
              <a:t> </a:t>
            </a:r>
          </a:p>
          <a:p>
            <a:r>
              <a:rPr lang="en-US" dirty="0" err="1"/>
              <a:t>Endif</a:t>
            </a:r>
            <a:endParaRPr lang="en-US" dirty="0"/>
          </a:p>
          <a:p>
            <a:r>
              <a:rPr lang="en-US" dirty="0"/>
              <a:t>Print A</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qdefault.jpg"/>
          <p:cNvPicPr>
            <a:picLocks noGrp="1" noChangeAspect="1"/>
          </p:cNvPicPr>
          <p:nvPr>
            <p:ph idx="1"/>
          </p:nvPr>
        </p:nvPicPr>
        <p:blipFill>
          <a:blip r:embed="rId2"/>
          <a:stretch>
            <a:fillRect/>
          </a:stretch>
        </p:blipFill>
        <p:spPr>
          <a:xfrm>
            <a:off x="2819400" y="1752600"/>
            <a:ext cx="3048000" cy="4502053"/>
          </a:xfrm>
        </p:spPr>
      </p:pic>
      <p:sp>
        <p:nvSpPr>
          <p:cNvPr id="3" name="Title 1"/>
          <p:cNvSpPr>
            <a:spLocks noGrp="1"/>
          </p:cNvSpPr>
          <p:nvPr>
            <p:ph type="title"/>
          </p:nvPr>
        </p:nvSpPr>
        <p:spPr>
          <a:xfrm>
            <a:off x="457200" y="152400"/>
            <a:ext cx="8229600" cy="1143000"/>
          </a:xfrm>
        </p:spPr>
        <p:txBody>
          <a:bodyPr/>
          <a:lstStyle/>
          <a:p>
            <a:r>
              <a:rPr lang="en-US" dirty="0"/>
              <a:t>Example 2</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452007" y="906453"/>
            <a:ext cx="5791200" cy="5424890"/>
          </a:xfrm>
          <a:prstGeom prst="rect">
            <a:avLst/>
          </a:prstGeom>
          <a:noFill/>
          <a:ln w="9525">
            <a:noFill/>
            <a:miter lim="800000"/>
            <a:headEnd/>
            <a:tailEnd/>
          </a:ln>
          <a:effectLst/>
        </p:spPr>
      </p:pic>
      <p:sp>
        <p:nvSpPr>
          <p:cNvPr id="3" name="Title 1"/>
          <p:cNvSpPr>
            <a:spLocks noGrp="1"/>
          </p:cNvSpPr>
          <p:nvPr>
            <p:ph type="title"/>
          </p:nvPr>
        </p:nvSpPr>
        <p:spPr>
          <a:xfrm>
            <a:off x="457200" y="-228600"/>
            <a:ext cx="8229600" cy="1143000"/>
          </a:xfrm>
        </p:spPr>
        <p:txBody>
          <a:bodyPr/>
          <a:lstStyle/>
          <a:p>
            <a:r>
              <a:rPr lang="en-US" dirty="0"/>
              <a:t>Example 3</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38200"/>
          </a:xfrm>
        </p:spPr>
        <p:txBody>
          <a:bodyPr/>
          <a:lstStyle/>
          <a:p>
            <a:r>
              <a:rPr lang="en-US" dirty="0"/>
              <a:t>Static Analysis</a:t>
            </a:r>
          </a:p>
        </p:txBody>
      </p:sp>
      <p:sp>
        <p:nvSpPr>
          <p:cNvPr id="3" name="Content Placeholder 2"/>
          <p:cNvSpPr>
            <a:spLocks noGrp="1"/>
          </p:cNvSpPr>
          <p:nvPr>
            <p:ph idx="1"/>
          </p:nvPr>
        </p:nvSpPr>
        <p:spPr>
          <a:xfrm>
            <a:off x="609600" y="1568824"/>
            <a:ext cx="8229600" cy="5257800"/>
          </a:xfrm>
        </p:spPr>
        <p:txBody>
          <a:bodyPr>
            <a:normAutofit fontScale="62500" lnSpcReduction="20000"/>
          </a:bodyPr>
          <a:lstStyle/>
          <a:p>
            <a:pPr>
              <a:buNone/>
            </a:pPr>
            <a:r>
              <a:rPr lang="en-US" dirty="0"/>
              <a:t>Developers performs code analysis, they usually look for</a:t>
            </a:r>
          </a:p>
          <a:p>
            <a:r>
              <a:rPr lang="en-US" dirty="0"/>
              <a:t>Lines of code</a:t>
            </a:r>
          </a:p>
          <a:p>
            <a:r>
              <a:rPr lang="en-US" dirty="0"/>
              <a:t>Comment frequency</a:t>
            </a:r>
          </a:p>
          <a:p>
            <a:r>
              <a:rPr lang="en-US" dirty="0"/>
              <a:t>Proper nesting</a:t>
            </a:r>
          </a:p>
          <a:p>
            <a:r>
              <a:rPr lang="en-US" dirty="0"/>
              <a:t>Number of function calls</a:t>
            </a:r>
          </a:p>
          <a:p>
            <a:r>
              <a:rPr lang="en-US" dirty="0"/>
              <a:t>Cyclomatic complexity</a:t>
            </a:r>
          </a:p>
          <a:p>
            <a:r>
              <a:rPr lang="en-US" dirty="0"/>
              <a:t>Can also check for unit tests</a:t>
            </a:r>
          </a:p>
          <a:p>
            <a:pPr>
              <a:buNone/>
            </a:pPr>
            <a:endParaRPr lang="en-US" dirty="0"/>
          </a:p>
          <a:p>
            <a:pPr>
              <a:buNone/>
            </a:pPr>
            <a:r>
              <a:rPr lang="en-US" dirty="0"/>
              <a:t>Quality attributes that can be the focus of static analysis:</a:t>
            </a:r>
          </a:p>
          <a:p>
            <a:r>
              <a:rPr lang="en-US" dirty="0"/>
              <a:t>Reliability</a:t>
            </a:r>
          </a:p>
          <a:p>
            <a:r>
              <a:rPr lang="en-US" dirty="0"/>
              <a:t>Maintainability</a:t>
            </a:r>
          </a:p>
          <a:p>
            <a:r>
              <a:rPr lang="en-US" dirty="0"/>
              <a:t>Testability</a:t>
            </a:r>
          </a:p>
          <a:p>
            <a:r>
              <a:rPr lang="en-US" dirty="0"/>
              <a:t>Re-usability</a:t>
            </a:r>
          </a:p>
          <a:p>
            <a:r>
              <a:rPr lang="en-US" dirty="0"/>
              <a:t>Portability</a:t>
            </a:r>
          </a:p>
          <a:p>
            <a:r>
              <a:rPr lang="en-US" dirty="0"/>
              <a:t>Efficiency</a:t>
            </a:r>
          </a:p>
          <a:p>
            <a:pPr>
              <a:buNone/>
            </a:pPr>
            <a:br>
              <a:rPr lang="en-US"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Static analysis and reviews</a:t>
            </a:r>
            <a:endParaRPr lang="en-US" dirty="0"/>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r>
              <a:rPr lang="en-US" dirty="0"/>
              <a:t>Static analysis and reviews are closely related. </a:t>
            </a:r>
          </a:p>
          <a:p>
            <a:r>
              <a:rPr lang="en-US" dirty="0"/>
              <a:t>If a static analysis is performed before the review, a number of defects and deviations can be found and the number of the aspects to be checked in the review clearly decreases. </a:t>
            </a:r>
          </a:p>
          <a:p>
            <a:r>
              <a:rPr lang="en-US" dirty="0"/>
              <a:t>Due to the fact that static analysis is tool supported, there is much less effort involved than in a review.</a:t>
            </a:r>
          </a:p>
          <a:p>
            <a:r>
              <a:rPr lang="en-US" dirty="0"/>
              <a:t>If documents are formal enough to allow tool-supported static analysis, then it should definitely be performed before the document reviews because faults and deviations can be detected conveniently and cheaply and the reviews can be shortened.</a:t>
            </a:r>
          </a:p>
          <a:p>
            <a:r>
              <a:rPr lang="en-US" dirty="0"/>
              <a:t>Generally, static analysis should be used even if no review is planned. Each time a discrepancy is located and removed, the quality of the document increases.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i="1" dirty="0"/>
              <a:t>Compiler is Static analysis tool</a:t>
            </a:r>
            <a:endParaRPr lang="en-US" dirty="0"/>
          </a:p>
        </p:txBody>
      </p:sp>
      <p:sp>
        <p:nvSpPr>
          <p:cNvPr id="3" name="Content Placeholder 2"/>
          <p:cNvSpPr>
            <a:spLocks noGrp="1"/>
          </p:cNvSpPr>
          <p:nvPr>
            <p:ph idx="1"/>
          </p:nvPr>
        </p:nvSpPr>
        <p:spPr>
          <a:xfrm>
            <a:off x="457200" y="1066800"/>
            <a:ext cx="8229600" cy="5059363"/>
          </a:xfrm>
        </p:spPr>
        <p:txBody>
          <a:bodyPr>
            <a:normAutofit lnSpcReduction="10000"/>
          </a:bodyPr>
          <a:lstStyle/>
          <a:p>
            <a:r>
              <a:rPr lang="en-US" dirty="0"/>
              <a:t>All compilers carry out a static analysis of the program text by checking that the correct syntax of the programming language is used. </a:t>
            </a:r>
          </a:p>
          <a:p>
            <a:r>
              <a:rPr lang="en-US" dirty="0"/>
              <a:t>Most compilers provide additional information, which can be derived by static analysis. </a:t>
            </a:r>
          </a:p>
          <a:p>
            <a:r>
              <a:rPr lang="en-US" dirty="0"/>
              <a:t>In addition to compilers, there are other tools that are so-called analyzers. These are used for performing special analysis or groups of analysis.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i="1" dirty="0"/>
              <a:t>Compiler is Static analysis tool</a:t>
            </a:r>
            <a:endParaRPr lang="en-US" dirty="0"/>
          </a:p>
        </p:txBody>
      </p:sp>
      <p:sp>
        <p:nvSpPr>
          <p:cNvPr id="3" name="Content Placeholder 2"/>
          <p:cNvSpPr>
            <a:spLocks noGrp="1"/>
          </p:cNvSpPr>
          <p:nvPr>
            <p:ph idx="1"/>
          </p:nvPr>
        </p:nvSpPr>
        <p:spPr>
          <a:xfrm>
            <a:off x="457200" y="1066800"/>
            <a:ext cx="8458200" cy="5486400"/>
          </a:xfrm>
        </p:spPr>
        <p:txBody>
          <a:bodyPr>
            <a:normAutofit/>
          </a:bodyPr>
          <a:lstStyle/>
          <a:p>
            <a:r>
              <a:rPr lang="en-US" sz="2800" dirty="0"/>
              <a:t>The following defects and dangerous constructions can be detected by static analysis:</a:t>
            </a:r>
          </a:p>
          <a:p>
            <a:pPr>
              <a:buNone/>
            </a:pPr>
            <a:r>
              <a:rPr lang="en-US" sz="2800" dirty="0"/>
              <a:t>       -&gt;  Syntax violations</a:t>
            </a:r>
          </a:p>
          <a:p>
            <a:pPr>
              <a:buNone/>
            </a:pPr>
            <a:r>
              <a:rPr lang="en-US" sz="2800" dirty="0"/>
              <a:t>       -&gt;  Deviations from conventions and standards</a:t>
            </a:r>
          </a:p>
          <a:p>
            <a:pPr>
              <a:buNone/>
            </a:pPr>
            <a:r>
              <a:rPr lang="en-US" sz="2800" dirty="0"/>
              <a:t>       -&gt;  Control flow anomalies</a:t>
            </a:r>
          </a:p>
          <a:p>
            <a:pPr>
              <a:buNone/>
            </a:pPr>
            <a:r>
              <a:rPr lang="en-US" sz="2800" dirty="0"/>
              <a:t>       -&gt;  Data flow anomalies</a:t>
            </a:r>
          </a:p>
          <a:p>
            <a:r>
              <a:rPr lang="en-US" sz="2800" dirty="0"/>
              <a:t>Violation of the programming language syntax is detected by static analysis and reported as a fault or warning. Many compilers also generate further information and perform other checks which are:.</a:t>
            </a:r>
          </a:p>
          <a:p>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Compiler is Static analysis tool</a:t>
            </a:r>
            <a:endParaRPr lang="en-US" dirty="0"/>
          </a:p>
        </p:txBody>
      </p:sp>
      <p:sp>
        <p:nvSpPr>
          <p:cNvPr id="3" name="Content Placeholder 2"/>
          <p:cNvSpPr>
            <a:spLocks noGrp="1"/>
          </p:cNvSpPr>
          <p:nvPr>
            <p:ph idx="1"/>
          </p:nvPr>
        </p:nvSpPr>
        <p:spPr>
          <a:xfrm>
            <a:off x="457200" y="1371600"/>
            <a:ext cx="8229600" cy="5105400"/>
          </a:xfrm>
        </p:spPr>
        <p:txBody>
          <a:bodyPr>
            <a:normAutofit fontScale="77500" lnSpcReduction="20000"/>
          </a:bodyPr>
          <a:lstStyle/>
          <a:p>
            <a:r>
              <a:rPr lang="en-US" dirty="0"/>
              <a:t>Generating a cross-reference list of the different program elements (e.g., variables, functions)</a:t>
            </a:r>
          </a:p>
          <a:p>
            <a:r>
              <a:rPr lang="en-US" dirty="0"/>
              <a:t>Checking for correct data type usage by data and variables in programming languages with strict typing</a:t>
            </a:r>
          </a:p>
          <a:p>
            <a:r>
              <a:rPr lang="en-US" dirty="0"/>
              <a:t>Detecting undeclared variables</a:t>
            </a:r>
          </a:p>
          <a:p>
            <a:r>
              <a:rPr lang="en-US" dirty="0"/>
              <a:t>Detecting code that is not reachable (called dead code,</a:t>
            </a:r>
            <a:r>
              <a:rPr lang="en-US" b="1" dirty="0"/>
              <a:t> </a:t>
            </a:r>
            <a:r>
              <a:rPr lang="en-US" dirty="0"/>
              <a:t>It is a section in the source code of a program which is executed but whose result is never used in any other computation. The execution of dead code wastes computation time and memory)</a:t>
            </a:r>
          </a:p>
          <a:p>
            <a:r>
              <a:rPr lang="en-US" dirty="0"/>
              <a:t>Boundary value violations</a:t>
            </a:r>
          </a:p>
          <a:p>
            <a:r>
              <a:rPr lang="en-US" dirty="0"/>
              <a:t>Checking interface consistency</a:t>
            </a:r>
          </a:p>
          <a:p>
            <a:r>
              <a:rPr lang="en-US" dirty="0"/>
              <a:t>Detecting the use of all labels as jump start or jump target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637C55981146D4D8BE7DF43ED48EF7C" ma:contentTypeVersion="4" ma:contentTypeDescription="Create a new document." ma:contentTypeScope="" ma:versionID="98f61ae8638102204f313c0c39e4bf10">
  <xsd:schema xmlns:xsd="http://www.w3.org/2001/XMLSchema" xmlns:xs="http://www.w3.org/2001/XMLSchema" xmlns:p="http://schemas.microsoft.com/office/2006/metadata/properties" xmlns:ns2="27a064ba-fdca-4edc-b0c6-399aa4a77695" targetNamespace="http://schemas.microsoft.com/office/2006/metadata/properties" ma:root="true" ma:fieldsID="3a2c834a0a8894a14f03ca9015043965" ns2:_="">
    <xsd:import namespace="27a064ba-fdca-4edc-b0c6-399aa4a7769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a064ba-fdca-4edc-b0c6-399aa4a776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D65FDDF-1B1E-40C1-8248-FE48EE2D4029}">
  <ds:schemaRefs>
    <ds:schemaRef ds:uri="http://schemas.microsoft.com/sharepoint/v3/contenttype/forms"/>
  </ds:schemaRefs>
</ds:datastoreItem>
</file>

<file path=customXml/itemProps2.xml><?xml version="1.0" encoding="utf-8"?>
<ds:datastoreItem xmlns:ds="http://schemas.openxmlformats.org/officeDocument/2006/customXml" ds:itemID="{D51E718C-00E1-4826-B111-02EE884330D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7a064ba-fdca-4edc-b0c6-399aa4a7769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7976ECE-481B-4B2D-A54C-E9733B60626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40840</TotalTime>
  <Words>3151</Words>
  <Application>Microsoft Office PowerPoint</Application>
  <PresentationFormat>On-screen Show (4:3)</PresentationFormat>
  <Paragraphs>221</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Static Analysis</vt:lpstr>
      <vt:lpstr>Static Tests</vt:lpstr>
      <vt:lpstr>Static Analysis</vt:lpstr>
      <vt:lpstr> Static Analysis</vt:lpstr>
      <vt:lpstr>Static Analysis</vt:lpstr>
      <vt:lpstr>Static analysis and reviews</vt:lpstr>
      <vt:lpstr>Compiler is Static analysis tool</vt:lpstr>
      <vt:lpstr>Compiler is Static analysis tool</vt:lpstr>
      <vt:lpstr>Compiler is Static analysis tool</vt:lpstr>
      <vt:lpstr>Examination of Compliance to Conventions and Standards</vt:lpstr>
      <vt:lpstr>Execution of Data Flow Analysis</vt:lpstr>
      <vt:lpstr>Data Flow Analysis</vt:lpstr>
      <vt:lpstr>Data Flow Analysis</vt:lpstr>
      <vt:lpstr> Data Flow Analysis</vt:lpstr>
      <vt:lpstr>Execution of Data Flow Analysis</vt:lpstr>
      <vt:lpstr>Execution of Control Flow Analysis</vt:lpstr>
      <vt:lpstr>Control Flow Anomalies</vt:lpstr>
      <vt:lpstr>Control Flow Graph</vt:lpstr>
      <vt:lpstr>Control Flow Graph</vt:lpstr>
      <vt:lpstr>Control Flow Graph: Nodes</vt:lpstr>
      <vt:lpstr>Test Case and Test Coverage</vt:lpstr>
      <vt:lpstr>Control Flow Graph: Example 1</vt:lpstr>
      <vt:lpstr>Control Flow Graph: Example 2</vt:lpstr>
      <vt:lpstr>Control Flow Graph: Example 3</vt:lpstr>
      <vt:lpstr>Control Flow Graph: Example 4 with junction point</vt:lpstr>
      <vt:lpstr>Software Metric</vt:lpstr>
      <vt:lpstr>Cyclomatic Complexity  </vt:lpstr>
      <vt:lpstr>Cyclomatic Complexity </vt:lpstr>
      <vt:lpstr>Flow Graph Notation</vt:lpstr>
      <vt:lpstr>Cyclomatic Complexity </vt:lpstr>
      <vt:lpstr>Cyclomatic Complexity </vt:lpstr>
      <vt:lpstr>Cyclomatic Complexity  Number’s</vt:lpstr>
      <vt:lpstr>Tools for Determining Complexity</vt:lpstr>
      <vt:lpstr>Uses of Cyclomatic Complexity </vt:lpstr>
      <vt:lpstr>Independent Paths</vt:lpstr>
      <vt:lpstr>Basis Path testing</vt:lpstr>
      <vt:lpstr>Basis Path Testing</vt:lpstr>
      <vt:lpstr>Benefits of Basis Path Testing</vt:lpstr>
      <vt:lpstr>PowerPoint Presentation</vt:lpstr>
      <vt:lpstr>Example 1</vt:lpstr>
      <vt:lpstr>Example 2</vt:lpstr>
      <vt:lpstr>Example 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Najmun Nisa</dc:creator>
  <cp:lastModifiedBy>Najmun Nisa</cp:lastModifiedBy>
  <cp:revision>126</cp:revision>
  <dcterms:created xsi:type="dcterms:W3CDTF">2018-03-01T04:49:38Z</dcterms:created>
  <dcterms:modified xsi:type="dcterms:W3CDTF">2024-11-04T05:09:48Z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0x010100C637C55981146D4D8BE7DF43ED48EF7C</vt:lpwstr>
  </property>
</Properties>
</file>