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slideLayouts/slideLayout4.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71" r:id="rId3"/>
    <p:sldId id="272" r:id="rId4"/>
    <p:sldId id="257" r:id="rId5"/>
    <p:sldId id="273" r:id="rId6"/>
    <p:sldId id="276" r:id="rId7"/>
    <p:sldId id="274" r:id="rId8"/>
    <p:sldId id="275" r:id="rId9"/>
    <p:sldId id="270" r:id="rId10"/>
    <p:sldId id="259" r:id="rId11"/>
    <p:sldId id="258" r:id="rId12"/>
    <p:sldId id="260" r:id="rId13"/>
    <p:sldId id="261" r:id="rId14"/>
    <p:sldId id="262" r:id="rId15"/>
    <p:sldId id="263" r:id="rId16"/>
    <p:sldId id="264" r:id="rId17"/>
    <p:sldId id="265" r:id="rId18"/>
    <p:sldId id="266" r:id="rId19"/>
    <p:sldId id="267" r:id="rId20"/>
    <p:sldId id="268" r:id="rId21"/>
    <p:sldId id="269"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73" autoAdjust="0"/>
  </p:normalViewPr>
  <p:slideViewPr>
    <p:cSldViewPr>
      <p:cViewPr varScale="1">
        <p:scale>
          <a:sx n="77" d="100"/>
          <a:sy n="77" d="100"/>
        </p:scale>
        <p:origin x="1618"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44BDBFB-0C5E-4383-8001-0C5EE57B2884}" type="datetimeFigureOut">
              <a:rPr lang="en-US" smtClean="0"/>
              <a:pPr/>
              <a:t>10/1/2024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2AD8AD1-C248-437B-8832-2DF166518C1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2AD8AD1-C248-437B-8832-2DF166518C1E}"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ACBC587-D232-4E70-A3D1-FA0C59131947}"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BC587-D232-4E70-A3D1-FA0C59131947}"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BC587-D232-4E70-A3D1-FA0C59131947}"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CBC587-D232-4E70-A3D1-FA0C59131947}"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CBC587-D232-4E70-A3D1-FA0C59131947}"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CBC587-D232-4E70-A3D1-FA0C59131947}"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CBC587-D232-4E70-A3D1-FA0C59131947}"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CBC587-D232-4E70-A3D1-FA0C59131947}"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CBC587-D232-4E70-A3D1-FA0C59131947}" type="datetimeFigureOut">
              <a:rPr lang="en-US" smtClean="0"/>
              <a:pPr/>
              <a:t>10/1/2024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BC587-D232-4E70-A3D1-FA0C59131947}"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ACBC587-D232-4E70-A3D1-FA0C59131947}"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ECC2A3-99EE-415D-82DD-474AFF01744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CBC587-D232-4E70-A3D1-FA0C59131947}" type="datetimeFigureOut">
              <a:rPr lang="en-US" smtClean="0"/>
              <a:pPr/>
              <a:t>10/1/2024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ECC2A3-99EE-415D-82DD-474AFF01744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br>
              <a:rPr lang="en-US" sz="5400" b="1" dirty="0"/>
            </a:br>
            <a:r>
              <a:rPr lang="en-US" sz="5400" b="1" dirty="0"/>
              <a:t>Static Test</a:t>
            </a:r>
          </a:p>
        </p:txBody>
      </p:sp>
      <p:sp>
        <p:nvSpPr>
          <p:cNvPr id="3" name="TextBox 2">
            <a:extLst>
              <a:ext uri="{FF2B5EF4-FFF2-40B4-BE49-F238E27FC236}">
                <a16:creationId xmlns:a16="http://schemas.microsoft.com/office/drawing/2014/main" id="{24C6C3A6-93F3-843D-F2BF-E531E3FE2DD3}"/>
              </a:ext>
            </a:extLst>
          </p:cNvPr>
          <p:cNvSpPr txBox="1"/>
          <p:nvPr/>
        </p:nvSpPr>
        <p:spPr>
          <a:xfrm>
            <a:off x="1981200" y="1752600"/>
            <a:ext cx="5562600" cy="1846659"/>
          </a:xfrm>
          <a:prstGeom prst="rect">
            <a:avLst/>
          </a:prstGeom>
          <a:noFill/>
        </p:spPr>
        <p:txBody>
          <a:bodyPr wrap="square" rtlCol="0">
            <a:spAutoFit/>
          </a:bodyPr>
          <a:lstStyle/>
          <a:p>
            <a:r>
              <a:rPr lang="en-GB" sz="5400" dirty="0"/>
              <a:t>Software Testing</a:t>
            </a:r>
          </a:p>
          <a:p>
            <a:endParaRPr lang="en-US" sz="3200" dirty="0">
              <a:latin typeface="Arial Nova Cond" panose="020B0506020202020204" pitchFamily="34" charset="0"/>
            </a:endParaRPr>
          </a:p>
          <a:p>
            <a:r>
              <a:rPr lang="en-US" sz="2800" dirty="0">
                <a:latin typeface="Arial Nova Cond" panose="020B0506020202020204" pitchFamily="34" charset="0"/>
              </a:rPr>
              <a:t>        </a:t>
            </a:r>
            <a:endParaRPr lang="en-GB" sz="3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Structured Group Evaluations</a:t>
            </a:r>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a:t>   Foundations:</a:t>
            </a:r>
          </a:p>
          <a:p>
            <a:r>
              <a:rPr lang="en-US" i="1" dirty="0"/>
              <a:t>Systematic use of the human ability to think and analyze.</a:t>
            </a:r>
          </a:p>
          <a:p>
            <a:r>
              <a:rPr lang="en-US" dirty="0"/>
              <a:t>Intensive reading and trying to understand the examined documents is the key.</a:t>
            </a:r>
          </a:p>
          <a:p>
            <a:r>
              <a:rPr lang="en-US" dirty="0"/>
              <a:t>There are different techniques for checking documents. They differ regarding the intensity, formality, necessary resources (staff and time), and goals.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838"/>
            <a:ext cx="8229600" cy="563562"/>
          </a:xfrm>
        </p:spPr>
        <p:txBody>
          <a:bodyPr>
            <a:normAutofit fontScale="90000"/>
          </a:bodyPr>
          <a:lstStyle/>
          <a:p>
            <a:r>
              <a:rPr lang="en-US" b="1" dirty="0"/>
              <a:t>Reviews</a:t>
            </a:r>
            <a:br>
              <a:rPr lang="en-US" dirty="0"/>
            </a:br>
            <a:endParaRPr lang="en-US" dirty="0"/>
          </a:p>
        </p:txBody>
      </p:sp>
      <p:sp>
        <p:nvSpPr>
          <p:cNvPr id="3" name="Content Placeholder 2"/>
          <p:cNvSpPr>
            <a:spLocks noGrp="1"/>
          </p:cNvSpPr>
          <p:nvPr>
            <p:ph idx="1"/>
          </p:nvPr>
        </p:nvSpPr>
        <p:spPr>
          <a:xfrm>
            <a:off x="457200" y="609600"/>
            <a:ext cx="8229600" cy="6248400"/>
          </a:xfrm>
        </p:spPr>
        <p:txBody>
          <a:bodyPr>
            <a:normAutofit fontScale="62500" lnSpcReduction="20000"/>
          </a:bodyPr>
          <a:lstStyle/>
          <a:p>
            <a:pPr>
              <a:buNone/>
            </a:pPr>
            <a:r>
              <a:rPr lang="en-US" b="1" dirty="0"/>
              <a:t>Reviews:</a:t>
            </a:r>
            <a:r>
              <a:rPr lang="en-US" dirty="0"/>
              <a:t> A review is a meeting where people analyze a software work product and recommend changes with the objective of improving quality.</a:t>
            </a:r>
            <a:endParaRPr lang="en-US" b="1" dirty="0"/>
          </a:p>
          <a:p>
            <a:pPr algn="ctr">
              <a:buNone/>
            </a:pPr>
            <a:r>
              <a:rPr lang="en-US" sz="5800" b="1" dirty="0"/>
              <a:t>Types of Reviews</a:t>
            </a:r>
          </a:p>
          <a:p>
            <a:pPr>
              <a:buNone/>
            </a:pPr>
            <a:r>
              <a:rPr lang="en-US" b="1" dirty="0"/>
              <a:t> </a:t>
            </a:r>
            <a:r>
              <a:rPr lang="en-US" b="1" i="1" dirty="0"/>
              <a:t>Walkthrough:</a:t>
            </a:r>
          </a:p>
          <a:p>
            <a:r>
              <a:rPr lang="en-US" sz="3400" dirty="0"/>
              <a:t>It is not a formal process</a:t>
            </a:r>
          </a:p>
          <a:p>
            <a:r>
              <a:rPr lang="en-US" sz="3400" dirty="0"/>
              <a:t>It is led by the authors</a:t>
            </a:r>
          </a:p>
          <a:p>
            <a:r>
              <a:rPr lang="en-US" sz="3400" dirty="0"/>
              <a:t>Author guide the participants through the document according to his or her thought process to achieve a common understanding and to gather feedback.</a:t>
            </a:r>
          </a:p>
          <a:p>
            <a:r>
              <a:rPr lang="en-US" sz="3400" dirty="0"/>
              <a:t>Useful for the people if they are not from the software discipline</a:t>
            </a:r>
          </a:p>
          <a:p>
            <a:pPr>
              <a:buNone/>
            </a:pPr>
            <a:r>
              <a:rPr lang="en-US" sz="3400" b="1" dirty="0"/>
              <a:t>     Goals of a walkthrough:</a:t>
            </a:r>
            <a:endParaRPr lang="en-US" sz="3400" dirty="0"/>
          </a:p>
          <a:p>
            <a:r>
              <a:rPr lang="en-US" sz="3400" dirty="0"/>
              <a:t>To present the documents both within and outside the software discipline in order to gather the information regarding the topic under documentation.</a:t>
            </a:r>
          </a:p>
          <a:p>
            <a:r>
              <a:rPr lang="en-US" sz="3400" dirty="0"/>
              <a:t>To explain or do the knowledge transfer and evaluate the contents of the document.</a:t>
            </a:r>
          </a:p>
          <a:p>
            <a:r>
              <a:rPr lang="en-US" sz="3400" dirty="0"/>
              <a:t>To achieve a common understanding and to gather feedback.</a:t>
            </a:r>
          </a:p>
          <a:p>
            <a:r>
              <a:rPr lang="en-US" sz="3400" dirty="0"/>
              <a:t>To examine and discuss the validity of the proposed solutions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Types of Reviews</a:t>
            </a:r>
          </a:p>
        </p:txBody>
      </p:sp>
      <p:sp>
        <p:nvSpPr>
          <p:cNvPr id="3" name="Content Placeholder 2"/>
          <p:cNvSpPr>
            <a:spLocks noGrp="1"/>
          </p:cNvSpPr>
          <p:nvPr>
            <p:ph idx="1"/>
          </p:nvPr>
        </p:nvSpPr>
        <p:spPr>
          <a:xfrm>
            <a:off x="304800" y="990600"/>
            <a:ext cx="8534400" cy="5867400"/>
          </a:xfrm>
        </p:spPr>
        <p:txBody>
          <a:bodyPr>
            <a:normAutofit fontScale="25000" lnSpcReduction="20000"/>
          </a:bodyPr>
          <a:lstStyle/>
          <a:p>
            <a:pPr>
              <a:buNone/>
            </a:pPr>
            <a:r>
              <a:rPr lang="en-US" sz="9600" b="1" i="1" dirty="0"/>
              <a:t>Technical Review:</a:t>
            </a:r>
            <a:endParaRPr lang="en-US" sz="9600" i="1" dirty="0"/>
          </a:p>
          <a:p>
            <a:pPr algn="just"/>
            <a:r>
              <a:rPr lang="en-US" sz="8800" dirty="0"/>
              <a:t>It is less formal review</a:t>
            </a:r>
          </a:p>
          <a:p>
            <a:pPr algn="just"/>
            <a:r>
              <a:rPr lang="en-US" sz="8800" dirty="0"/>
              <a:t>It is led by trained moderator with </a:t>
            </a:r>
            <a:r>
              <a:rPr lang="en-US" sz="8800"/>
              <a:t>no management </a:t>
            </a:r>
            <a:r>
              <a:rPr lang="en-US" sz="8800" dirty="0"/>
              <a:t>participants.</a:t>
            </a:r>
          </a:p>
          <a:p>
            <a:pPr algn="just"/>
            <a:r>
              <a:rPr lang="en-US" sz="8800" dirty="0"/>
              <a:t>It is led by the trained moderator but can also be led by a technical expert</a:t>
            </a:r>
          </a:p>
          <a:p>
            <a:pPr algn="just"/>
            <a:r>
              <a:rPr lang="en-US" sz="8800" dirty="0"/>
              <a:t>Defects are found by the experts (such as architects, designers, key users) who focus on the content of the document.</a:t>
            </a:r>
          </a:p>
          <a:p>
            <a:pPr algn="just"/>
            <a:r>
              <a:rPr lang="en-US" sz="8800" dirty="0"/>
              <a:t>In practice, technical reviews vary from quite informal to very formal.</a:t>
            </a:r>
          </a:p>
          <a:p>
            <a:pPr algn="just">
              <a:buNone/>
            </a:pPr>
            <a:r>
              <a:rPr lang="en-US" sz="8800" b="1" dirty="0"/>
              <a:t>      Goals of the technical review:</a:t>
            </a:r>
            <a:endParaRPr lang="en-US" sz="8800" dirty="0"/>
          </a:p>
          <a:p>
            <a:pPr algn="just"/>
            <a:r>
              <a:rPr lang="en-US" sz="8800" dirty="0"/>
              <a:t>To ensure that an early stage the technical concepts are used correctly.</a:t>
            </a:r>
          </a:p>
          <a:p>
            <a:pPr algn="just"/>
            <a:r>
              <a:rPr lang="en-US" sz="8800" dirty="0"/>
              <a:t>To access the value of technical concepts and alternatives in the product.</a:t>
            </a:r>
          </a:p>
          <a:p>
            <a:pPr algn="just"/>
            <a:r>
              <a:rPr lang="en-US" sz="8800" dirty="0"/>
              <a:t>To have consistency in the use and representation of technical concepts.</a:t>
            </a:r>
          </a:p>
          <a:p>
            <a:pPr algn="just"/>
            <a:r>
              <a:rPr lang="en-US" sz="8800" dirty="0"/>
              <a:t>To inform participants about the technical content of the document.</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Types of Reviews</a:t>
            </a:r>
            <a:endParaRPr lang="en-US" dirty="0"/>
          </a:p>
        </p:txBody>
      </p:sp>
      <p:sp>
        <p:nvSpPr>
          <p:cNvPr id="3" name="Content Placeholder 2"/>
          <p:cNvSpPr>
            <a:spLocks noGrp="1"/>
          </p:cNvSpPr>
          <p:nvPr>
            <p:ph idx="1"/>
          </p:nvPr>
        </p:nvSpPr>
        <p:spPr>
          <a:xfrm>
            <a:off x="457200" y="990600"/>
            <a:ext cx="8229600" cy="5867400"/>
          </a:xfrm>
        </p:spPr>
        <p:txBody>
          <a:bodyPr>
            <a:normAutofit fontScale="62500" lnSpcReduction="20000"/>
          </a:bodyPr>
          <a:lstStyle/>
          <a:p>
            <a:pPr>
              <a:buNone/>
            </a:pPr>
            <a:r>
              <a:rPr lang="en-US" sz="3800" b="1" i="1" dirty="0"/>
              <a:t>Inspection:</a:t>
            </a:r>
          </a:p>
          <a:p>
            <a:r>
              <a:rPr lang="en-US" dirty="0"/>
              <a:t>It is the most formal review type</a:t>
            </a:r>
          </a:p>
          <a:p>
            <a:r>
              <a:rPr lang="en-US" dirty="0"/>
              <a:t>It is led by the trained moderators with entry and exit criteria.</a:t>
            </a:r>
          </a:p>
          <a:p>
            <a:r>
              <a:rPr lang="en-US" dirty="0"/>
              <a:t>During inspection the documents are prepared and checked thoroughly by the reviewers before the meeting</a:t>
            </a:r>
          </a:p>
          <a:p>
            <a:r>
              <a:rPr lang="en-US" dirty="0"/>
              <a:t>It involves peers to examine the product</a:t>
            </a:r>
          </a:p>
          <a:p>
            <a:r>
              <a:rPr lang="en-US" dirty="0"/>
              <a:t>A separate preparation is carried out during which the product is examined and the defects are found</a:t>
            </a:r>
          </a:p>
          <a:p>
            <a:r>
              <a:rPr lang="en-US" dirty="0"/>
              <a:t>The defects found are documented in a logging list or issue log</a:t>
            </a:r>
          </a:p>
          <a:p>
            <a:r>
              <a:rPr lang="en-US" dirty="0"/>
              <a:t>A formal follow-up is carried out by the moderator applying exit criteria</a:t>
            </a:r>
          </a:p>
          <a:p>
            <a:pPr>
              <a:buNone/>
            </a:pPr>
            <a:r>
              <a:rPr lang="en-US" b="1" dirty="0"/>
              <a:t>     Goals of inspection:</a:t>
            </a:r>
            <a:endParaRPr lang="en-US" dirty="0"/>
          </a:p>
          <a:p>
            <a:r>
              <a:rPr lang="en-US" dirty="0"/>
              <a:t>It helps the author to improve the quality of the document under inspection</a:t>
            </a:r>
          </a:p>
          <a:p>
            <a:r>
              <a:rPr lang="en-US" dirty="0"/>
              <a:t>It removes defects efficiently and as early as possible</a:t>
            </a:r>
          </a:p>
          <a:p>
            <a:r>
              <a:rPr lang="en-US" dirty="0"/>
              <a:t>It improve product quality</a:t>
            </a:r>
          </a:p>
          <a:p>
            <a:r>
              <a:rPr lang="en-US" dirty="0"/>
              <a:t>It create common understanding by exchanging information</a:t>
            </a:r>
          </a:p>
          <a:p>
            <a:r>
              <a:rPr lang="en-US" dirty="0"/>
              <a:t>It learn from defects found and prevent the occurrence of similar defects</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General Process</a:t>
            </a:r>
          </a:p>
        </p:txBody>
      </p:sp>
      <p:sp>
        <p:nvSpPr>
          <p:cNvPr id="3" name="Content Placeholder 2"/>
          <p:cNvSpPr>
            <a:spLocks noGrp="1"/>
          </p:cNvSpPr>
          <p:nvPr>
            <p:ph idx="1"/>
          </p:nvPr>
        </p:nvSpPr>
        <p:spPr>
          <a:xfrm>
            <a:off x="457200" y="990600"/>
            <a:ext cx="8229600" cy="5135563"/>
          </a:xfrm>
        </p:spPr>
        <p:txBody>
          <a:bodyPr>
            <a:normAutofit fontScale="92500" lnSpcReduction="20000"/>
          </a:bodyPr>
          <a:lstStyle/>
          <a:p>
            <a:r>
              <a:rPr lang="en-US" dirty="0"/>
              <a:t>A review requires six work steps: planning, kick-off, individual preparation, review meeting, rework, and follow-up.</a:t>
            </a:r>
          </a:p>
          <a:p>
            <a:pPr>
              <a:buNone/>
            </a:pPr>
            <a:r>
              <a:rPr lang="en-US" b="1" dirty="0"/>
              <a:t>Planning:</a:t>
            </a:r>
          </a:p>
          <a:p>
            <a:r>
              <a:rPr lang="en-US" dirty="0"/>
              <a:t>Early, during overall planning, management must decide which documents in the software development process shall be subject to which</a:t>
            </a:r>
          </a:p>
          <a:p>
            <a:pPr>
              <a:buNone/>
            </a:pPr>
            <a:r>
              <a:rPr lang="en-US" dirty="0"/>
              <a:t>    review technique.</a:t>
            </a:r>
          </a:p>
          <a:p>
            <a:r>
              <a:rPr lang="en-US" dirty="0"/>
              <a:t>Preparation of materials </a:t>
            </a:r>
          </a:p>
          <a:p>
            <a:r>
              <a:rPr lang="en-US" dirty="0"/>
              <a:t>Arranging of participants</a:t>
            </a:r>
          </a:p>
          <a:p>
            <a:r>
              <a:rPr lang="en-US" dirty="0"/>
              <a:t>Arranging of meeting place</a:t>
            </a:r>
          </a:p>
          <a:p>
            <a:pPr>
              <a:buNone/>
            </a:pP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a:t>The General Process</a:t>
            </a:r>
            <a:endParaRPr lang="en-US" dirty="0"/>
          </a:p>
        </p:txBody>
      </p:sp>
      <p:sp>
        <p:nvSpPr>
          <p:cNvPr id="3" name="Content Placeholder 2"/>
          <p:cNvSpPr>
            <a:spLocks noGrp="1"/>
          </p:cNvSpPr>
          <p:nvPr>
            <p:ph idx="1"/>
          </p:nvPr>
        </p:nvSpPr>
        <p:spPr>
          <a:xfrm>
            <a:off x="457200" y="990600"/>
            <a:ext cx="8229600" cy="4525963"/>
          </a:xfrm>
        </p:spPr>
        <p:txBody>
          <a:bodyPr>
            <a:normAutofit lnSpcReduction="10000"/>
          </a:bodyPr>
          <a:lstStyle/>
          <a:p>
            <a:pPr>
              <a:buNone/>
            </a:pPr>
            <a:r>
              <a:rPr lang="en-US" b="1" dirty="0"/>
              <a:t>Kick-Off:</a:t>
            </a:r>
          </a:p>
          <a:p>
            <a:r>
              <a:rPr lang="en-US" b="1" dirty="0"/>
              <a:t> </a:t>
            </a:r>
            <a:r>
              <a:rPr lang="en-US" dirty="0"/>
              <a:t>The kick-off (or overview) serves to provide those involved in the review with all of the necessary information. This can happen through a written invitation or a meeting when the review team is organized.</a:t>
            </a:r>
          </a:p>
          <a:p>
            <a:r>
              <a:rPr lang="en-US" dirty="0"/>
              <a:t>Group education of participants on the materials under review </a:t>
            </a:r>
          </a:p>
          <a:p>
            <a:r>
              <a:rPr lang="en-US" dirty="0"/>
              <a:t>Assignment of roles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General Process</a:t>
            </a:r>
            <a:endParaRPr lang="en-US" dirty="0"/>
          </a:p>
        </p:txBody>
      </p:sp>
      <p:sp>
        <p:nvSpPr>
          <p:cNvPr id="3" name="Content Placeholder 2"/>
          <p:cNvSpPr>
            <a:spLocks noGrp="1"/>
          </p:cNvSpPr>
          <p:nvPr>
            <p:ph idx="1"/>
          </p:nvPr>
        </p:nvSpPr>
        <p:spPr>
          <a:xfrm>
            <a:off x="457200" y="1066800"/>
            <a:ext cx="8229600" cy="5059363"/>
          </a:xfrm>
        </p:spPr>
        <p:txBody>
          <a:bodyPr/>
          <a:lstStyle/>
          <a:p>
            <a:pPr>
              <a:buNone/>
            </a:pPr>
            <a:r>
              <a:rPr lang="en-US" b="1" dirty="0"/>
              <a:t>Individual Preparation:</a:t>
            </a:r>
          </a:p>
          <a:p>
            <a:r>
              <a:rPr lang="en-US" dirty="0"/>
              <a:t>The members of the review team must prepare individually for the review meeting. </a:t>
            </a:r>
          </a:p>
          <a:p>
            <a:r>
              <a:rPr lang="en-US" dirty="0"/>
              <a:t>The participants review the item to be inspected and supporting material to prepare for the meeting noting any questions or possible defects.</a:t>
            </a:r>
          </a:p>
          <a:p>
            <a:r>
              <a:rPr lang="en-US" dirty="0"/>
              <a:t>The participants prepare their roles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dirty="0"/>
              <a:t>The General Process</a:t>
            </a:r>
            <a:endParaRPr lang="en-US" dirty="0"/>
          </a:p>
        </p:txBody>
      </p:sp>
      <p:sp>
        <p:nvSpPr>
          <p:cNvPr id="3" name="Content Placeholder 2"/>
          <p:cNvSpPr>
            <a:spLocks noGrp="1"/>
          </p:cNvSpPr>
          <p:nvPr>
            <p:ph idx="1"/>
          </p:nvPr>
        </p:nvSpPr>
        <p:spPr>
          <a:xfrm>
            <a:off x="457200" y="1066800"/>
            <a:ext cx="8229600" cy="4525963"/>
          </a:xfrm>
        </p:spPr>
        <p:txBody>
          <a:bodyPr>
            <a:normAutofit fontScale="92500"/>
          </a:bodyPr>
          <a:lstStyle/>
          <a:p>
            <a:pPr>
              <a:buNone/>
            </a:pPr>
            <a:r>
              <a:rPr lang="en-US" b="1" dirty="0"/>
              <a:t>Review Meeting:</a:t>
            </a:r>
          </a:p>
          <a:p>
            <a:r>
              <a:rPr lang="en-US" dirty="0"/>
              <a:t>A review leader leads the review meeting. Leader and  participants should behave diplomatically (not be aggressive with each other) and contribute to the review in the best possible way.</a:t>
            </a:r>
          </a:p>
          <a:p>
            <a:r>
              <a:rPr lang="en-US" dirty="0"/>
              <a:t>The review leader must ensure that all experts will be able to express their opinion knowing that the product will be evaluated and not the author.</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The General Process</a:t>
            </a:r>
            <a:endParaRPr lang="en-US" dirty="0"/>
          </a:p>
        </p:txBody>
      </p:sp>
      <p:sp>
        <p:nvSpPr>
          <p:cNvPr id="3" name="Content Placeholder 2"/>
          <p:cNvSpPr>
            <a:spLocks noGrp="1"/>
          </p:cNvSpPr>
          <p:nvPr>
            <p:ph idx="1"/>
          </p:nvPr>
        </p:nvSpPr>
        <p:spPr>
          <a:xfrm>
            <a:off x="457200" y="1143000"/>
            <a:ext cx="8534400" cy="5410200"/>
          </a:xfrm>
        </p:spPr>
        <p:txBody>
          <a:bodyPr>
            <a:normAutofit fontScale="55000" lnSpcReduction="20000"/>
          </a:bodyPr>
          <a:lstStyle/>
          <a:p>
            <a:pPr>
              <a:buNone/>
            </a:pPr>
            <a:r>
              <a:rPr lang="en-US" b="1" dirty="0"/>
              <a:t>Review Meeting rules:</a:t>
            </a:r>
          </a:p>
          <a:p>
            <a:pPr marL="514350" indent="-514350">
              <a:buFont typeface="+mj-lt"/>
              <a:buAutoNum type="arabicPeriod"/>
            </a:pPr>
            <a:r>
              <a:rPr lang="en-US" dirty="0"/>
              <a:t>Meeting time limited to 2 hours</a:t>
            </a:r>
          </a:p>
          <a:p>
            <a:pPr marL="514350" indent="-514350">
              <a:buFont typeface="+mj-lt"/>
              <a:buAutoNum type="arabicPeriod"/>
            </a:pPr>
            <a:r>
              <a:rPr lang="en-US" dirty="0"/>
              <a:t> Leader can start or stop the meeting</a:t>
            </a:r>
          </a:p>
          <a:p>
            <a:pPr marL="514350" indent="-514350">
              <a:buFont typeface="+mj-lt"/>
              <a:buAutoNum type="arabicPeriod"/>
            </a:pPr>
            <a:r>
              <a:rPr lang="en-US" dirty="0"/>
              <a:t>The document (the review object) is subject to discussion, not the author</a:t>
            </a:r>
          </a:p>
          <a:p>
            <a:pPr marL="514350" indent="-514350">
              <a:buFont typeface="+mj-lt"/>
              <a:buAutoNum type="arabicPeriod"/>
            </a:pPr>
            <a:r>
              <a:rPr lang="en-US" dirty="0"/>
              <a:t>The moderator should not also be a reviewer at the same time.</a:t>
            </a:r>
          </a:p>
          <a:p>
            <a:pPr marL="514350" indent="-514350">
              <a:buFont typeface="+mj-lt"/>
              <a:buAutoNum type="arabicPeriod"/>
            </a:pPr>
            <a:r>
              <a:rPr lang="en-US" dirty="0"/>
              <a:t>General style questions (outside the guidelines) shall not be discussed.</a:t>
            </a:r>
          </a:p>
          <a:p>
            <a:pPr marL="514350" indent="-514350">
              <a:buAutoNum type="arabicPeriod" startAt="6"/>
            </a:pPr>
            <a:r>
              <a:rPr lang="en-US" dirty="0"/>
              <a:t>Solutions and discussing them isn’t a task of the review    team.</a:t>
            </a:r>
          </a:p>
          <a:p>
            <a:pPr marL="514350" indent="-514350">
              <a:buAutoNum type="arabicPeriod" startAt="7"/>
            </a:pPr>
            <a:r>
              <a:rPr lang="en-US" dirty="0"/>
              <a:t>Every reviewer must have the opportunity to adequately present his or her issues.</a:t>
            </a:r>
          </a:p>
          <a:p>
            <a:pPr marL="514350" indent="-514350">
              <a:buAutoNum type="arabicPeriod" startAt="8"/>
            </a:pPr>
            <a:r>
              <a:rPr lang="en-US" dirty="0"/>
              <a:t>The protocol must describe the consensus of the reviewers.</a:t>
            </a:r>
          </a:p>
          <a:p>
            <a:pPr marL="514350" indent="-514350">
              <a:buAutoNum type="arabicPeriod" startAt="8"/>
            </a:pPr>
            <a:r>
              <a:rPr lang="en-US" dirty="0"/>
              <a:t>Issues must not be written as commands to the author</a:t>
            </a:r>
          </a:p>
          <a:p>
            <a:pPr marL="514350" indent="-514350">
              <a:buAutoNum type="arabicPeriod" startAt="8"/>
            </a:pPr>
            <a:r>
              <a:rPr lang="en-US" dirty="0"/>
              <a:t>The issues should be weighted as follows:</a:t>
            </a:r>
          </a:p>
          <a:p>
            <a:pPr marL="514350" indent="-514350">
              <a:buNone/>
            </a:pPr>
            <a:r>
              <a:rPr lang="en-US" dirty="0"/>
              <a:t>         </a:t>
            </a:r>
            <a:r>
              <a:rPr lang="en-US" b="1" dirty="0"/>
              <a:t>Critical defect</a:t>
            </a:r>
            <a:r>
              <a:rPr lang="en-US" dirty="0"/>
              <a:t> (the review object is not suitable for its purpose, the</a:t>
            </a:r>
          </a:p>
          <a:p>
            <a:pPr>
              <a:buNone/>
            </a:pPr>
            <a:r>
              <a:rPr lang="en-US" dirty="0"/>
              <a:t>         defect must be corrected before the object is approved).</a:t>
            </a:r>
          </a:p>
          <a:p>
            <a:pPr>
              <a:buNone/>
            </a:pPr>
            <a:r>
              <a:rPr lang="en-US" dirty="0"/>
              <a:t>         </a:t>
            </a:r>
            <a:r>
              <a:rPr lang="en-US" b="1" dirty="0"/>
              <a:t>Major defect</a:t>
            </a:r>
            <a:r>
              <a:rPr lang="en-US" dirty="0"/>
              <a:t> (the usability of the review object is affected, the defect must be </a:t>
            </a:r>
          </a:p>
          <a:p>
            <a:pPr>
              <a:buNone/>
            </a:pPr>
            <a:r>
              <a:rPr lang="en-US" dirty="0"/>
              <a:t>         corrected before the approval)</a:t>
            </a:r>
          </a:p>
          <a:p>
            <a:pPr>
              <a:buNone/>
            </a:pPr>
            <a:r>
              <a:rPr lang="en-US" dirty="0"/>
              <a:t>         </a:t>
            </a:r>
            <a:r>
              <a:rPr lang="en-US" b="1" dirty="0"/>
              <a:t>Minor defect</a:t>
            </a:r>
            <a:r>
              <a:rPr lang="en-US" dirty="0"/>
              <a:t> (small deviation, for example, spelling error or bad expression, hardly  </a:t>
            </a:r>
          </a:p>
          <a:p>
            <a:pPr>
              <a:buNone/>
            </a:pPr>
            <a:r>
              <a:rPr lang="en-US" dirty="0"/>
              <a:t>          affects the usage)</a:t>
            </a:r>
          </a:p>
          <a:p>
            <a:pPr>
              <a:buNone/>
            </a:pPr>
            <a:r>
              <a:rPr lang="en-US" dirty="0"/>
              <a:t>         </a:t>
            </a:r>
            <a:r>
              <a:rPr lang="en-US" b="1" dirty="0"/>
              <a:t>Good </a:t>
            </a:r>
            <a:r>
              <a:rPr lang="en-US" dirty="0"/>
              <a:t>(flawless, this area should not be changed during rework).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General Process</a:t>
            </a:r>
            <a:endParaRPr lang="en-US" dirty="0"/>
          </a:p>
        </p:txBody>
      </p:sp>
      <p:sp>
        <p:nvSpPr>
          <p:cNvPr id="3" name="Content Placeholder 2"/>
          <p:cNvSpPr>
            <a:spLocks noGrp="1"/>
          </p:cNvSpPr>
          <p:nvPr>
            <p:ph idx="1"/>
          </p:nvPr>
        </p:nvSpPr>
        <p:spPr/>
        <p:txBody>
          <a:bodyPr/>
          <a:lstStyle/>
          <a:p>
            <a:pPr>
              <a:buNone/>
            </a:pPr>
            <a:r>
              <a:rPr lang="en-US" b="1" dirty="0"/>
              <a:t>Review Meeting rules:</a:t>
            </a:r>
          </a:p>
          <a:p>
            <a:pPr marL="514350" indent="-514350">
              <a:buAutoNum type="arabicPeriod" startAt="11"/>
            </a:pPr>
            <a:r>
              <a:rPr lang="en-US" sz="2800" dirty="0"/>
              <a:t>The review team shall make a recommendation about the acceptance of the review object.</a:t>
            </a:r>
          </a:p>
          <a:p>
            <a:r>
              <a:rPr lang="en-US" sz="2800" dirty="0"/>
              <a:t> </a:t>
            </a:r>
            <a:r>
              <a:rPr lang="en-US" sz="2800" b="1" dirty="0"/>
              <a:t>Accept </a:t>
            </a:r>
            <a:r>
              <a:rPr lang="en-US" sz="2800" dirty="0"/>
              <a:t>(without changes)</a:t>
            </a:r>
          </a:p>
          <a:p>
            <a:r>
              <a:rPr lang="en-US" sz="2800" b="1" dirty="0"/>
              <a:t> Accept </a:t>
            </a:r>
            <a:r>
              <a:rPr lang="en-US" sz="2800" dirty="0"/>
              <a:t>(with changes, no further review)</a:t>
            </a:r>
          </a:p>
          <a:p>
            <a:r>
              <a:rPr lang="en-US" sz="2800" dirty="0"/>
              <a:t> </a:t>
            </a:r>
            <a:r>
              <a:rPr lang="en-US" sz="2800" b="1" dirty="0"/>
              <a:t>Do not accept</a:t>
            </a:r>
            <a:r>
              <a:rPr lang="en-US" sz="2800" dirty="0"/>
              <a:t> (further review or other checking measures are necessary)</a:t>
            </a:r>
          </a:p>
          <a:p>
            <a:pPr>
              <a:buNone/>
            </a:pPr>
            <a:r>
              <a:rPr lang="en-US" sz="2800" dirty="0"/>
              <a:t>12. Finally, all the session participants should sign the protocol.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Tests</a:t>
            </a:r>
          </a:p>
        </p:txBody>
      </p:sp>
      <p:sp>
        <p:nvSpPr>
          <p:cNvPr id="3" name="Content Placeholder 2"/>
          <p:cNvSpPr>
            <a:spLocks noGrp="1"/>
          </p:cNvSpPr>
          <p:nvPr>
            <p:ph idx="1"/>
          </p:nvPr>
        </p:nvSpPr>
        <p:spPr/>
        <p:txBody>
          <a:bodyPr>
            <a:normAutofit fontScale="92500"/>
          </a:bodyPr>
          <a:lstStyle/>
          <a:p>
            <a:r>
              <a:rPr lang="en-US" dirty="0"/>
              <a:t>Under</a:t>
            </a:r>
            <a:r>
              <a:rPr lang="en-US" b="1" dirty="0"/>
              <a:t> Static Testing</a:t>
            </a:r>
            <a:r>
              <a:rPr lang="en-US" dirty="0"/>
              <a:t> code is not executed. Rather it manually checks the code, requirement documents, and design documents to find errors. Hence, the name "static".</a:t>
            </a:r>
          </a:p>
          <a:p>
            <a:r>
              <a:rPr lang="en-US" dirty="0"/>
              <a:t>Main objective of this testing is to improve the quality of software products by finding errors in early stages of the development cycle. This testing is also called as Non-execution technique or verification testing.</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General Process</a:t>
            </a:r>
            <a:endParaRPr lang="en-US" dirty="0"/>
          </a:p>
        </p:txBody>
      </p:sp>
      <p:sp>
        <p:nvSpPr>
          <p:cNvPr id="3" name="Content Placeholder 2"/>
          <p:cNvSpPr>
            <a:spLocks noGrp="1"/>
          </p:cNvSpPr>
          <p:nvPr>
            <p:ph idx="1"/>
          </p:nvPr>
        </p:nvSpPr>
        <p:spPr>
          <a:xfrm>
            <a:off x="457200" y="1600200"/>
            <a:ext cx="8458200" cy="4525963"/>
          </a:xfrm>
        </p:spPr>
        <p:txBody>
          <a:bodyPr>
            <a:normAutofit fontScale="92500"/>
          </a:bodyPr>
          <a:lstStyle/>
          <a:p>
            <a:r>
              <a:rPr lang="en-US" b="1" dirty="0"/>
              <a:t>Rework:</a:t>
            </a:r>
          </a:p>
          <a:p>
            <a:pPr>
              <a:buNone/>
            </a:pPr>
            <a:r>
              <a:rPr lang="en-US" dirty="0"/>
              <a:t>    The manager decides whether to follow the recommendation or do something else. A different decision is, however, the sole responsibility of the manager.</a:t>
            </a:r>
          </a:p>
          <a:p>
            <a:r>
              <a:rPr lang="en-US" b="1" dirty="0"/>
              <a:t>Follow-Up:</a:t>
            </a:r>
          </a:p>
          <a:p>
            <a:pPr>
              <a:buNone/>
            </a:pPr>
            <a:r>
              <a:rPr lang="en-US" dirty="0"/>
              <a:t>    The proper correction of defects must be followed up, usually by the manager, moderator, or someone especially assigned this responsibility.</a:t>
            </a:r>
          </a:p>
          <a:p>
            <a:pPr>
              <a:buNone/>
            </a:pP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a:t>Roles and Responsibilities</a:t>
            </a:r>
            <a:endParaRPr lang="en-US" dirty="0"/>
          </a:p>
        </p:txBody>
      </p:sp>
      <p:graphicFrame>
        <p:nvGraphicFramePr>
          <p:cNvPr id="4" name="Content Placeholder 3"/>
          <p:cNvGraphicFramePr>
            <a:graphicFrameLocks noGrp="1"/>
          </p:cNvGraphicFramePr>
          <p:nvPr>
            <p:ph idx="1"/>
          </p:nvPr>
        </p:nvGraphicFramePr>
        <p:xfrm>
          <a:off x="304800" y="914400"/>
          <a:ext cx="8686800" cy="549148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20000"/>
                    </a:ext>
                  </a:extLst>
                </a:gridCol>
                <a:gridCol w="7239000">
                  <a:extLst>
                    <a:ext uri="{9D8B030D-6E8A-4147-A177-3AD203B41FA5}">
                      <a16:colId xmlns:a16="http://schemas.microsoft.com/office/drawing/2014/main" val="20001"/>
                    </a:ext>
                  </a:extLst>
                </a:gridCol>
              </a:tblGrid>
              <a:tr h="370840">
                <a:tc>
                  <a:txBody>
                    <a:bodyPr/>
                    <a:lstStyle/>
                    <a:p>
                      <a:r>
                        <a:rPr lang="en-US" dirty="0"/>
                        <a:t>Roles</a:t>
                      </a:r>
                    </a:p>
                  </a:txBody>
                  <a:tcPr/>
                </a:tc>
                <a:tc>
                  <a:txBody>
                    <a:bodyPr/>
                    <a:lstStyle/>
                    <a:p>
                      <a:r>
                        <a:rPr lang="en-US" dirty="0"/>
                        <a:t>Responsibilities</a:t>
                      </a:r>
                    </a:p>
                  </a:txBody>
                  <a:tcPr/>
                </a:tc>
                <a:extLst>
                  <a:ext uri="{0D108BD9-81ED-4DB2-BD59-A6C34878D82A}">
                    <a16:rowId xmlns:a16="http://schemas.microsoft.com/office/drawing/2014/main" val="10000"/>
                  </a:ext>
                </a:extLst>
              </a:tr>
              <a:tr h="370840">
                <a:tc>
                  <a:txBody>
                    <a:bodyPr/>
                    <a:lstStyle/>
                    <a:p>
                      <a:r>
                        <a:rPr lang="en-US" sz="1800" i="1" kern="1200" baseline="0" dirty="0">
                          <a:solidFill>
                            <a:schemeClr val="dk1"/>
                          </a:solidFill>
                          <a:latin typeface="+mn-lt"/>
                          <a:ea typeface="+mn-ea"/>
                          <a:cs typeface="+mn-cs"/>
                        </a:rPr>
                        <a:t>Manager</a:t>
                      </a:r>
                      <a:endParaRPr lang="en-US" dirty="0"/>
                    </a:p>
                  </a:txBody>
                  <a:tcPr/>
                </a:tc>
                <a:tc>
                  <a:txBody>
                    <a:bodyPr/>
                    <a:lstStyle/>
                    <a:p>
                      <a:r>
                        <a:rPr lang="en-US" sz="1800" kern="1200" baseline="0" dirty="0">
                          <a:solidFill>
                            <a:schemeClr val="dk1"/>
                          </a:solidFill>
                          <a:latin typeface="+mn-lt"/>
                          <a:ea typeface="+mn-ea"/>
                          <a:cs typeface="+mn-cs"/>
                        </a:rPr>
                        <a:t>The manager selects the objects to be reviewed, assigns the necessary</a:t>
                      </a:r>
                    </a:p>
                    <a:p>
                      <a:r>
                        <a:rPr lang="en-US" sz="1800" kern="1200" baseline="0" dirty="0">
                          <a:solidFill>
                            <a:schemeClr val="dk1"/>
                          </a:solidFill>
                          <a:latin typeface="+mn-lt"/>
                          <a:ea typeface="+mn-ea"/>
                          <a:cs typeface="+mn-cs"/>
                        </a:rPr>
                        <a:t>resources, and selects the review team.</a:t>
                      </a:r>
                      <a:endParaRPr lang="en-US" dirty="0"/>
                    </a:p>
                  </a:txBody>
                  <a:tcPr/>
                </a:tc>
                <a:extLst>
                  <a:ext uri="{0D108BD9-81ED-4DB2-BD59-A6C34878D82A}">
                    <a16:rowId xmlns:a16="http://schemas.microsoft.com/office/drawing/2014/main" val="10001"/>
                  </a:ext>
                </a:extLst>
              </a:tr>
              <a:tr h="370840">
                <a:tc>
                  <a:txBody>
                    <a:bodyPr/>
                    <a:lstStyle/>
                    <a:p>
                      <a:r>
                        <a:rPr lang="en-US" sz="1800" i="1" kern="1200" baseline="0" dirty="0">
                          <a:solidFill>
                            <a:schemeClr val="dk1"/>
                          </a:solidFill>
                          <a:latin typeface="+mn-lt"/>
                          <a:ea typeface="+mn-ea"/>
                          <a:cs typeface="+mn-cs"/>
                        </a:rPr>
                        <a:t>Moderator</a:t>
                      </a:r>
                      <a:endParaRPr lang="en-US" dirty="0"/>
                    </a:p>
                  </a:txBody>
                  <a:tcPr/>
                </a:tc>
                <a:tc>
                  <a:txBody>
                    <a:bodyPr/>
                    <a:lstStyle/>
                    <a:p>
                      <a:r>
                        <a:rPr lang="en-US" sz="1800" kern="1200" baseline="0" dirty="0">
                          <a:solidFill>
                            <a:schemeClr val="dk1"/>
                          </a:solidFill>
                          <a:latin typeface="+mn-lt"/>
                          <a:ea typeface="+mn-ea"/>
                          <a:cs typeface="+mn-cs"/>
                        </a:rPr>
                        <a:t>The moderator is responsible for executing the review. The moderator is responsible for collecting review data </a:t>
                      </a:r>
                      <a:r>
                        <a:rPr lang="en-US" sz="1800" kern="1200" baseline="0">
                          <a:solidFill>
                            <a:schemeClr val="dk1"/>
                          </a:solidFill>
                          <a:latin typeface="+mn-lt"/>
                          <a:ea typeface="+mn-ea"/>
                          <a:cs typeface="+mn-cs"/>
                        </a:rPr>
                        <a:t>and issuing the </a:t>
                      </a:r>
                      <a:r>
                        <a:rPr lang="en-US" sz="1800" kern="1200" baseline="0" dirty="0">
                          <a:solidFill>
                            <a:schemeClr val="dk1"/>
                          </a:solidFill>
                          <a:latin typeface="+mn-lt"/>
                          <a:ea typeface="+mn-ea"/>
                          <a:cs typeface="+mn-cs"/>
                        </a:rPr>
                        <a:t>review report.</a:t>
                      </a:r>
                      <a:endParaRPr lang="en-US" dirty="0"/>
                    </a:p>
                  </a:txBody>
                  <a:tcPr/>
                </a:tc>
                <a:extLst>
                  <a:ext uri="{0D108BD9-81ED-4DB2-BD59-A6C34878D82A}">
                    <a16:rowId xmlns:a16="http://schemas.microsoft.com/office/drawing/2014/main" val="10002"/>
                  </a:ext>
                </a:extLst>
              </a:tr>
              <a:tr h="370840">
                <a:tc>
                  <a:txBody>
                    <a:bodyPr/>
                    <a:lstStyle/>
                    <a:p>
                      <a:r>
                        <a:rPr lang="en-US" sz="1800" i="1" kern="1200" baseline="0" dirty="0">
                          <a:solidFill>
                            <a:schemeClr val="dk1"/>
                          </a:solidFill>
                          <a:latin typeface="+mn-lt"/>
                          <a:ea typeface="+mn-ea"/>
                          <a:cs typeface="+mn-cs"/>
                        </a:rPr>
                        <a:t>Author</a:t>
                      </a:r>
                      <a:endParaRPr lang="en-US" dirty="0"/>
                    </a:p>
                  </a:txBody>
                  <a:tcPr/>
                </a:tc>
                <a:tc>
                  <a:txBody>
                    <a:bodyPr/>
                    <a:lstStyle/>
                    <a:p>
                      <a:r>
                        <a:rPr lang="en-US" sz="1800" kern="1200" baseline="0" dirty="0">
                          <a:solidFill>
                            <a:schemeClr val="dk1"/>
                          </a:solidFill>
                          <a:latin typeface="+mn-lt"/>
                          <a:ea typeface="+mn-ea"/>
                          <a:cs typeface="+mn-cs"/>
                        </a:rPr>
                        <a:t>The author is the creator of the document that is the subject of a </a:t>
                      </a:r>
                      <a:r>
                        <a:rPr lang="en-US" sz="1800" i="1" kern="1200" baseline="0" dirty="0">
                          <a:solidFill>
                            <a:schemeClr val="dk1"/>
                          </a:solidFill>
                          <a:latin typeface="+mn-lt"/>
                          <a:ea typeface="+mn-ea"/>
                          <a:cs typeface="+mn-cs"/>
                        </a:rPr>
                        <a:t> </a:t>
                      </a:r>
                      <a:r>
                        <a:rPr lang="en-US" sz="1800" kern="1200" baseline="0" dirty="0">
                          <a:solidFill>
                            <a:schemeClr val="dk1"/>
                          </a:solidFill>
                          <a:latin typeface="+mn-lt"/>
                          <a:ea typeface="+mn-ea"/>
                          <a:cs typeface="+mn-cs"/>
                        </a:rPr>
                        <a:t>review. The author is responsible for the review object meeting its review entry criteria (i.e., that the document is reviewable) and for performing any rework required for meeting the review exit criteria.</a:t>
                      </a:r>
                      <a:endParaRPr lang="en-US" dirty="0"/>
                    </a:p>
                  </a:txBody>
                  <a:tcPr/>
                </a:tc>
                <a:extLst>
                  <a:ext uri="{0D108BD9-81ED-4DB2-BD59-A6C34878D82A}">
                    <a16:rowId xmlns:a16="http://schemas.microsoft.com/office/drawing/2014/main" val="10003"/>
                  </a:ext>
                </a:extLst>
              </a:tr>
              <a:tr h="370840">
                <a:tc>
                  <a:txBody>
                    <a:bodyPr/>
                    <a:lstStyle/>
                    <a:p>
                      <a:r>
                        <a:rPr lang="en-US" sz="1800" i="1" kern="1200" baseline="0" dirty="0">
                          <a:solidFill>
                            <a:schemeClr val="dk1"/>
                          </a:solidFill>
                          <a:latin typeface="+mn-lt"/>
                          <a:ea typeface="+mn-ea"/>
                          <a:cs typeface="+mn-cs"/>
                        </a:rPr>
                        <a:t>Reviewer</a:t>
                      </a:r>
                      <a:endParaRPr lang="en-US" dirty="0"/>
                    </a:p>
                  </a:txBody>
                  <a:tcPr/>
                </a:tc>
                <a:tc>
                  <a:txBody>
                    <a:bodyPr/>
                    <a:lstStyle/>
                    <a:p>
                      <a:r>
                        <a:rPr lang="en-US" sz="1800" kern="1200" baseline="0" dirty="0">
                          <a:solidFill>
                            <a:schemeClr val="dk1"/>
                          </a:solidFill>
                          <a:latin typeface="+mn-lt"/>
                          <a:ea typeface="+mn-ea"/>
                          <a:cs typeface="+mn-cs"/>
                        </a:rPr>
                        <a:t>The reviewers, sometimes also called inspectors, are several (usually a </a:t>
                      </a:r>
                      <a:endParaRPr lang="en-US" sz="1800" i="1"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maximum of five) technical experts that participate in the review meeting. Reviewer identify and describe problems in the review object. They should represent different viewpoints (for example, sponsor, requirements, design, code, safety, test).</a:t>
                      </a:r>
                      <a:endParaRPr lang="en-US" dirty="0"/>
                    </a:p>
                  </a:txBody>
                  <a:tcPr/>
                </a:tc>
                <a:extLst>
                  <a:ext uri="{0D108BD9-81ED-4DB2-BD59-A6C34878D82A}">
                    <a16:rowId xmlns:a16="http://schemas.microsoft.com/office/drawing/2014/main" val="10004"/>
                  </a:ext>
                </a:extLst>
              </a:tr>
              <a:tr h="370840">
                <a:tc>
                  <a:txBody>
                    <a:bodyPr/>
                    <a:lstStyle/>
                    <a:p>
                      <a:r>
                        <a:rPr lang="en-US" sz="1800" i="1" kern="1200" baseline="0" dirty="0">
                          <a:solidFill>
                            <a:schemeClr val="dk1"/>
                          </a:solidFill>
                          <a:latin typeface="+mn-lt"/>
                          <a:ea typeface="+mn-ea"/>
                          <a:cs typeface="+mn-cs"/>
                        </a:rPr>
                        <a:t>Recorder</a:t>
                      </a:r>
                      <a:endParaRPr lang="en-US" dirty="0"/>
                    </a:p>
                  </a:txBody>
                  <a:tcPr/>
                </a:tc>
                <a:tc>
                  <a:txBody>
                    <a:bodyPr/>
                    <a:lstStyle/>
                    <a:p>
                      <a:r>
                        <a:rPr lang="en-US" sz="1800" kern="1200" baseline="0" dirty="0">
                          <a:solidFill>
                            <a:schemeClr val="dk1"/>
                          </a:solidFill>
                          <a:latin typeface="+mn-lt"/>
                          <a:ea typeface="+mn-ea"/>
                          <a:cs typeface="+mn-cs"/>
                        </a:rPr>
                        <a:t>The recorder (or scribe) shall document the issues (problems, action</a:t>
                      </a:r>
                      <a:endParaRPr lang="en-US" sz="1800" i="1" kern="1200" baseline="0" dirty="0">
                        <a:solidFill>
                          <a:schemeClr val="dk1"/>
                        </a:solidFill>
                        <a:latin typeface="+mn-lt"/>
                        <a:ea typeface="+mn-ea"/>
                        <a:cs typeface="+mn-cs"/>
                      </a:endParaRPr>
                    </a:p>
                    <a:p>
                      <a:r>
                        <a:rPr lang="en-US" sz="1800" kern="1200" baseline="0" dirty="0">
                          <a:solidFill>
                            <a:schemeClr val="dk1"/>
                          </a:solidFill>
                          <a:latin typeface="+mn-lt"/>
                          <a:ea typeface="+mn-ea"/>
                          <a:cs typeface="+mn-cs"/>
                        </a:rPr>
                        <a:t>items, decisions, and recommendations) found by the review team.</a:t>
                      </a:r>
                    </a:p>
                    <a:p>
                      <a:r>
                        <a:rPr lang="en-US" sz="1800" kern="1200" baseline="0" dirty="0">
                          <a:solidFill>
                            <a:schemeClr val="dk1"/>
                          </a:solidFill>
                          <a:latin typeface="+mn-lt"/>
                          <a:ea typeface="+mn-ea"/>
                          <a:cs typeface="+mn-cs"/>
                        </a:rPr>
                        <a:t>The recorder must be able to record in a short and precise way, correctly capturing the essence of the discussion.</a:t>
                      </a:r>
                      <a:endParaRPr lang="en-US"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Tests</a:t>
            </a:r>
          </a:p>
        </p:txBody>
      </p:sp>
      <p:sp>
        <p:nvSpPr>
          <p:cNvPr id="3" name="Content Placeholder 2"/>
          <p:cNvSpPr>
            <a:spLocks noGrp="1"/>
          </p:cNvSpPr>
          <p:nvPr>
            <p:ph idx="1"/>
          </p:nvPr>
        </p:nvSpPr>
        <p:spPr/>
        <p:txBody>
          <a:bodyPr>
            <a:normAutofit fontScale="70000" lnSpcReduction="20000"/>
          </a:bodyPr>
          <a:lstStyle/>
          <a:p>
            <a:pPr>
              <a:buNone/>
            </a:pPr>
            <a:r>
              <a:rPr lang="en-US" dirty="0"/>
              <a:t>      Static testing involves manual or automated reviews of the documents. This review, is  done during initial phase of testing to catch  defect early in STLC. It examines work documents and provides review comments</a:t>
            </a:r>
          </a:p>
          <a:p>
            <a:pPr>
              <a:buNone/>
            </a:pPr>
            <a:r>
              <a:rPr lang="en-US" dirty="0"/>
              <a:t>     </a:t>
            </a:r>
            <a:r>
              <a:rPr lang="en-US" b="1" i="1" dirty="0"/>
              <a:t>Work document can be of  following:</a:t>
            </a:r>
          </a:p>
          <a:p>
            <a:r>
              <a:rPr lang="en-US" dirty="0"/>
              <a:t>Requirement specifications</a:t>
            </a:r>
          </a:p>
          <a:p>
            <a:r>
              <a:rPr lang="en-US" dirty="0"/>
              <a:t>Design document</a:t>
            </a:r>
          </a:p>
          <a:p>
            <a:r>
              <a:rPr lang="en-US" dirty="0"/>
              <a:t>Source Code</a:t>
            </a:r>
          </a:p>
          <a:p>
            <a:r>
              <a:rPr lang="en-US" dirty="0"/>
              <a:t>Test Plans</a:t>
            </a:r>
          </a:p>
          <a:p>
            <a:r>
              <a:rPr lang="en-US" dirty="0"/>
              <a:t>Test Cases</a:t>
            </a:r>
          </a:p>
          <a:p>
            <a:r>
              <a:rPr lang="en-US" dirty="0"/>
              <a:t>Test Scripts</a:t>
            </a:r>
          </a:p>
          <a:p>
            <a:r>
              <a:rPr lang="en-US" dirty="0"/>
              <a:t>Help or User document</a:t>
            </a:r>
          </a:p>
          <a:p>
            <a:r>
              <a:rPr lang="en-US" dirty="0"/>
              <a:t>Web Page content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Static Tests</a:t>
            </a: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buNone/>
            </a:pPr>
            <a:r>
              <a:rPr lang="en-US" dirty="0"/>
              <a:t>    Static Testing, is a Testing technique  in which  we test the software document or software work products manually or by set of tools but with out executing the code.  It has two parts as listed below:</a:t>
            </a:r>
          </a:p>
          <a:p>
            <a:r>
              <a:rPr lang="en-US" b="1" dirty="0"/>
              <a:t>Review</a:t>
            </a:r>
            <a:r>
              <a:rPr lang="en-US" dirty="0"/>
              <a:t> (Manual Examination)- A review is a systematic examination of a document by one or more people with the main aim of finding and removing errors early in the SDLC.</a:t>
            </a:r>
            <a:r>
              <a:rPr lang="en-US" b="1" dirty="0"/>
              <a:t> </a:t>
            </a:r>
            <a:r>
              <a:rPr lang="en-US" dirty="0"/>
              <a:t>Reviews are used to verify documents such as requirements, system designs, code, test plans and test cases</a:t>
            </a:r>
          </a:p>
          <a:p>
            <a:r>
              <a:rPr lang="en-US" b="1" dirty="0"/>
              <a:t>Static analysis(Automated Analysis)</a:t>
            </a:r>
            <a:r>
              <a:rPr lang="en-US" dirty="0"/>
              <a:t> – Static analysis tools are typically used by developers </a:t>
            </a:r>
            <a:r>
              <a:rPr lang="en-US" dirty="0" err="1"/>
              <a:t>e.g</a:t>
            </a:r>
            <a:r>
              <a:rPr lang="en-US" dirty="0"/>
              <a:t> compilers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Dynamic Testing</a:t>
            </a:r>
            <a:endParaRPr lang="en-US" dirty="0"/>
          </a:p>
        </p:txBody>
      </p:sp>
      <p:sp>
        <p:nvSpPr>
          <p:cNvPr id="3" name="Content Placeholder 2"/>
          <p:cNvSpPr>
            <a:spLocks noGrp="1"/>
          </p:cNvSpPr>
          <p:nvPr>
            <p:ph idx="1"/>
          </p:nvPr>
        </p:nvSpPr>
        <p:spPr/>
        <p:txBody>
          <a:bodyPr>
            <a:normAutofit fontScale="77500" lnSpcReduction="20000"/>
          </a:bodyPr>
          <a:lstStyle/>
          <a:p>
            <a:r>
              <a:rPr lang="en-US" dirty="0"/>
              <a:t>Under</a:t>
            </a:r>
            <a:r>
              <a:rPr lang="en-US" b="1" dirty="0"/>
              <a:t> Dynamic Testing</a:t>
            </a:r>
            <a:r>
              <a:rPr lang="en-US" dirty="0"/>
              <a:t> code is executed. It checks for functional behavior of software system , memory/</a:t>
            </a:r>
            <a:r>
              <a:rPr lang="en-US" dirty="0" err="1"/>
              <a:t>cpu</a:t>
            </a:r>
            <a:r>
              <a:rPr lang="en-US" dirty="0"/>
              <a:t> usage and overall performance of the system. Hence the name "Dynamic“. OR the Software is tested by executing it on computer. </a:t>
            </a:r>
          </a:p>
          <a:p>
            <a:r>
              <a:rPr lang="en-US" dirty="0"/>
              <a:t>Main objective of this testing is to confirm that the software product works in conformance with  the business requirements. This testing is also called as Execution technique or validation testing.</a:t>
            </a:r>
          </a:p>
          <a:p>
            <a:r>
              <a:rPr lang="en-US" dirty="0"/>
              <a:t>Dynamic testing executes the software and validates the output with the expected outcome. Dynamic testing is performed at all levels of testing and it can be either black or white box testing.</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sz="4000" dirty="0"/>
              <a:t>Dynamic Techniques Types</a:t>
            </a:r>
          </a:p>
        </p:txBody>
      </p:sp>
      <p:sp>
        <p:nvSpPr>
          <p:cNvPr id="3" name="Content Placeholder 2"/>
          <p:cNvSpPr>
            <a:spLocks noGrp="1"/>
          </p:cNvSpPr>
          <p:nvPr>
            <p:ph idx="1"/>
          </p:nvPr>
        </p:nvSpPr>
        <p:spPr>
          <a:xfrm>
            <a:off x="457200" y="990600"/>
            <a:ext cx="8229600" cy="5562600"/>
          </a:xfrm>
        </p:spPr>
        <p:txBody>
          <a:bodyPr>
            <a:normAutofit fontScale="70000" lnSpcReduction="20000"/>
          </a:bodyPr>
          <a:lstStyle/>
          <a:p>
            <a:pPr marL="514350" indent="-514350">
              <a:buNone/>
            </a:pPr>
            <a:r>
              <a:rPr lang="en-US" dirty="0"/>
              <a:t>1.  Specification Based or Black Box Techniques (external functionality only)</a:t>
            </a:r>
          </a:p>
          <a:p>
            <a:pPr marL="514350" indent="-514350">
              <a:buNone/>
            </a:pPr>
            <a:r>
              <a:rPr lang="en-US" dirty="0"/>
              <a:t>    a) Equivalence Partitioning</a:t>
            </a:r>
          </a:p>
          <a:p>
            <a:pPr marL="514350" indent="-514350">
              <a:buNone/>
            </a:pPr>
            <a:r>
              <a:rPr lang="en-US" dirty="0"/>
              <a:t>    b) Boundary Value Analysis</a:t>
            </a:r>
          </a:p>
          <a:p>
            <a:pPr marL="514350" indent="-514350">
              <a:buNone/>
            </a:pPr>
            <a:r>
              <a:rPr lang="en-US" dirty="0"/>
              <a:t>    c) Decision Table Testing</a:t>
            </a:r>
          </a:p>
          <a:p>
            <a:pPr marL="514350" indent="-514350">
              <a:buNone/>
            </a:pPr>
            <a:r>
              <a:rPr lang="en-US" dirty="0"/>
              <a:t>    d) State Transition Testing</a:t>
            </a:r>
          </a:p>
          <a:p>
            <a:pPr marL="514350" indent="-514350">
              <a:buNone/>
            </a:pPr>
            <a:r>
              <a:rPr lang="en-US" dirty="0"/>
              <a:t>    e) Use Case Testing</a:t>
            </a:r>
          </a:p>
          <a:p>
            <a:pPr marL="514350" indent="-514350">
              <a:buNone/>
            </a:pPr>
            <a:endParaRPr lang="en-US" dirty="0"/>
          </a:p>
          <a:p>
            <a:pPr marL="514350" indent="-514350">
              <a:buNone/>
            </a:pPr>
            <a:r>
              <a:rPr lang="en-US" dirty="0"/>
              <a:t>2.  Structured Based or White Box Techniques</a:t>
            </a:r>
          </a:p>
          <a:p>
            <a:pPr marL="514350" indent="-514350">
              <a:buNone/>
            </a:pPr>
            <a:r>
              <a:rPr lang="en-US" dirty="0"/>
              <a:t>    a) Statement Testing and Coverage</a:t>
            </a:r>
          </a:p>
          <a:p>
            <a:pPr marL="514350" indent="-514350">
              <a:buNone/>
            </a:pPr>
            <a:r>
              <a:rPr lang="en-US" dirty="0"/>
              <a:t>    b) Decision Testing and Coverage</a:t>
            </a:r>
          </a:p>
          <a:p>
            <a:pPr marL="514350" indent="-514350">
              <a:buNone/>
            </a:pPr>
            <a:r>
              <a:rPr lang="en-US" dirty="0"/>
              <a:t>    c) Condition Testing, Multi condition Testing etc</a:t>
            </a:r>
          </a:p>
          <a:p>
            <a:pPr marL="514350" indent="-514350">
              <a:buNone/>
            </a:pPr>
            <a:r>
              <a:rPr lang="en-US" dirty="0"/>
              <a:t> </a:t>
            </a:r>
          </a:p>
          <a:p>
            <a:pPr marL="514350" indent="-514350">
              <a:buNone/>
            </a:pPr>
            <a:r>
              <a:rPr lang="en-US" dirty="0"/>
              <a:t>3.   Experienced Based Testing (Informal)</a:t>
            </a:r>
          </a:p>
          <a:p>
            <a:pPr marL="514350" indent="-514350">
              <a:buNone/>
            </a:pPr>
            <a:r>
              <a:rPr lang="en-US" dirty="0"/>
              <a:t>     a) Error Guessing</a:t>
            </a:r>
          </a:p>
          <a:p>
            <a:pPr marL="514350" indent="-514350">
              <a:buNone/>
            </a:pPr>
            <a:r>
              <a:rPr lang="en-US" dirty="0"/>
              <a:t>     b) Exploratory Testing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Testing</a:t>
            </a:r>
          </a:p>
        </p:txBody>
      </p:sp>
      <p:pic>
        <p:nvPicPr>
          <p:cNvPr id="6" name="Content Placeholder 5" descr="testting.png"/>
          <p:cNvPicPr>
            <a:picLocks noGrp="1" noChangeAspect="1"/>
          </p:cNvPicPr>
          <p:nvPr>
            <p:ph idx="1"/>
          </p:nvPr>
        </p:nvPicPr>
        <p:blipFill>
          <a:blip r:embed="rId2"/>
          <a:stretch>
            <a:fillRect/>
          </a:stretch>
        </p:blipFill>
        <p:spPr>
          <a:xfrm>
            <a:off x="1113433" y="1498353"/>
            <a:ext cx="6887568" cy="4750047"/>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228600" y="0"/>
          <a:ext cx="8686800" cy="633984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20000"/>
                    </a:ext>
                  </a:extLst>
                </a:gridCol>
                <a:gridCol w="4343400">
                  <a:extLst>
                    <a:ext uri="{9D8B030D-6E8A-4147-A177-3AD203B41FA5}">
                      <a16:colId xmlns:a16="http://schemas.microsoft.com/office/drawing/2014/main" val="20001"/>
                    </a:ext>
                  </a:extLst>
                </a:gridCol>
              </a:tblGrid>
              <a:tr h="370840">
                <a:tc>
                  <a:txBody>
                    <a:bodyPr/>
                    <a:lstStyle/>
                    <a:p>
                      <a:pPr algn="ctr" fontAlgn="t"/>
                      <a:r>
                        <a:rPr lang="en-US" b="1" dirty="0"/>
                        <a:t>Static Testing</a:t>
                      </a:r>
                    </a:p>
                  </a:txBody>
                  <a:tcPr marL="76200" marR="76200" marT="76200" marB="76200"/>
                </a:tc>
                <a:tc>
                  <a:txBody>
                    <a:bodyPr/>
                    <a:lstStyle/>
                    <a:p>
                      <a:pPr algn="ctr" fontAlgn="t"/>
                      <a:r>
                        <a:rPr lang="en-US" b="1" dirty="0"/>
                        <a:t>Dynamic Testing</a:t>
                      </a:r>
                    </a:p>
                  </a:txBody>
                  <a:tcPr marL="76200" marR="76200" marT="76200" marB="76200"/>
                </a:tc>
                <a:extLst>
                  <a:ext uri="{0D108BD9-81ED-4DB2-BD59-A6C34878D82A}">
                    <a16:rowId xmlns:a16="http://schemas.microsoft.com/office/drawing/2014/main" val="10000"/>
                  </a:ext>
                </a:extLst>
              </a:tr>
              <a:tr h="370840">
                <a:tc>
                  <a:txBody>
                    <a:bodyPr/>
                    <a:lstStyle/>
                    <a:p>
                      <a:pPr algn="l" fontAlgn="t"/>
                      <a:r>
                        <a:rPr lang="en-US" dirty="0"/>
                        <a:t>Testing done without executing the program</a:t>
                      </a:r>
                    </a:p>
                  </a:txBody>
                  <a:tcPr marL="76200" marR="76200" marT="76200" marB="76200"/>
                </a:tc>
                <a:tc>
                  <a:txBody>
                    <a:bodyPr/>
                    <a:lstStyle/>
                    <a:p>
                      <a:pPr algn="l" fontAlgn="t"/>
                      <a:r>
                        <a:rPr lang="en-US"/>
                        <a:t>Testing done by executing the program</a:t>
                      </a:r>
                    </a:p>
                  </a:txBody>
                  <a:tcPr marL="76200" marR="76200" marT="76200" marB="76200"/>
                </a:tc>
                <a:extLst>
                  <a:ext uri="{0D108BD9-81ED-4DB2-BD59-A6C34878D82A}">
                    <a16:rowId xmlns:a16="http://schemas.microsoft.com/office/drawing/2014/main" val="10001"/>
                  </a:ext>
                </a:extLst>
              </a:tr>
              <a:tr h="370840">
                <a:tc>
                  <a:txBody>
                    <a:bodyPr/>
                    <a:lstStyle/>
                    <a:p>
                      <a:pPr algn="l" fontAlgn="t"/>
                      <a:r>
                        <a:rPr lang="en-US"/>
                        <a:t>This testing does verification process</a:t>
                      </a:r>
                    </a:p>
                  </a:txBody>
                  <a:tcPr marL="76200" marR="76200" marT="76200" marB="76200"/>
                </a:tc>
                <a:tc>
                  <a:txBody>
                    <a:bodyPr/>
                    <a:lstStyle/>
                    <a:p>
                      <a:pPr algn="l" fontAlgn="t"/>
                      <a:r>
                        <a:rPr lang="en-US"/>
                        <a:t>Dynamic testing does validation process  </a:t>
                      </a:r>
                    </a:p>
                  </a:txBody>
                  <a:tcPr marL="76200" marR="76200" marT="76200" marB="76200"/>
                </a:tc>
                <a:extLst>
                  <a:ext uri="{0D108BD9-81ED-4DB2-BD59-A6C34878D82A}">
                    <a16:rowId xmlns:a16="http://schemas.microsoft.com/office/drawing/2014/main" val="10002"/>
                  </a:ext>
                </a:extLst>
              </a:tr>
              <a:tr h="370840">
                <a:tc>
                  <a:txBody>
                    <a:bodyPr/>
                    <a:lstStyle/>
                    <a:p>
                      <a:pPr algn="l" fontAlgn="t"/>
                      <a:r>
                        <a:rPr lang="en-US"/>
                        <a:t>Static testing is about prevention of defects</a:t>
                      </a:r>
                    </a:p>
                  </a:txBody>
                  <a:tcPr marL="76200" marR="76200" marT="76200" marB="76200"/>
                </a:tc>
                <a:tc>
                  <a:txBody>
                    <a:bodyPr/>
                    <a:lstStyle/>
                    <a:p>
                      <a:pPr algn="l" fontAlgn="t"/>
                      <a:r>
                        <a:rPr lang="en-US"/>
                        <a:t>Dynamic testing is about finding and fixing the defects</a:t>
                      </a:r>
                    </a:p>
                  </a:txBody>
                  <a:tcPr marL="76200" marR="76200" marT="76200" marB="76200"/>
                </a:tc>
                <a:extLst>
                  <a:ext uri="{0D108BD9-81ED-4DB2-BD59-A6C34878D82A}">
                    <a16:rowId xmlns:a16="http://schemas.microsoft.com/office/drawing/2014/main" val="10003"/>
                  </a:ext>
                </a:extLst>
              </a:tr>
              <a:tr h="370840">
                <a:tc>
                  <a:txBody>
                    <a:bodyPr/>
                    <a:lstStyle/>
                    <a:p>
                      <a:pPr algn="l" fontAlgn="t"/>
                      <a:r>
                        <a:rPr lang="en-US"/>
                        <a:t>Static testing gives assessment of code and documentation</a:t>
                      </a:r>
                    </a:p>
                  </a:txBody>
                  <a:tcPr marL="76200" marR="76200" marT="76200" marB="76200"/>
                </a:tc>
                <a:tc>
                  <a:txBody>
                    <a:bodyPr/>
                    <a:lstStyle/>
                    <a:p>
                      <a:pPr algn="l" fontAlgn="t"/>
                      <a:r>
                        <a:rPr lang="en-US"/>
                        <a:t>Dynamic testing gives bugs/bottlenecks in the software system.</a:t>
                      </a:r>
                    </a:p>
                  </a:txBody>
                  <a:tcPr marL="76200" marR="76200" marT="76200" marB="76200"/>
                </a:tc>
                <a:extLst>
                  <a:ext uri="{0D108BD9-81ED-4DB2-BD59-A6C34878D82A}">
                    <a16:rowId xmlns:a16="http://schemas.microsoft.com/office/drawing/2014/main" val="10004"/>
                  </a:ext>
                </a:extLst>
              </a:tr>
              <a:tr h="370840">
                <a:tc>
                  <a:txBody>
                    <a:bodyPr/>
                    <a:lstStyle/>
                    <a:p>
                      <a:pPr algn="l" fontAlgn="t"/>
                      <a:r>
                        <a:rPr lang="en-US"/>
                        <a:t>Static testing involves checklist and process to be followed</a:t>
                      </a:r>
                    </a:p>
                  </a:txBody>
                  <a:tcPr marL="76200" marR="76200" marT="76200" marB="76200"/>
                </a:tc>
                <a:tc>
                  <a:txBody>
                    <a:bodyPr/>
                    <a:lstStyle/>
                    <a:p>
                      <a:pPr algn="l" fontAlgn="t"/>
                      <a:r>
                        <a:rPr lang="en-US"/>
                        <a:t>Dynamic testing involves test cases for execution</a:t>
                      </a:r>
                    </a:p>
                  </a:txBody>
                  <a:tcPr marL="76200" marR="76200" marT="76200" marB="76200"/>
                </a:tc>
                <a:extLst>
                  <a:ext uri="{0D108BD9-81ED-4DB2-BD59-A6C34878D82A}">
                    <a16:rowId xmlns:a16="http://schemas.microsoft.com/office/drawing/2014/main" val="10005"/>
                  </a:ext>
                </a:extLst>
              </a:tr>
              <a:tr h="370840">
                <a:tc>
                  <a:txBody>
                    <a:bodyPr/>
                    <a:lstStyle/>
                    <a:p>
                      <a:pPr algn="l" fontAlgn="t"/>
                      <a:r>
                        <a:rPr lang="en-US"/>
                        <a:t>This testing can be performed before compilation</a:t>
                      </a:r>
                    </a:p>
                  </a:txBody>
                  <a:tcPr marL="76200" marR="76200" marT="76200" marB="76200"/>
                </a:tc>
                <a:tc>
                  <a:txBody>
                    <a:bodyPr/>
                    <a:lstStyle/>
                    <a:p>
                      <a:pPr algn="l" fontAlgn="t"/>
                      <a:r>
                        <a:rPr lang="en-US"/>
                        <a:t>Dynamic testing is performed after compilation</a:t>
                      </a:r>
                    </a:p>
                  </a:txBody>
                  <a:tcPr marL="76200" marR="76200" marT="76200" marB="76200"/>
                </a:tc>
                <a:extLst>
                  <a:ext uri="{0D108BD9-81ED-4DB2-BD59-A6C34878D82A}">
                    <a16:rowId xmlns:a16="http://schemas.microsoft.com/office/drawing/2014/main" val="10006"/>
                  </a:ext>
                </a:extLst>
              </a:tr>
              <a:tr h="370840">
                <a:tc>
                  <a:txBody>
                    <a:bodyPr/>
                    <a:lstStyle/>
                    <a:p>
                      <a:pPr algn="l" fontAlgn="t"/>
                      <a:r>
                        <a:rPr lang="en-US"/>
                        <a:t>Static testing covers the structural and statement coverage testing</a:t>
                      </a:r>
                    </a:p>
                  </a:txBody>
                  <a:tcPr marL="76200" marR="76200" marT="76200" marB="76200"/>
                </a:tc>
                <a:tc>
                  <a:txBody>
                    <a:bodyPr/>
                    <a:lstStyle/>
                    <a:p>
                      <a:pPr algn="l" fontAlgn="t"/>
                      <a:r>
                        <a:rPr lang="en-US"/>
                        <a:t>Dynamic testing covers the executable file of the code</a:t>
                      </a:r>
                    </a:p>
                  </a:txBody>
                  <a:tcPr marL="76200" marR="76200" marT="76200" marB="76200"/>
                </a:tc>
                <a:extLst>
                  <a:ext uri="{0D108BD9-81ED-4DB2-BD59-A6C34878D82A}">
                    <a16:rowId xmlns:a16="http://schemas.microsoft.com/office/drawing/2014/main" val="10007"/>
                  </a:ext>
                </a:extLst>
              </a:tr>
              <a:tr h="370840">
                <a:tc>
                  <a:txBody>
                    <a:bodyPr/>
                    <a:lstStyle/>
                    <a:p>
                      <a:pPr algn="l" fontAlgn="t"/>
                      <a:r>
                        <a:rPr lang="en-US"/>
                        <a:t>Cost of finding defects and fixing is less</a:t>
                      </a:r>
                    </a:p>
                  </a:txBody>
                  <a:tcPr marL="76200" marR="76200" marT="76200" marB="76200"/>
                </a:tc>
                <a:tc>
                  <a:txBody>
                    <a:bodyPr/>
                    <a:lstStyle/>
                    <a:p>
                      <a:pPr algn="l" fontAlgn="t"/>
                      <a:r>
                        <a:rPr lang="en-US"/>
                        <a:t>Cost of finding and fixing defects is high</a:t>
                      </a:r>
                    </a:p>
                  </a:txBody>
                  <a:tcPr marL="76200" marR="76200" marT="76200" marB="76200"/>
                </a:tc>
                <a:extLst>
                  <a:ext uri="{0D108BD9-81ED-4DB2-BD59-A6C34878D82A}">
                    <a16:rowId xmlns:a16="http://schemas.microsoft.com/office/drawing/2014/main" val="10008"/>
                  </a:ext>
                </a:extLst>
              </a:tr>
              <a:tr h="370840">
                <a:tc>
                  <a:txBody>
                    <a:bodyPr/>
                    <a:lstStyle/>
                    <a:p>
                      <a:pPr algn="l" fontAlgn="t"/>
                      <a:r>
                        <a:rPr lang="en-US" dirty="0"/>
                        <a:t>More reviews  comments are highly recommended for good quality</a:t>
                      </a:r>
                    </a:p>
                  </a:txBody>
                  <a:tcPr marL="76200" marR="76200" marT="76200" marB="76200"/>
                </a:tc>
                <a:tc>
                  <a:txBody>
                    <a:bodyPr/>
                    <a:lstStyle/>
                    <a:p>
                      <a:pPr algn="l" fontAlgn="t"/>
                      <a:r>
                        <a:rPr lang="en-US"/>
                        <a:t>More defects are highly recommended for good quality.</a:t>
                      </a:r>
                    </a:p>
                  </a:txBody>
                  <a:tcPr marL="76200" marR="76200" marT="76200" marB="76200"/>
                </a:tc>
                <a:extLst>
                  <a:ext uri="{0D108BD9-81ED-4DB2-BD59-A6C34878D82A}">
                    <a16:rowId xmlns:a16="http://schemas.microsoft.com/office/drawing/2014/main" val="10009"/>
                  </a:ext>
                </a:extLst>
              </a:tr>
              <a:tr h="370840">
                <a:tc>
                  <a:txBody>
                    <a:bodyPr/>
                    <a:lstStyle/>
                    <a:p>
                      <a:pPr algn="l" fontAlgn="t"/>
                      <a:r>
                        <a:rPr lang="en-US"/>
                        <a:t>Requires loads of meetings</a:t>
                      </a:r>
                    </a:p>
                  </a:txBody>
                  <a:tcPr marL="76200" marR="76200" marT="76200" marB="76200"/>
                </a:tc>
                <a:tc>
                  <a:txBody>
                    <a:bodyPr/>
                    <a:lstStyle/>
                    <a:p>
                      <a:pPr algn="l" fontAlgn="t"/>
                      <a:r>
                        <a:rPr lang="en-US" dirty="0"/>
                        <a:t>Comparatively requires lesser meetings</a:t>
                      </a:r>
                    </a:p>
                  </a:txBody>
                  <a:tcPr marL="76200" marR="76200" marT="76200" marB="76200"/>
                </a:tc>
                <a:extLst>
                  <a:ext uri="{0D108BD9-81ED-4DB2-BD59-A6C34878D82A}">
                    <a16:rowId xmlns:a16="http://schemas.microsoft.com/office/drawing/2014/main" val="1001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96875"/>
            <a:ext cx="8229600" cy="1143000"/>
          </a:xfrm>
        </p:spPr>
        <p:txBody>
          <a:bodyPr/>
          <a:lstStyle/>
          <a:p>
            <a:r>
              <a:rPr lang="en-US" b="1" dirty="0"/>
              <a:t>Structured Group Evaluations</a:t>
            </a:r>
            <a:endParaRPr lang="en-US" dirty="0"/>
          </a:p>
        </p:txBody>
      </p:sp>
      <p:sp>
        <p:nvSpPr>
          <p:cNvPr id="3" name="Content Placeholder 2"/>
          <p:cNvSpPr>
            <a:spLocks noGrp="1"/>
          </p:cNvSpPr>
          <p:nvPr>
            <p:ph idx="1"/>
          </p:nvPr>
        </p:nvSpPr>
        <p:spPr>
          <a:xfrm>
            <a:off x="457200" y="1722437"/>
            <a:ext cx="8229600" cy="4525963"/>
          </a:xfrm>
        </p:spPr>
        <p:txBody>
          <a:bodyPr/>
          <a:lstStyle/>
          <a:p>
            <a:r>
              <a:rPr lang="en-US" dirty="0"/>
              <a:t>Foundation</a:t>
            </a:r>
          </a:p>
          <a:p>
            <a:r>
              <a:rPr lang="en-US" dirty="0"/>
              <a:t>Reviews</a:t>
            </a:r>
          </a:p>
          <a:p>
            <a:r>
              <a:rPr lang="en-US" dirty="0"/>
              <a:t>Types of Reviews</a:t>
            </a:r>
          </a:p>
          <a:p>
            <a:r>
              <a:rPr lang="en-US" dirty="0"/>
              <a:t>General Process</a:t>
            </a:r>
          </a:p>
          <a:p>
            <a:r>
              <a:rPr lang="en-US" dirty="0"/>
              <a:t>Roles and Responsibilities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DD15DB-904E-42F9-AE2E-97E6FB75F501}"/>
</file>

<file path=customXml/itemProps2.xml><?xml version="1.0" encoding="utf-8"?>
<ds:datastoreItem xmlns:ds="http://schemas.openxmlformats.org/officeDocument/2006/customXml" ds:itemID="{72A04B30-1901-492A-B9BE-0A6AEF0ADC83}"/>
</file>

<file path=customXml/itemProps3.xml><?xml version="1.0" encoding="utf-8"?>
<ds:datastoreItem xmlns:ds="http://schemas.openxmlformats.org/officeDocument/2006/customXml" ds:itemID="{90975C8C-6324-46DC-8F7B-DF7942B8E5CE}"/>
</file>

<file path=docProps/app.xml><?xml version="1.0" encoding="utf-8"?>
<Properties xmlns="http://schemas.openxmlformats.org/officeDocument/2006/extended-properties" xmlns:vt="http://schemas.openxmlformats.org/officeDocument/2006/docPropsVTypes">
  <TotalTime>4722</TotalTime>
  <Words>1872</Words>
  <Application>Microsoft Office PowerPoint</Application>
  <PresentationFormat>On-screen Show (4:3)</PresentationFormat>
  <Paragraphs>187</Paragraphs>
  <Slides>21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Nova Cond</vt:lpstr>
      <vt:lpstr>Calibri</vt:lpstr>
      <vt:lpstr>Office Theme</vt:lpstr>
      <vt:lpstr> Static Test</vt:lpstr>
      <vt:lpstr>Static Tests</vt:lpstr>
      <vt:lpstr>Static Tests</vt:lpstr>
      <vt:lpstr>Static Tests</vt:lpstr>
      <vt:lpstr>Dynamic Testing</vt:lpstr>
      <vt:lpstr>Dynamic Techniques Types</vt:lpstr>
      <vt:lpstr>Static Vs Dynamic Testing</vt:lpstr>
      <vt:lpstr>PowerPoint Presentation</vt:lpstr>
      <vt:lpstr>Structured Group Evaluations</vt:lpstr>
      <vt:lpstr>Structured Group Evaluations</vt:lpstr>
      <vt:lpstr>Reviews </vt:lpstr>
      <vt:lpstr>Types of Reviews</vt:lpstr>
      <vt:lpstr>Types of Reviews</vt:lpstr>
      <vt:lpstr>The General Process</vt:lpstr>
      <vt:lpstr>The General Process</vt:lpstr>
      <vt:lpstr>The General Process</vt:lpstr>
      <vt:lpstr>The General Process</vt:lpstr>
      <vt:lpstr>The General Process</vt:lpstr>
      <vt:lpstr>The General Process</vt:lpstr>
      <vt:lpstr>The General Process</vt:lpstr>
      <vt:lpstr>Roles and Responsibilities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57</cp:revision>
  <dcterms:created xsi:type="dcterms:W3CDTF">2018-02-26T05:07:22Z</dcterms:created>
  <dcterms:modified xsi:type="dcterms:W3CDTF">2024-10-01T08:33:36Z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