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31"/>
  </p:notesMasterIdLst>
  <p:sldIdLst>
    <p:sldId id="256" r:id="rId2"/>
    <p:sldId id="318" r:id="rId3"/>
    <p:sldId id="319" r:id="rId4"/>
    <p:sldId id="321" r:id="rId5"/>
    <p:sldId id="322" r:id="rId6"/>
    <p:sldId id="324" r:id="rId7"/>
    <p:sldId id="325" r:id="rId8"/>
    <p:sldId id="329" r:id="rId9"/>
    <p:sldId id="337" r:id="rId10"/>
    <p:sldId id="338" r:id="rId11"/>
    <p:sldId id="339" r:id="rId12"/>
    <p:sldId id="340" r:id="rId13"/>
    <p:sldId id="342" r:id="rId14"/>
    <p:sldId id="348" r:id="rId15"/>
    <p:sldId id="344" r:id="rId16"/>
    <p:sldId id="345" r:id="rId17"/>
    <p:sldId id="346" r:id="rId18"/>
    <p:sldId id="349" r:id="rId19"/>
    <p:sldId id="330" r:id="rId20"/>
    <p:sldId id="331" r:id="rId21"/>
    <p:sldId id="332" r:id="rId22"/>
    <p:sldId id="326" r:id="rId23"/>
    <p:sldId id="327" r:id="rId24"/>
    <p:sldId id="328" r:id="rId25"/>
    <p:sldId id="320" r:id="rId26"/>
    <p:sldId id="334" r:id="rId27"/>
    <p:sldId id="335" r:id="rId28"/>
    <p:sldId id="336" r:id="rId29"/>
    <p:sldId id="29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1219" autoAdjust="0"/>
  </p:normalViewPr>
  <p:slideViewPr>
    <p:cSldViewPr>
      <p:cViewPr>
        <p:scale>
          <a:sx n="80" d="100"/>
          <a:sy n="80" d="100"/>
        </p:scale>
        <p:origin x="157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D9EEFC-BAAF-4FA3-8702-1D59FE68EDB7}" type="datetimeFigureOut">
              <a:rPr lang="en-US" smtClean="0"/>
              <a:pPr/>
              <a:t>10/26/2022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225C6C-CDED-43FC-B946-C722D95D510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61967E-7EBB-4BB3-A607-75AE5F7ADDEE}" type="datetimeFigureOut">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952EC-C9E6-4195-AE2F-18A4D1FD4AA6}"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5495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1967E-7EBB-4BB3-A607-75AE5F7ADDEE}" type="datetimeFigureOut">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952EC-C9E6-4195-AE2F-18A4D1FD4AA6}" type="slidenum">
              <a:rPr lang="en-US" smtClean="0"/>
              <a:pPr/>
              <a:t>‹#›</a:t>
            </a:fld>
            <a:endParaRPr lang="en-US"/>
          </a:p>
        </p:txBody>
      </p:sp>
    </p:spTree>
    <p:extLst>
      <p:ext uri="{BB962C8B-B14F-4D97-AF65-F5344CB8AC3E}">
        <p14:creationId xmlns:p14="http://schemas.microsoft.com/office/powerpoint/2010/main" val="1270980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1967E-7EBB-4BB3-A607-75AE5F7ADDEE}" type="datetimeFigureOut">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952EC-C9E6-4195-AE2F-18A4D1FD4AA6}" type="slidenum">
              <a:rPr lang="en-US" smtClean="0"/>
              <a:pPr/>
              <a:t>‹#›</a:t>
            </a:fld>
            <a:endParaRPr lang="en-US"/>
          </a:p>
        </p:txBody>
      </p:sp>
    </p:spTree>
    <p:extLst>
      <p:ext uri="{BB962C8B-B14F-4D97-AF65-F5344CB8AC3E}">
        <p14:creationId xmlns:p14="http://schemas.microsoft.com/office/powerpoint/2010/main" val="782642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1967E-7EBB-4BB3-A607-75AE5F7ADDEE}" type="datetimeFigureOut">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952EC-C9E6-4195-AE2F-18A4D1FD4AA6}" type="slidenum">
              <a:rPr lang="en-US" smtClean="0"/>
              <a:pPr/>
              <a:t>‹#›</a:t>
            </a:fld>
            <a:endParaRPr lang="en-US"/>
          </a:p>
        </p:txBody>
      </p:sp>
    </p:spTree>
    <p:extLst>
      <p:ext uri="{BB962C8B-B14F-4D97-AF65-F5344CB8AC3E}">
        <p14:creationId xmlns:p14="http://schemas.microsoft.com/office/powerpoint/2010/main" val="3834889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1967E-7EBB-4BB3-A607-75AE5F7ADDEE}" type="datetimeFigureOut">
              <a:rPr lang="en-US" smtClean="0"/>
              <a:pPr/>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952EC-C9E6-4195-AE2F-18A4D1FD4AA6}"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5668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61967E-7EBB-4BB3-A607-75AE5F7ADDEE}" type="datetimeFigureOut">
              <a:rPr lang="en-US" smtClean="0"/>
              <a:pPr/>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2952EC-C9E6-4195-AE2F-18A4D1FD4AA6}" type="slidenum">
              <a:rPr lang="en-US" smtClean="0"/>
              <a:pPr/>
              <a:t>‹#›</a:t>
            </a:fld>
            <a:endParaRPr lang="en-US"/>
          </a:p>
        </p:txBody>
      </p:sp>
    </p:spTree>
    <p:extLst>
      <p:ext uri="{BB962C8B-B14F-4D97-AF65-F5344CB8AC3E}">
        <p14:creationId xmlns:p14="http://schemas.microsoft.com/office/powerpoint/2010/main" val="2289703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61967E-7EBB-4BB3-A607-75AE5F7ADDEE}" type="datetimeFigureOut">
              <a:rPr lang="en-US" smtClean="0"/>
              <a:pPr/>
              <a:t>10/26/2022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2952EC-C9E6-4195-AE2F-18A4D1FD4AA6}" type="slidenum">
              <a:rPr lang="en-US" smtClean="0"/>
              <a:pPr/>
              <a:t>‹#›</a:t>
            </a:fld>
            <a:endParaRPr lang="en-US"/>
          </a:p>
        </p:txBody>
      </p:sp>
    </p:spTree>
    <p:extLst>
      <p:ext uri="{BB962C8B-B14F-4D97-AF65-F5344CB8AC3E}">
        <p14:creationId xmlns:p14="http://schemas.microsoft.com/office/powerpoint/2010/main" val="148802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61967E-7EBB-4BB3-A607-75AE5F7ADDEE}" type="datetimeFigureOut">
              <a:rPr lang="en-US" smtClean="0"/>
              <a:pPr/>
              <a:t>10/26/2022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2952EC-C9E6-4195-AE2F-18A4D1FD4AA6}" type="slidenum">
              <a:rPr lang="en-US" smtClean="0"/>
              <a:pPr/>
              <a:t>‹#›</a:t>
            </a:fld>
            <a:endParaRPr lang="en-US"/>
          </a:p>
        </p:txBody>
      </p:sp>
    </p:spTree>
    <p:extLst>
      <p:ext uri="{BB962C8B-B14F-4D97-AF65-F5344CB8AC3E}">
        <p14:creationId xmlns:p14="http://schemas.microsoft.com/office/powerpoint/2010/main" val="1452021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461967E-7EBB-4BB3-A607-75AE5F7ADDEE}" type="datetimeFigureOut">
              <a:rPr lang="en-US" smtClean="0"/>
              <a:pPr/>
              <a:t>10/26/2022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22952EC-C9E6-4195-AE2F-18A4D1FD4AA6}" type="slidenum">
              <a:rPr lang="en-US" smtClean="0"/>
              <a:pPr/>
              <a:t>‹#›</a:t>
            </a:fld>
            <a:endParaRPr lang="en-US"/>
          </a:p>
        </p:txBody>
      </p:sp>
    </p:spTree>
    <p:extLst>
      <p:ext uri="{BB962C8B-B14F-4D97-AF65-F5344CB8AC3E}">
        <p14:creationId xmlns:p14="http://schemas.microsoft.com/office/powerpoint/2010/main" val="2747324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461967E-7EBB-4BB3-A607-75AE5F7ADDEE}" type="datetimeFigureOut">
              <a:rPr lang="en-US" smtClean="0"/>
              <a:pPr/>
              <a:t>10/26/2022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22952EC-C9E6-4195-AE2F-18A4D1FD4AA6}" type="slidenum">
              <a:rPr lang="en-US" smtClean="0"/>
              <a:pPr/>
              <a:t>‹#›</a:t>
            </a:fld>
            <a:endParaRPr lang="en-US"/>
          </a:p>
        </p:txBody>
      </p:sp>
    </p:spTree>
    <p:extLst>
      <p:ext uri="{BB962C8B-B14F-4D97-AF65-F5344CB8AC3E}">
        <p14:creationId xmlns:p14="http://schemas.microsoft.com/office/powerpoint/2010/main" val="2504913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61967E-7EBB-4BB3-A607-75AE5F7ADDEE}" type="datetimeFigureOut">
              <a:rPr lang="en-US" smtClean="0"/>
              <a:pPr/>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2952EC-C9E6-4195-AE2F-18A4D1FD4AA6}" type="slidenum">
              <a:rPr lang="en-US" smtClean="0"/>
              <a:pPr/>
              <a:t>‹#›</a:t>
            </a:fld>
            <a:endParaRPr lang="en-US"/>
          </a:p>
        </p:txBody>
      </p:sp>
    </p:spTree>
    <p:extLst>
      <p:ext uri="{BB962C8B-B14F-4D97-AF65-F5344CB8AC3E}">
        <p14:creationId xmlns:p14="http://schemas.microsoft.com/office/powerpoint/2010/main" val="3833255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3461967E-7EBB-4BB3-A607-75AE5F7ADDEE}" type="datetimeFigureOut">
              <a:rPr lang="en-US" smtClean="0"/>
              <a:pPr/>
              <a:t>10/26/2022</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D22952EC-C9E6-4195-AE2F-18A4D1FD4AA6}"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923733"/>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4419600"/>
            <a:ext cx="6858000" cy="2002028"/>
          </a:xfrm>
        </p:spPr>
        <p:txBody>
          <a:bodyPr anchor="ctr">
            <a:normAutofit/>
          </a:bodyPr>
          <a:lstStyle/>
          <a:p>
            <a:br>
              <a:rPr lang="en-US" sz="2000" dirty="0">
                <a:latin typeface="Arial Nova Cond" panose="020B0506020202020204" pitchFamily="34" charset="0"/>
              </a:rPr>
            </a:br>
            <a:r>
              <a:rPr lang="en-US" sz="2400" dirty="0">
                <a:latin typeface="Arial Nova Cond" panose="020B0506020202020204" pitchFamily="34" charset="0"/>
              </a:rPr>
              <a:t>Chapter 3:  </a:t>
            </a:r>
            <a:r>
              <a:rPr lang="en-GB" sz="2400" b="0" i="0" u="none" strike="noStrike" baseline="0" dirty="0">
                <a:latin typeface="LiberationSerif"/>
              </a:rPr>
              <a:t>Paul Ammann and Jeff Offutt, Introduction to Software Testing-Cambridge University Press (2017)</a:t>
            </a:r>
            <a:br>
              <a:rPr lang="en-US" sz="2400" dirty="0">
                <a:latin typeface="Arial Nova Cond" panose="020B0506020202020204" pitchFamily="34" charset="0"/>
              </a:rPr>
            </a:br>
            <a:br>
              <a:rPr lang="en-US" sz="2400" dirty="0">
                <a:latin typeface="Arial Nova Cond" panose="020B0506020202020204" pitchFamily="34" charset="0"/>
              </a:rPr>
            </a:br>
            <a:endParaRPr lang="en-US" sz="2400" dirty="0">
              <a:latin typeface="Arial Nova Cond" panose="020B0506020202020204" pitchFamily="34" charset="0"/>
            </a:endParaRPr>
          </a:p>
        </p:txBody>
      </p:sp>
      <p:sp>
        <p:nvSpPr>
          <p:cNvPr id="3" name="TextBox 2">
            <a:extLst>
              <a:ext uri="{FF2B5EF4-FFF2-40B4-BE49-F238E27FC236}">
                <a16:creationId xmlns:a16="http://schemas.microsoft.com/office/drawing/2014/main" id="{203E52E6-1C25-4353-A1D1-94E39121CB7A}"/>
              </a:ext>
            </a:extLst>
          </p:cNvPr>
          <p:cNvSpPr txBox="1"/>
          <p:nvPr/>
        </p:nvSpPr>
        <p:spPr>
          <a:xfrm>
            <a:off x="1295400" y="2057400"/>
            <a:ext cx="7391400" cy="1785104"/>
          </a:xfrm>
          <a:prstGeom prst="rect">
            <a:avLst/>
          </a:prstGeom>
          <a:noFill/>
        </p:spPr>
        <p:txBody>
          <a:bodyPr wrap="square" rtlCol="0">
            <a:spAutoFit/>
          </a:bodyPr>
          <a:lstStyle/>
          <a:p>
            <a:r>
              <a:rPr lang="en-GB" sz="5400" dirty="0"/>
              <a:t>      Software Testing</a:t>
            </a:r>
          </a:p>
          <a:p>
            <a:endParaRPr lang="en-US" sz="2800" dirty="0">
              <a:latin typeface="Arial Nova Cond" panose="020B0506020202020204" pitchFamily="34" charset="0"/>
            </a:endParaRPr>
          </a:p>
          <a:p>
            <a:r>
              <a:rPr lang="en-US" sz="2800" dirty="0">
                <a:latin typeface="Arial Nova Cond" panose="020B0506020202020204" pitchFamily="34" charset="0"/>
              </a:rPr>
              <a:t>		Test Automation</a:t>
            </a:r>
            <a:endParaRPr lang="en-GB"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870F3-7183-47C9-86E6-7668087F5C4F}"/>
              </a:ext>
            </a:extLst>
          </p:cNvPr>
          <p:cNvSpPr>
            <a:spLocks noGrp="1"/>
          </p:cNvSpPr>
          <p:nvPr>
            <p:ph type="title"/>
          </p:nvPr>
        </p:nvSpPr>
        <p:spPr/>
        <p:txBody>
          <a:bodyPr>
            <a:normAutofit/>
          </a:bodyPr>
          <a:lstStyle/>
          <a:p>
            <a:r>
              <a:rPr lang="en-GB" sz="4000" dirty="0"/>
              <a:t>Fixtures</a:t>
            </a:r>
          </a:p>
        </p:txBody>
      </p:sp>
      <p:sp>
        <p:nvSpPr>
          <p:cNvPr id="3" name="Content Placeholder 2">
            <a:extLst>
              <a:ext uri="{FF2B5EF4-FFF2-40B4-BE49-F238E27FC236}">
                <a16:creationId xmlns:a16="http://schemas.microsoft.com/office/drawing/2014/main" id="{D33AE4CF-C465-48B1-8E6A-3D24FFE467C7}"/>
              </a:ext>
            </a:extLst>
          </p:cNvPr>
          <p:cNvSpPr>
            <a:spLocks noGrp="1"/>
          </p:cNvSpPr>
          <p:nvPr>
            <p:ph idx="1"/>
          </p:nvPr>
        </p:nvSpPr>
        <p:spPr>
          <a:xfrm>
            <a:off x="822959" y="1845734"/>
            <a:ext cx="7543801" cy="4250266"/>
          </a:xfrm>
        </p:spPr>
        <p:txBody>
          <a:bodyPr>
            <a:normAutofit fontScale="85000" lnSpcReduction="20000"/>
          </a:bodyPr>
          <a:lstStyle/>
          <a:p>
            <a:pPr>
              <a:buFont typeface="Wingdings" panose="05000000000000000000" pitchFamily="2" charset="2"/>
              <a:buChar char="q"/>
            </a:pPr>
            <a:r>
              <a:rPr lang="en-GB" sz="1900" dirty="0"/>
              <a:t> A test fixture is a fixed state of a set of objects used as a baseline for running tests. </a:t>
            </a:r>
          </a:p>
          <a:p>
            <a:pPr>
              <a:buFont typeface="Wingdings" panose="05000000000000000000" pitchFamily="2" charset="2"/>
              <a:buChar char="q"/>
            </a:pPr>
            <a:r>
              <a:rPr lang="en-GB" sz="1900" dirty="0"/>
              <a:t> The purpose of a test fixture is to ensure that there is a well known and the fixed   </a:t>
            </a:r>
          </a:p>
          <a:p>
            <a:pPr marL="0" indent="0">
              <a:buNone/>
            </a:pPr>
            <a:r>
              <a:rPr lang="en-GB" sz="1900" dirty="0"/>
              <a:t>     environment in which tests are run so that results are repeatable.</a:t>
            </a:r>
          </a:p>
          <a:p>
            <a:pPr lvl="0">
              <a:lnSpc>
                <a:spcPct val="106000"/>
              </a:lnSpc>
              <a:spcBef>
                <a:spcPts val="500"/>
              </a:spcBef>
              <a:spcAft>
                <a:spcPts val="500"/>
              </a:spcAft>
              <a:buFont typeface="Wingdings" panose="05000000000000000000" pitchFamily="2" charset="2"/>
              <a:buChar char="q"/>
            </a:pPr>
            <a:r>
              <a:rPr lang="en-GB" sz="1900" dirty="0"/>
              <a:t> </a:t>
            </a:r>
            <a:r>
              <a:rPr lang="en-GB" sz="1900" b="1" dirty="0" err="1"/>
              <a:t>setUp</a:t>
            </a:r>
            <a:r>
              <a:rPr lang="en-GB" sz="1900" b="1" dirty="0"/>
              <a:t>() </a:t>
            </a:r>
            <a:r>
              <a:rPr lang="en-GB" sz="1900" dirty="0"/>
              <a:t>method, which runs before every test invocation. </a:t>
            </a:r>
            <a:r>
              <a:rPr lang="en-GB" sz="1900" dirty="0" err="1"/>
              <a:t>i.e</a:t>
            </a:r>
            <a:r>
              <a:rPr lang="en-GB" sz="1900" dirty="0"/>
              <a:t> we will use </a:t>
            </a:r>
            <a:r>
              <a:rPr lang="en-GB" sz="1900" b="1" dirty="0"/>
              <a:t>@Before </a:t>
            </a:r>
          </a:p>
          <a:p>
            <a:pPr marL="0" lvl="0" indent="0">
              <a:lnSpc>
                <a:spcPct val="106000"/>
              </a:lnSpc>
              <a:spcBef>
                <a:spcPts val="500"/>
              </a:spcBef>
              <a:spcAft>
                <a:spcPts val="500"/>
              </a:spcAft>
              <a:buNone/>
            </a:pPr>
            <a:r>
              <a:rPr lang="en-GB" sz="1900" b="1" dirty="0"/>
              <a:t>    annotation </a:t>
            </a:r>
          </a:p>
          <a:p>
            <a:pPr lvl="0">
              <a:lnSpc>
                <a:spcPct val="106000"/>
              </a:lnSpc>
              <a:spcBef>
                <a:spcPts val="500"/>
              </a:spcBef>
              <a:spcAft>
                <a:spcPts val="500"/>
              </a:spcAft>
              <a:buFont typeface="Wingdings" panose="05000000000000000000" pitchFamily="2" charset="2"/>
              <a:buChar char="q"/>
            </a:pPr>
            <a:r>
              <a:rPr lang="en-GB" sz="1900" dirty="0"/>
              <a:t> </a:t>
            </a:r>
            <a:r>
              <a:rPr lang="en-GB" sz="1900" b="1" dirty="0" err="1"/>
              <a:t>tearDown</a:t>
            </a:r>
            <a:r>
              <a:rPr lang="en-GB" sz="1900" b="1" dirty="0"/>
              <a:t>() </a:t>
            </a:r>
            <a:r>
              <a:rPr lang="en-GB" sz="1900" dirty="0"/>
              <a:t>method, which runs after every test method. </a:t>
            </a:r>
            <a:r>
              <a:rPr lang="en-GB" sz="1900" dirty="0" err="1"/>
              <a:t>i.e</a:t>
            </a:r>
            <a:r>
              <a:rPr lang="en-GB" sz="1900" dirty="0"/>
              <a:t> we will use </a:t>
            </a:r>
            <a:r>
              <a:rPr lang="en-GB" sz="1900" b="1" dirty="0"/>
              <a:t>@After </a:t>
            </a:r>
          </a:p>
          <a:p>
            <a:pPr marL="0" lvl="0" indent="0">
              <a:lnSpc>
                <a:spcPct val="106000"/>
              </a:lnSpc>
              <a:spcBef>
                <a:spcPts val="500"/>
              </a:spcBef>
              <a:spcAft>
                <a:spcPts val="500"/>
              </a:spcAft>
              <a:buNone/>
            </a:pPr>
            <a:r>
              <a:rPr lang="en-GB" sz="1900" b="1" dirty="0"/>
              <a:t>     annotation</a:t>
            </a:r>
          </a:p>
          <a:p>
            <a:pPr marL="365760" indent="0">
              <a:lnSpc>
                <a:spcPct val="106000"/>
              </a:lnSpc>
              <a:spcBef>
                <a:spcPts val="500"/>
              </a:spcBef>
              <a:spcAft>
                <a:spcPts val="500"/>
              </a:spcAft>
              <a:buNone/>
            </a:pPr>
            <a:r>
              <a:rPr lang="en-GB" sz="1900" dirty="0"/>
              <a:t>- </a:t>
            </a:r>
            <a:r>
              <a:rPr lang="en-GB" sz="1900" b="1" dirty="0"/>
              <a:t>Example: </a:t>
            </a:r>
            <a:r>
              <a:rPr lang="en-GB" sz="1900" dirty="0"/>
              <a:t>create a database connection.</a:t>
            </a:r>
          </a:p>
          <a:p>
            <a:pPr lvl="0">
              <a:lnSpc>
                <a:spcPct val="106000"/>
              </a:lnSpc>
              <a:spcBef>
                <a:spcPts val="500"/>
              </a:spcBef>
              <a:spcAft>
                <a:spcPts val="500"/>
              </a:spcAft>
              <a:buFont typeface="Wingdings" panose="05000000000000000000" pitchFamily="2" charset="2"/>
              <a:buChar char="q"/>
            </a:pPr>
            <a:r>
              <a:rPr lang="en-GB" sz="1900" dirty="0"/>
              <a:t> Likewise, at the end of each test case, there may be some repeated tasks. </a:t>
            </a:r>
          </a:p>
          <a:p>
            <a:pPr marL="0" lvl="0" indent="0">
              <a:lnSpc>
                <a:spcPct val="106000"/>
              </a:lnSpc>
              <a:spcBef>
                <a:spcPts val="500"/>
              </a:spcBef>
              <a:spcAft>
                <a:spcPts val="500"/>
              </a:spcAft>
              <a:buNone/>
            </a:pPr>
            <a:r>
              <a:rPr lang="en-GB" sz="1900" b="1" dirty="0"/>
              <a:t>        - Example:</a:t>
            </a:r>
            <a:r>
              <a:rPr lang="en-GB" sz="1900" dirty="0"/>
              <a:t> to clean up once test execution is over.</a:t>
            </a:r>
          </a:p>
          <a:p>
            <a:pPr>
              <a:buFont typeface="Wingdings" panose="05000000000000000000" pitchFamily="2" charset="2"/>
              <a:buChar char="q"/>
            </a:pPr>
            <a:r>
              <a:rPr lang="en-GB" sz="1900" dirty="0"/>
              <a:t> JUnit provides annotations that help in setup and teardown. It ensures that resources </a:t>
            </a:r>
          </a:p>
          <a:p>
            <a:pPr marL="0" indent="0">
              <a:buNone/>
            </a:pPr>
            <a:r>
              <a:rPr lang="en-GB" sz="1900" dirty="0"/>
              <a:t>     are released, and the test system is in a ready state for next test case.</a:t>
            </a:r>
          </a:p>
          <a:p>
            <a:pPr>
              <a:buFont typeface="Wingdings" panose="05000000000000000000" pitchFamily="2" charset="2"/>
              <a:buChar char="q"/>
            </a:pPr>
            <a:endParaRPr lang="en-GB" sz="1900" dirty="0"/>
          </a:p>
        </p:txBody>
      </p:sp>
    </p:spTree>
    <p:extLst>
      <p:ext uri="{BB962C8B-B14F-4D97-AF65-F5344CB8AC3E}">
        <p14:creationId xmlns:p14="http://schemas.microsoft.com/office/powerpoint/2010/main" val="3099714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5969D-1028-49C1-8C3F-789282460CF7}"/>
              </a:ext>
            </a:extLst>
          </p:cNvPr>
          <p:cNvSpPr>
            <a:spLocks noGrp="1"/>
          </p:cNvSpPr>
          <p:nvPr>
            <p:ph type="title"/>
          </p:nvPr>
        </p:nvSpPr>
        <p:spPr/>
        <p:txBody>
          <a:bodyPr>
            <a:normAutofit/>
          </a:bodyPr>
          <a:lstStyle/>
          <a:p>
            <a:r>
              <a:rPr lang="en-GB" sz="4000" dirty="0"/>
              <a:t>Annotations</a:t>
            </a:r>
          </a:p>
        </p:txBody>
      </p:sp>
      <p:sp>
        <p:nvSpPr>
          <p:cNvPr id="3" name="Content Placeholder 2">
            <a:extLst>
              <a:ext uri="{FF2B5EF4-FFF2-40B4-BE49-F238E27FC236}">
                <a16:creationId xmlns:a16="http://schemas.microsoft.com/office/drawing/2014/main" id="{2ECACA0B-9B80-4A15-AC94-52FC53546AE0}"/>
              </a:ext>
            </a:extLst>
          </p:cNvPr>
          <p:cNvSpPr>
            <a:spLocks noGrp="1"/>
          </p:cNvSpPr>
          <p:nvPr>
            <p:ph idx="1"/>
          </p:nvPr>
        </p:nvSpPr>
        <p:spPr/>
        <p:txBody>
          <a:bodyPr>
            <a:normAutofit fontScale="92500" lnSpcReduction="20000"/>
          </a:bodyPr>
          <a:lstStyle/>
          <a:p>
            <a:pPr>
              <a:buFont typeface="Wingdings" panose="05000000000000000000" pitchFamily="2" charset="2"/>
              <a:buChar char="q"/>
            </a:pPr>
            <a:r>
              <a:rPr lang="en-GB" sz="1800" dirty="0">
                <a:effectLst/>
                <a:latin typeface="Times New Roman" panose="02020603050405020304" pitchFamily="18" charset="0"/>
                <a:ea typeface="Calibri" panose="020F0502020204030204" pitchFamily="34" charset="0"/>
              </a:rPr>
              <a:t> Annotations is a special form of syntactic meta-data that can be added to Java source code for better code readability and structure</a:t>
            </a:r>
          </a:p>
          <a:p>
            <a:pPr>
              <a:buFont typeface="Wingdings" panose="05000000000000000000" pitchFamily="2" charset="2"/>
              <a:buChar char="q"/>
            </a:pPr>
            <a:r>
              <a:rPr lang="en-GB" sz="1800" dirty="0">
                <a:latin typeface="Times New Roman" panose="02020603050405020304" pitchFamily="18" charset="0"/>
                <a:ea typeface="Calibri" panose="020F0502020204030204" pitchFamily="34" charset="0"/>
              </a:rPr>
              <a:t> </a:t>
            </a: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Some basic annotations: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6000"/>
              </a:lnSpc>
              <a:spcAft>
                <a:spcPts val="800"/>
              </a:spcAft>
              <a:buFont typeface="Wingdings" panose="05000000000000000000" pitchFamily="2" charset="2"/>
              <a:buChar char="v"/>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@Before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06000"/>
              </a:lnSpc>
              <a:spcAft>
                <a:spcPts val="800"/>
              </a:spcAft>
            </a:pP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This annotation is used if you want to execute some statement such as preconditions before each test case.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6000"/>
              </a:lnSpc>
              <a:spcAft>
                <a:spcPts val="800"/>
              </a:spcAft>
              <a:buFont typeface="Wingdings" panose="05000000000000000000" pitchFamily="2" charset="2"/>
              <a:buChar char="v"/>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@BeforeClass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06000"/>
              </a:lnSpc>
              <a:spcAft>
                <a:spcPts val="800"/>
              </a:spcAft>
            </a:pP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This annotation is used if you want to execute some statements before all the test cases for e.g. test connection must be executed before all the test cases.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6000"/>
              </a:lnSpc>
              <a:spcAft>
                <a:spcPts val="800"/>
              </a:spcAft>
              <a:buFont typeface="Wingdings" panose="05000000000000000000" pitchFamily="2" charset="2"/>
              <a:buChar char="v"/>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@After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06000"/>
              </a:lnSpc>
              <a:spcAft>
                <a:spcPts val="800"/>
              </a:spcAft>
            </a:pP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This annotation can be used if you want to execute some statements after each Test Case for </a:t>
            </a:r>
            <a:r>
              <a:rPr lang="en-GB" sz="1600" dirty="0" err="1">
                <a:effectLst/>
                <a:latin typeface="Times New Roman" panose="02020603050405020304" pitchFamily="18" charset="0"/>
                <a:ea typeface="Calibri" panose="020F0502020204030204" pitchFamily="34" charset="0"/>
                <a:cs typeface="Times New Roman" panose="02020603050405020304" pitchFamily="18" charset="0"/>
              </a:rPr>
              <a:t>e.g</a:t>
            </a: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 resetting variables, deleting temporary files ,variables, etc.</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1800" dirty="0">
              <a:effectLst/>
              <a:latin typeface="Times New Roman" panose="02020603050405020304" pitchFamily="18" charset="0"/>
              <a:ea typeface="Calibri" panose="020F0502020204030204" pitchFamily="34" charset="0"/>
            </a:endParaRPr>
          </a:p>
          <a:p>
            <a:endParaRPr lang="en-GB" dirty="0"/>
          </a:p>
        </p:txBody>
      </p:sp>
    </p:spTree>
    <p:extLst>
      <p:ext uri="{BB962C8B-B14F-4D97-AF65-F5344CB8AC3E}">
        <p14:creationId xmlns:p14="http://schemas.microsoft.com/office/powerpoint/2010/main" val="2411070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E8500-281F-4100-86AB-17775CF00B9E}"/>
              </a:ext>
            </a:extLst>
          </p:cNvPr>
          <p:cNvSpPr>
            <a:spLocks noGrp="1"/>
          </p:cNvSpPr>
          <p:nvPr>
            <p:ph type="title"/>
          </p:nvPr>
        </p:nvSpPr>
        <p:spPr/>
        <p:txBody>
          <a:bodyPr>
            <a:normAutofit/>
          </a:bodyPr>
          <a:lstStyle/>
          <a:p>
            <a:r>
              <a:rPr lang="en-GB" sz="4000" dirty="0"/>
              <a:t>Annotations</a:t>
            </a:r>
          </a:p>
        </p:txBody>
      </p:sp>
      <p:sp>
        <p:nvSpPr>
          <p:cNvPr id="3" name="Content Placeholder 2">
            <a:extLst>
              <a:ext uri="{FF2B5EF4-FFF2-40B4-BE49-F238E27FC236}">
                <a16:creationId xmlns:a16="http://schemas.microsoft.com/office/drawing/2014/main" id="{D80A1602-2A2B-4223-B5AD-45F78C7E9810}"/>
              </a:ext>
            </a:extLst>
          </p:cNvPr>
          <p:cNvSpPr>
            <a:spLocks noGrp="1"/>
          </p:cNvSpPr>
          <p:nvPr>
            <p:ph idx="1"/>
          </p:nvPr>
        </p:nvSpPr>
        <p:spPr/>
        <p:txBody>
          <a:bodyPr>
            <a:normAutofit fontScale="92500" lnSpcReduction="10000"/>
          </a:bodyPr>
          <a:lstStyle/>
          <a:p>
            <a:pPr algn="just">
              <a:lnSpc>
                <a:spcPct val="106000"/>
              </a:lnSpc>
              <a:spcAft>
                <a:spcPts val="800"/>
              </a:spcAft>
              <a:buFont typeface="Wingdings" panose="05000000000000000000" pitchFamily="2" charset="2"/>
              <a:buChar char="v"/>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 @AfterClass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06000"/>
              </a:lnSpc>
              <a:spcAft>
                <a:spcPts val="800"/>
              </a:spcAft>
            </a:pP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This annotation can be used if you want to execute some statements after all test cases for e.g. Releasing resources after executing all test cases.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6000"/>
              </a:lnSpc>
              <a:spcAft>
                <a:spcPts val="800"/>
              </a:spcAft>
              <a:buFont typeface="Wingdings" panose="05000000000000000000" pitchFamily="2" charset="2"/>
              <a:buChar char="v"/>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 @Ignores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06000"/>
              </a:lnSpc>
              <a:spcAft>
                <a:spcPts val="800"/>
              </a:spcAft>
            </a:pPr>
            <a:r>
              <a:rPr lang="en-GB" sz="1600" dirty="0">
                <a:effectLst/>
                <a:latin typeface="Times New Roman" panose="02020603050405020304" pitchFamily="18" charset="0"/>
                <a:ea typeface="Calibri" panose="020F0502020204030204" pitchFamily="34" charset="0"/>
                <a:cs typeface="Times New Roman" panose="02020603050405020304" pitchFamily="18" charset="0"/>
              </a:rPr>
              <a:t>This annotation can be used if you want to ignore some statements during test execution for e.g. disabling some test cases during test execution.</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GB" sz="1800" b="1" dirty="0">
                <a:latin typeface="Times New Roman" panose="02020603050405020304" pitchFamily="18" charset="0"/>
                <a:cs typeface="Times New Roman" panose="02020603050405020304" pitchFamily="18" charset="0"/>
              </a:rPr>
              <a:t> @Test(timeout=500)</a:t>
            </a:r>
          </a:p>
          <a:p>
            <a:pPr lvl="1"/>
            <a:r>
              <a:rPr lang="en-GB" sz="1600" dirty="0">
                <a:latin typeface="Times New Roman" panose="02020603050405020304" pitchFamily="18" charset="0"/>
                <a:cs typeface="Times New Roman" panose="02020603050405020304" pitchFamily="18" charset="0"/>
              </a:rPr>
              <a:t>This annotation can be used if you want to set some timeout during test execution for e.g. if you are working under some SLA (Service level agreement), and tests need to be completed within some specified time.</a:t>
            </a:r>
          </a:p>
          <a:p>
            <a:pPr lvl="1"/>
            <a:endParaRPr lang="en-GB" sz="1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GB" b="1" dirty="0">
                <a:latin typeface="Times New Roman" panose="02020603050405020304" pitchFamily="18" charset="0"/>
                <a:cs typeface="Times New Roman" panose="02020603050405020304" pitchFamily="18" charset="0"/>
              </a:rPr>
              <a:t> @Test(expected=IllegalArgumentException.class)</a:t>
            </a:r>
          </a:p>
          <a:p>
            <a:pPr marL="201168" lvl="1" indent="0">
              <a:buNone/>
            </a:pPr>
            <a:r>
              <a:rPr lang="en-GB" sz="1600" dirty="0">
                <a:latin typeface="Times New Roman" panose="02020603050405020304" pitchFamily="18" charset="0"/>
                <a:cs typeface="Times New Roman" panose="02020603050405020304" pitchFamily="18" charset="0"/>
              </a:rPr>
              <a:t>This annotation can be used if you want to handle some exception during test execution. For, e.g., if you want to check whether a particular method is throwing specified exception or not.</a:t>
            </a:r>
          </a:p>
        </p:txBody>
      </p:sp>
    </p:spTree>
    <p:extLst>
      <p:ext uri="{BB962C8B-B14F-4D97-AF65-F5344CB8AC3E}">
        <p14:creationId xmlns:p14="http://schemas.microsoft.com/office/powerpoint/2010/main" val="1508300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97B7A-08F1-4560-8AEA-3BA5431260E2}"/>
              </a:ext>
            </a:extLst>
          </p:cNvPr>
          <p:cNvSpPr>
            <a:spLocks noGrp="1"/>
          </p:cNvSpPr>
          <p:nvPr>
            <p:ph type="title"/>
          </p:nvPr>
        </p:nvSpPr>
        <p:spPr/>
        <p:txBody>
          <a:bodyPr>
            <a:normAutofit/>
          </a:bodyPr>
          <a:lstStyle/>
          <a:p>
            <a:r>
              <a:rPr lang="en-GB" sz="4000" dirty="0"/>
              <a:t>Annotation Example</a:t>
            </a:r>
          </a:p>
        </p:txBody>
      </p:sp>
      <p:pic>
        <p:nvPicPr>
          <p:cNvPr id="13" name="Picture 12">
            <a:extLst>
              <a:ext uri="{FF2B5EF4-FFF2-40B4-BE49-F238E27FC236}">
                <a16:creationId xmlns:a16="http://schemas.microsoft.com/office/drawing/2014/main" id="{F8A4DC1D-D2DB-4422-BA6D-7E1442A5B8A0}"/>
              </a:ext>
            </a:extLst>
          </p:cNvPr>
          <p:cNvPicPr>
            <a:picLocks noChangeAspect="1"/>
          </p:cNvPicPr>
          <p:nvPr/>
        </p:nvPicPr>
        <p:blipFill>
          <a:blip r:embed="rId2"/>
          <a:stretch>
            <a:fillRect/>
          </a:stretch>
        </p:blipFill>
        <p:spPr>
          <a:xfrm>
            <a:off x="822960" y="1828800"/>
            <a:ext cx="4038600" cy="4097991"/>
          </a:xfrm>
          <a:prstGeom prst="rect">
            <a:avLst/>
          </a:prstGeom>
        </p:spPr>
      </p:pic>
      <p:pic>
        <p:nvPicPr>
          <p:cNvPr id="17" name="Picture 16">
            <a:extLst>
              <a:ext uri="{FF2B5EF4-FFF2-40B4-BE49-F238E27FC236}">
                <a16:creationId xmlns:a16="http://schemas.microsoft.com/office/drawing/2014/main" id="{6C3FA566-F342-4003-AED6-152209C8C1FF}"/>
              </a:ext>
            </a:extLst>
          </p:cNvPr>
          <p:cNvPicPr>
            <a:picLocks noChangeAspect="1"/>
          </p:cNvPicPr>
          <p:nvPr/>
        </p:nvPicPr>
        <p:blipFill>
          <a:blip r:embed="rId3"/>
          <a:stretch>
            <a:fillRect/>
          </a:stretch>
        </p:blipFill>
        <p:spPr>
          <a:xfrm>
            <a:off x="4800600" y="1920239"/>
            <a:ext cx="4080096" cy="4097991"/>
          </a:xfrm>
          <a:prstGeom prst="rect">
            <a:avLst/>
          </a:prstGeom>
        </p:spPr>
      </p:pic>
    </p:spTree>
    <p:extLst>
      <p:ext uri="{BB962C8B-B14F-4D97-AF65-F5344CB8AC3E}">
        <p14:creationId xmlns:p14="http://schemas.microsoft.com/office/powerpoint/2010/main" val="4191122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928E9-2218-4D7C-9A32-3301E25F23CE}"/>
              </a:ext>
            </a:extLst>
          </p:cNvPr>
          <p:cNvSpPr>
            <a:spLocks noGrp="1"/>
          </p:cNvSpPr>
          <p:nvPr>
            <p:ph type="title"/>
          </p:nvPr>
        </p:nvSpPr>
        <p:spPr/>
        <p:txBody>
          <a:bodyPr>
            <a:normAutofit/>
          </a:bodyPr>
          <a:lstStyle/>
          <a:p>
            <a:r>
              <a:rPr lang="en-GB" sz="4000" dirty="0"/>
              <a:t>Annotation Example</a:t>
            </a:r>
          </a:p>
        </p:txBody>
      </p:sp>
      <p:sp>
        <p:nvSpPr>
          <p:cNvPr id="3" name="Content Placeholder 2">
            <a:extLst>
              <a:ext uri="{FF2B5EF4-FFF2-40B4-BE49-F238E27FC236}">
                <a16:creationId xmlns:a16="http://schemas.microsoft.com/office/drawing/2014/main" id="{6061D6C0-1DD3-4FD3-AE53-3AD22D0074BF}"/>
              </a:ext>
            </a:extLst>
          </p:cNvPr>
          <p:cNvSpPr>
            <a:spLocks noGrp="1"/>
          </p:cNvSpPr>
          <p:nvPr>
            <p:ph idx="1"/>
          </p:nvPr>
        </p:nvSpPr>
        <p:spPr/>
        <p:txBody>
          <a:bodyPr/>
          <a:lstStyle/>
          <a:p>
            <a:r>
              <a:rPr lang="en-GB" dirty="0"/>
              <a:t>Output:</a:t>
            </a:r>
          </a:p>
          <a:p>
            <a:endParaRPr lang="en-GB" dirty="0"/>
          </a:p>
          <a:p>
            <a:endParaRPr lang="en-GB" dirty="0"/>
          </a:p>
        </p:txBody>
      </p:sp>
      <p:pic>
        <p:nvPicPr>
          <p:cNvPr id="5" name="Picture 4">
            <a:extLst>
              <a:ext uri="{FF2B5EF4-FFF2-40B4-BE49-F238E27FC236}">
                <a16:creationId xmlns:a16="http://schemas.microsoft.com/office/drawing/2014/main" id="{CA025880-1CB2-42A8-A34D-37C6464AFB2A}"/>
              </a:ext>
            </a:extLst>
          </p:cNvPr>
          <p:cNvPicPr>
            <a:picLocks noChangeAspect="1"/>
          </p:cNvPicPr>
          <p:nvPr/>
        </p:nvPicPr>
        <p:blipFill>
          <a:blip r:embed="rId2"/>
          <a:stretch>
            <a:fillRect/>
          </a:stretch>
        </p:blipFill>
        <p:spPr>
          <a:xfrm>
            <a:off x="914400" y="2362200"/>
            <a:ext cx="4781550" cy="1743075"/>
          </a:xfrm>
          <a:prstGeom prst="rect">
            <a:avLst/>
          </a:prstGeom>
        </p:spPr>
      </p:pic>
    </p:spTree>
    <p:extLst>
      <p:ext uri="{BB962C8B-B14F-4D97-AF65-F5344CB8AC3E}">
        <p14:creationId xmlns:p14="http://schemas.microsoft.com/office/powerpoint/2010/main" val="2294010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259C6-7D03-44E6-9CCD-38929C121269}"/>
              </a:ext>
            </a:extLst>
          </p:cNvPr>
          <p:cNvSpPr>
            <a:spLocks noGrp="1"/>
          </p:cNvSpPr>
          <p:nvPr>
            <p:ph type="title"/>
          </p:nvPr>
        </p:nvSpPr>
        <p:spPr>
          <a:xfrm>
            <a:off x="822960" y="1845734"/>
            <a:ext cx="7543800" cy="441961"/>
          </a:xfrm>
        </p:spPr>
        <p:txBody>
          <a:bodyPr>
            <a:normAutofit fontScale="90000"/>
          </a:bodyPr>
          <a:lstStyle/>
          <a:p>
            <a:r>
              <a:rPr lang="en-GB" sz="4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Assertions:</a:t>
            </a:r>
            <a:br>
              <a:rPr lang="en-GB" sz="1800" dirty="0">
                <a:effectLst/>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013BA461-8E0A-445E-BD8B-9E487E47668C}"/>
              </a:ext>
            </a:extLst>
          </p:cNvPr>
          <p:cNvSpPr>
            <a:spLocks noGrp="1"/>
          </p:cNvSpPr>
          <p:nvPr>
            <p:ph idx="1"/>
          </p:nvPr>
        </p:nvSpPr>
        <p:spPr/>
        <p:txBody>
          <a:bodyPr/>
          <a:lstStyle/>
          <a:p>
            <a:pPr>
              <a:buFont typeface="Wingdings" panose="05000000000000000000" pitchFamily="2" charset="2"/>
              <a:buChar char="q"/>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Assert is a method useful in determining Pass or Fail status of a test case, The assert methods are provided by the class org.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junit</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Assert which extends java. ... Object class. There are various types of assertions like Boolean, Null, Identical etc</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6000"/>
              </a:lnSpc>
              <a:spcAft>
                <a:spcPts val="800"/>
              </a:spcAft>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Assert Equals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6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If you want to test equality of two objects, you have the following methods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5000"/>
              </a:lnSpc>
              <a:spcAft>
                <a:spcPts val="800"/>
              </a:spcAft>
              <a:buFont typeface="Wingdings" panose="05000000000000000000" pitchFamily="2" charset="2"/>
              <a:buChar char=""/>
            </a:pP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assertEquals</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(expected, actual)</a:t>
            </a:r>
            <a:endParaRPr lang="en-GB" sz="1800" dirty="0">
              <a:effectLst/>
              <a:latin typeface="Symbol" panose="05050102010706020507" pitchFamily="18" charset="2"/>
              <a:ea typeface="Calibri" panose="020F0502020204030204" pitchFamily="34" charset="0"/>
              <a:cs typeface="Times New Roman" panose="02020603050405020304" pitchFamily="18" charset="0"/>
            </a:endParaRPr>
          </a:p>
          <a:p>
            <a:pPr algn="just">
              <a:lnSpc>
                <a:spcPct val="106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It will return true if: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expected.equals</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actual ) returns true.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6000"/>
              </a:lnSpc>
              <a:spcAft>
                <a:spcPts val="800"/>
              </a:spcAft>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Example: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271294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DD39F-3ED8-4068-9B17-9B1CC72E3746}"/>
              </a:ext>
            </a:extLst>
          </p:cNvPr>
          <p:cNvSpPr>
            <a:spLocks noGrp="1"/>
          </p:cNvSpPr>
          <p:nvPr>
            <p:ph type="title"/>
          </p:nvPr>
        </p:nvSpPr>
        <p:spPr/>
        <p:txBody>
          <a:bodyPr/>
          <a:lstStyle/>
          <a:p>
            <a:r>
              <a:rPr lang="en-GB" dirty="0"/>
              <a:t>Assertions</a:t>
            </a:r>
          </a:p>
        </p:txBody>
      </p:sp>
      <p:sp>
        <p:nvSpPr>
          <p:cNvPr id="6" name="Content Placeholder 5">
            <a:extLst>
              <a:ext uri="{FF2B5EF4-FFF2-40B4-BE49-F238E27FC236}">
                <a16:creationId xmlns:a16="http://schemas.microsoft.com/office/drawing/2014/main" id="{CE799573-C149-4015-8AFE-E21CDC1BEE2B}"/>
              </a:ext>
            </a:extLst>
          </p:cNvPr>
          <p:cNvSpPr>
            <a:spLocks noGrp="1"/>
          </p:cNvSpPr>
          <p:nvPr>
            <p:ph idx="1"/>
          </p:nvPr>
        </p:nvSpPr>
        <p:spPr/>
        <p:txBody>
          <a:bodyPr/>
          <a:lstStyle/>
          <a:p>
            <a:r>
              <a:rPr lang="en-GB" dirty="0"/>
              <a:t>Example:</a:t>
            </a:r>
          </a:p>
          <a:p>
            <a:endParaRPr lang="en-GB" dirty="0"/>
          </a:p>
        </p:txBody>
      </p:sp>
      <p:pic>
        <p:nvPicPr>
          <p:cNvPr id="7" name="Picture 6">
            <a:extLst>
              <a:ext uri="{FF2B5EF4-FFF2-40B4-BE49-F238E27FC236}">
                <a16:creationId xmlns:a16="http://schemas.microsoft.com/office/drawing/2014/main" id="{5B9F4E60-FD09-4174-AF6D-D40658AB11E5}"/>
              </a:ext>
            </a:extLst>
          </p:cNvPr>
          <p:cNvPicPr/>
          <p:nvPr/>
        </p:nvPicPr>
        <p:blipFill>
          <a:blip r:embed="rId2"/>
          <a:stretch>
            <a:fillRect/>
          </a:stretch>
        </p:blipFill>
        <p:spPr>
          <a:xfrm>
            <a:off x="822958" y="2281237"/>
            <a:ext cx="7101841" cy="3587857"/>
          </a:xfrm>
          <a:prstGeom prst="rect">
            <a:avLst/>
          </a:prstGeom>
          <a:noFill/>
          <a:ln>
            <a:noFill/>
            <a:prstDash/>
          </a:ln>
        </p:spPr>
      </p:pic>
    </p:spTree>
    <p:extLst>
      <p:ext uri="{BB962C8B-B14F-4D97-AF65-F5344CB8AC3E}">
        <p14:creationId xmlns:p14="http://schemas.microsoft.com/office/powerpoint/2010/main" val="1702190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BC1FF-DC1A-47AE-B293-88AB26944ACA}"/>
              </a:ext>
            </a:extLst>
          </p:cNvPr>
          <p:cNvSpPr>
            <a:spLocks noGrp="1"/>
          </p:cNvSpPr>
          <p:nvPr>
            <p:ph type="title"/>
          </p:nvPr>
        </p:nvSpPr>
        <p:spPr/>
        <p:txBody>
          <a:bodyPr/>
          <a:lstStyle/>
          <a:p>
            <a:r>
              <a:rPr lang="en-GB" dirty="0"/>
              <a:t>Assertions</a:t>
            </a:r>
          </a:p>
        </p:txBody>
      </p:sp>
      <p:sp>
        <p:nvSpPr>
          <p:cNvPr id="3" name="Content Placeholder 2">
            <a:extLst>
              <a:ext uri="{FF2B5EF4-FFF2-40B4-BE49-F238E27FC236}">
                <a16:creationId xmlns:a16="http://schemas.microsoft.com/office/drawing/2014/main" id="{308F0A32-C3A0-47F5-AA1D-AB80BF4274AC}"/>
              </a:ext>
            </a:extLst>
          </p:cNvPr>
          <p:cNvSpPr>
            <a:spLocks noGrp="1"/>
          </p:cNvSpPr>
          <p:nvPr>
            <p:ph idx="1"/>
          </p:nvPr>
        </p:nvSpPr>
        <p:spPr/>
        <p:txBody>
          <a:bodyPr/>
          <a:lstStyle/>
          <a:p>
            <a:pPr algn="just">
              <a:lnSpc>
                <a:spcPct val="106000"/>
              </a:lnSpc>
              <a:spcAft>
                <a:spcPts val="800"/>
              </a:spcAft>
            </a:pP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Assert Array Equals</a:t>
            </a:r>
          </a:p>
          <a:p>
            <a:pPr algn="just">
              <a:lnSpc>
                <a:spcPct val="100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If we want to assert that two arrays are equals, we can use the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assertArrayEquals</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800"/>
              </a:spcAft>
            </a:pP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assertArrayEquals</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(expected, actual)</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6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Example: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pic>
        <p:nvPicPr>
          <p:cNvPr id="4" name="Picture 3">
            <a:extLst>
              <a:ext uri="{FF2B5EF4-FFF2-40B4-BE49-F238E27FC236}">
                <a16:creationId xmlns:a16="http://schemas.microsoft.com/office/drawing/2014/main" id="{752A318C-72D0-47F2-B99E-817ACE4B0353}"/>
              </a:ext>
            </a:extLst>
          </p:cNvPr>
          <p:cNvPicPr/>
          <p:nvPr/>
        </p:nvPicPr>
        <p:blipFill>
          <a:blip r:embed="rId2"/>
          <a:stretch>
            <a:fillRect/>
          </a:stretch>
        </p:blipFill>
        <p:spPr>
          <a:xfrm>
            <a:off x="822959" y="3857414"/>
            <a:ext cx="6477000" cy="2319867"/>
          </a:xfrm>
          <a:prstGeom prst="rect">
            <a:avLst/>
          </a:prstGeom>
          <a:noFill/>
          <a:ln>
            <a:noFill/>
            <a:prstDash/>
          </a:ln>
        </p:spPr>
      </p:pic>
    </p:spTree>
    <p:extLst>
      <p:ext uri="{BB962C8B-B14F-4D97-AF65-F5344CB8AC3E}">
        <p14:creationId xmlns:p14="http://schemas.microsoft.com/office/powerpoint/2010/main" val="3646072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EE2B-55DF-4A2C-96F0-6CAA3D401F22}"/>
              </a:ext>
            </a:extLst>
          </p:cNvPr>
          <p:cNvSpPr>
            <a:spLocks noGrp="1"/>
          </p:cNvSpPr>
          <p:nvPr>
            <p:ph type="title"/>
          </p:nvPr>
        </p:nvSpPr>
        <p:spPr/>
        <p:txBody>
          <a:bodyPr/>
          <a:lstStyle/>
          <a:p>
            <a:r>
              <a:rPr lang="en-GB" dirty="0"/>
              <a:t>Assertions</a:t>
            </a:r>
          </a:p>
        </p:txBody>
      </p:sp>
      <p:sp>
        <p:nvSpPr>
          <p:cNvPr id="3" name="Content Placeholder 2">
            <a:extLst>
              <a:ext uri="{FF2B5EF4-FFF2-40B4-BE49-F238E27FC236}">
                <a16:creationId xmlns:a16="http://schemas.microsoft.com/office/drawing/2014/main" id="{DD0F7BEA-55CE-42F5-B06F-C8AD04AE7842}"/>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66841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3A89-D152-4252-A013-1C51F83166F3}"/>
              </a:ext>
            </a:extLst>
          </p:cNvPr>
          <p:cNvSpPr>
            <a:spLocks noGrp="1"/>
          </p:cNvSpPr>
          <p:nvPr>
            <p:ph type="title"/>
          </p:nvPr>
        </p:nvSpPr>
        <p:spPr/>
        <p:txBody>
          <a:bodyPr>
            <a:normAutofit/>
          </a:bodyPr>
          <a:lstStyle/>
          <a:p>
            <a:r>
              <a:rPr lang="en-US" sz="4400" dirty="0"/>
              <a:t>JUnit Tests</a:t>
            </a:r>
            <a:endParaRPr lang="en-GB" sz="4400" dirty="0"/>
          </a:p>
        </p:txBody>
      </p:sp>
      <p:sp>
        <p:nvSpPr>
          <p:cNvPr id="3" name="Content Placeholder 2">
            <a:extLst>
              <a:ext uri="{FF2B5EF4-FFF2-40B4-BE49-F238E27FC236}">
                <a16:creationId xmlns:a16="http://schemas.microsoft.com/office/drawing/2014/main" id="{9A38D2E9-FF93-4470-BE6A-573943A8953D}"/>
              </a:ext>
            </a:extLst>
          </p:cNvPr>
          <p:cNvSpPr>
            <a:spLocks noGrp="1"/>
          </p:cNvSpPr>
          <p:nvPr>
            <p:ph idx="1"/>
          </p:nvPr>
        </p:nvSpPr>
        <p:spPr/>
        <p:txBody>
          <a:bodyPr>
            <a:normAutofit fontScale="92500" lnSpcReduction="10000"/>
          </a:bodyPr>
          <a:lstStyle/>
          <a:p>
            <a:pPr>
              <a:buFont typeface="Wingdings" panose="05000000000000000000" pitchFamily="2" charset="2"/>
              <a:buChar char="§"/>
            </a:pPr>
            <a:r>
              <a:rPr lang="en-US" dirty="0"/>
              <a:t>JUnit can be u</a:t>
            </a:r>
            <a:r>
              <a:rPr lang="tr-TR" dirty="0"/>
              <a:t>sed </a:t>
            </a:r>
            <a:r>
              <a:rPr lang="tr-TR" dirty="0">
                <a:solidFill>
                  <a:schemeClr val="tx2"/>
                </a:solidFill>
              </a:rPr>
              <a:t>to test</a:t>
            </a:r>
            <a:r>
              <a:rPr lang="en-US" dirty="0"/>
              <a:t> …</a:t>
            </a:r>
            <a:endParaRPr lang="tr-TR" dirty="0"/>
          </a:p>
          <a:p>
            <a:pPr marL="742950" lvl="1" indent="-285750">
              <a:lnSpc>
                <a:spcPct val="80000"/>
              </a:lnSpc>
              <a:buFont typeface="Wingdings" panose="05000000000000000000" pitchFamily="2" charset="2"/>
              <a:buChar char="§"/>
            </a:pPr>
            <a:r>
              <a:rPr lang="en-US" dirty="0"/>
              <a:t>… an entire </a:t>
            </a:r>
            <a:r>
              <a:rPr lang="tr-TR" dirty="0"/>
              <a:t>object</a:t>
            </a:r>
          </a:p>
          <a:p>
            <a:pPr marL="742950" lvl="1" indent="-285750">
              <a:lnSpc>
                <a:spcPct val="80000"/>
              </a:lnSpc>
              <a:buFont typeface="Wingdings" panose="05000000000000000000" pitchFamily="2" charset="2"/>
              <a:buChar char="§"/>
            </a:pPr>
            <a:r>
              <a:rPr lang="en-US" dirty="0"/>
              <a:t>… p</a:t>
            </a:r>
            <a:r>
              <a:rPr lang="tr-TR" dirty="0"/>
              <a:t>art of an object </a:t>
            </a:r>
            <a:r>
              <a:rPr lang="en-US" dirty="0"/>
              <a:t>– </a:t>
            </a:r>
            <a:r>
              <a:rPr lang="tr-TR" dirty="0"/>
              <a:t>a method or some interacting methods</a:t>
            </a:r>
          </a:p>
          <a:p>
            <a:pPr marL="742950" lvl="1" indent="-285750">
              <a:lnSpc>
                <a:spcPct val="80000"/>
              </a:lnSpc>
              <a:buFont typeface="Wingdings" panose="05000000000000000000" pitchFamily="2" charset="2"/>
              <a:buChar char="§"/>
            </a:pPr>
            <a:r>
              <a:rPr lang="en-US" dirty="0"/>
              <a:t>… </a:t>
            </a:r>
            <a:r>
              <a:rPr lang="en-US" dirty="0" err="1"/>
              <a:t>i</a:t>
            </a:r>
            <a:r>
              <a:rPr lang="tr-TR" dirty="0"/>
              <a:t>nteraction between several objects</a:t>
            </a:r>
          </a:p>
          <a:p>
            <a:pPr>
              <a:buFont typeface="Wingdings" panose="05000000000000000000" pitchFamily="2" charset="2"/>
              <a:buChar char="§"/>
            </a:pPr>
            <a:r>
              <a:rPr lang="en-US" dirty="0"/>
              <a:t>It is primarily intended for unit and integration testing, not system testing</a:t>
            </a:r>
          </a:p>
          <a:p>
            <a:pPr>
              <a:buFont typeface="Wingdings" panose="05000000000000000000" pitchFamily="2" charset="2"/>
              <a:buChar char="§"/>
            </a:pPr>
            <a:r>
              <a:rPr lang="en-US" dirty="0"/>
              <a:t>Each test is embedded into one </a:t>
            </a:r>
            <a:r>
              <a:rPr lang="en-US" dirty="0">
                <a:solidFill>
                  <a:schemeClr val="tx2"/>
                </a:solidFill>
              </a:rPr>
              <a:t>test method</a:t>
            </a:r>
          </a:p>
          <a:p>
            <a:pPr>
              <a:buFont typeface="Wingdings" panose="05000000000000000000" pitchFamily="2" charset="2"/>
              <a:buChar char="§"/>
            </a:pPr>
            <a:r>
              <a:rPr lang="tr-TR" dirty="0"/>
              <a:t>A </a:t>
            </a:r>
            <a:r>
              <a:rPr lang="tr-TR" dirty="0">
                <a:solidFill>
                  <a:schemeClr val="tx2"/>
                </a:solidFill>
              </a:rPr>
              <a:t>test class</a:t>
            </a:r>
            <a:r>
              <a:rPr lang="tr-TR" dirty="0"/>
              <a:t> contains </a:t>
            </a:r>
            <a:r>
              <a:rPr lang="en-US" dirty="0"/>
              <a:t>one or </a:t>
            </a:r>
            <a:r>
              <a:rPr lang="tr-TR" dirty="0"/>
              <a:t>more </a:t>
            </a:r>
            <a:r>
              <a:rPr lang="en-US" dirty="0"/>
              <a:t>test methods</a:t>
            </a:r>
            <a:endParaRPr lang="en-US" dirty="0">
              <a:solidFill>
                <a:schemeClr val="tx2"/>
              </a:solidFill>
            </a:endParaRPr>
          </a:p>
          <a:p>
            <a:pPr>
              <a:lnSpc>
                <a:spcPct val="70000"/>
              </a:lnSpc>
              <a:buFont typeface="Wingdings" panose="05000000000000000000" pitchFamily="2" charset="2"/>
              <a:buChar char="§"/>
            </a:pPr>
            <a:r>
              <a:rPr lang="en-US" dirty="0"/>
              <a:t>Test classes </a:t>
            </a:r>
            <a:r>
              <a:rPr lang="en-US" dirty="0">
                <a:solidFill>
                  <a:schemeClr val="tx2"/>
                </a:solidFill>
              </a:rPr>
              <a:t>include</a:t>
            </a:r>
            <a:r>
              <a:rPr lang="en-US" dirty="0"/>
              <a:t> :</a:t>
            </a:r>
          </a:p>
          <a:p>
            <a:pPr marL="742950" lvl="1" indent="-285750">
              <a:lnSpc>
                <a:spcPct val="70000"/>
              </a:lnSpc>
              <a:buFont typeface="Wingdings" panose="05000000000000000000" pitchFamily="2" charset="2"/>
              <a:buChar char="§"/>
            </a:pPr>
            <a:r>
              <a:rPr lang="en-US" dirty="0"/>
              <a:t>A collection of </a:t>
            </a:r>
            <a:r>
              <a:rPr lang="en-US" dirty="0">
                <a:solidFill>
                  <a:schemeClr val="tx2"/>
                </a:solidFill>
              </a:rPr>
              <a:t>test methods</a:t>
            </a:r>
          </a:p>
          <a:p>
            <a:pPr marL="742950" lvl="1" indent="-285750">
              <a:lnSpc>
                <a:spcPct val="70000"/>
              </a:lnSpc>
              <a:buFont typeface="Wingdings" panose="05000000000000000000" pitchFamily="2" charset="2"/>
              <a:buChar char="§"/>
            </a:pPr>
            <a:r>
              <a:rPr lang="en-US" dirty="0"/>
              <a:t>Methods to </a:t>
            </a:r>
            <a:r>
              <a:rPr lang="en-US" dirty="0">
                <a:solidFill>
                  <a:schemeClr val="tx2"/>
                </a:solidFill>
              </a:rPr>
              <a:t>set up</a:t>
            </a:r>
            <a:r>
              <a:rPr lang="en-US" dirty="0"/>
              <a:t> the state before and </a:t>
            </a:r>
            <a:r>
              <a:rPr lang="en-US" dirty="0">
                <a:solidFill>
                  <a:schemeClr val="tx2"/>
                </a:solidFill>
              </a:rPr>
              <a:t>update</a:t>
            </a:r>
            <a:r>
              <a:rPr lang="en-US" dirty="0"/>
              <a:t> the state after each test and before and after all tests</a:t>
            </a:r>
          </a:p>
          <a:p>
            <a:pPr>
              <a:buFont typeface="Wingdings" panose="05000000000000000000" pitchFamily="2" charset="2"/>
              <a:buChar char="§"/>
            </a:pPr>
            <a:r>
              <a:rPr lang="en-US" dirty="0"/>
              <a:t>Get started at </a:t>
            </a:r>
            <a:r>
              <a:rPr lang="en-US" dirty="0">
                <a:solidFill>
                  <a:schemeClr val="tx2"/>
                </a:solidFill>
              </a:rPr>
              <a:t>junit.org</a:t>
            </a:r>
          </a:p>
          <a:p>
            <a:endParaRPr lang="en-GB" dirty="0"/>
          </a:p>
        </p:txBody>
      </p:sp>
    </p:spTree>
    <p:extLst>
      <p:ext uri="{BB962C8B-B14F-4D97-AF65-F5344CB8AC3E}">
        <p14:creationId xmlns:p14="http://schemas.microsoft.com/office/powerpoint/2010/main" val="2391199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D1AD5-8E13-43C9-B55F-F10B4B7230FC}"/>
              </a:ext>
            </a:extLst>
          </p:cNvPr>
          <p:cNvSpPr>
            <a:spLocks noGrp="1"/>
          </p:cNvSpPr>
          <p:nvPr>
            <p:ph type="title"/>
          </p:nvPr>
        </p:nvSpPr>
        <p:spPr/>
        <p:txBody>
          <a:bodyPr>
            <a:normAutofit/>
          </a:bodyPr>
          <a:lstStyle/>
          <a:p>
            <a:r>
              <a:rPr lang="en-US" sz="4400" dirty="0"/>
              <a:t>Test Automation</a:t>
            </a:r>
            <a:endParaRPr lang="en-GB" sz="4400" dirty="0"/>
          </a:p>
        </p:txBody>
      </p:sp>
      <p:sp>
        <p:nvSpPr>
          <p:cNvPr id="4" name="Text Box 4">
            <a:extLst>
              <a:ext uri="{FF2B5EF4-FFF2-40B4-BE49-F238E27FC236}">
                <a16:creationId xmlns:a16="http://schemas.microsoft.com/office/drawing/2014/main" id="{D69C9CFB-BF1A-4F62-81D2-D991A87D3EBC}"/>
              </a:ext>
            </a:extLst>
          </p:cNvPr>
          <p:cNvSpPr txBox="1">
            <a:spLocks noGrp="1" noChangeArrowheads="1"/>
          </p:cNvSpPr>
          <p:nvPr>
            <p:ph idx="1"/>
          </p:nvPr>
        </p:nvSpPr>
        <p:spPr bwMode="auto">
          <a:xfrm>
            <a:off x="822325" y="1846263"/>
            <a:ext cx="7543800" cy="840230"/>
          </a:xfrm>
          <a:prstGeom prst="rect">
            <a:avLst/>
          </a:prstGeom>
          <a:gradFill flip="none" rotWithShape="1">
            <a:gsLst>
              <a:gs pos="15000">
                <a:schemeClr val="bg1">
                  <a:lumMod val="75000"/>
                </a:schemeClr>
              </a:gs>
              <a:gs pos="47000">
                <a:schemeClr val="bg1">
                  <a:lumMod val="60000"/>
                  <a:lumOff val="40000"/>
                </a:schemeClr>
              </a:gs>
              <a:gs pos="96000">
                <a:schemeClr val="bg1">
                  <a:lumMod val="75000"/>
                </a:schemeClr>
              </a:gs>
            </a:gsLst>
            <a:lin ang="5400000" scaled="0"/>
            <a:tileRect/>
          </a:gradFill>
          <a:ln w="19050">
            <a:solidFill>
              <a:schemeClr val="tx2"/>
            </a:solidFill>
            <a:miter lim="800000"/>
            <a:headEnd type="none" w="sm" len="sm"/>
            <a:tailEnd type="none" w="sm" len="sm"/>
          </a:ln>
          <a:effectLst/>
        </p:spPr>
        <p:txBody>
          <a:bodyPr wrap="square">
            <a:spAutoFit/>
          </a:bodyPr>
          <a:lstStyle/>
          <a:p>
            <a:pPr algn="ctr">
              <a:defRPr/>
            </a:pPr>
            <a:r>
              <a:rPr lang="en-US" altLang="zh-CN" sz="1800" b="0" dirty="0">
                <a:solidFill>
                  <a:schemeClr val="tx2"/>
                </a:solidFill>
                <a:effectLst>
                  <a:outerShdw blurRad="38100" dist="38100" dir="2700000" algn="tl">
                    <a:srgbClr val="000000"/>
                  </a:outerShdw>
                </a:effectLst>
                <a:latin typeface="Gill Sans MT" pitchFamily="34" charset="0"/>
                <a:ea typeface="宋体" charset="-122"/>
              </a:rPr>
              <a:t>The use of software to control the </a:t>
            </a:r>
            <a:r>
              <a:rPr lang="en-US" altLang="zh-CN" sz="1800" b="0" u="sng" dirty="0">
                <a:solidFill>
                  <a:schemeClr val="tx2"/>
                </a:solidFill>
                <a:effectLst>
                  <a:outerShdw blurRad="38100" dist="38100" dir="2700000" algn="tl">
                    <a:srgbClr val="000000"/>
                  </a:outerShdw>
                </a:effectLst>
                <a:latin typeface="Gill Sans MT" pitchFamily="34" charset="0"/>
                <a:ea typeface="宋体" charset="-122"/>
              </a:rPr>
              <a:t>execution</a:t>
            </a:r>
            <a:r>
              <a:rPr lang="en-US" altLang="zh-CN" sz="1800" b="0" dirty="0">
                <a:solidFill>
                  <a:schemeClr val="tx2"/>
                </a:solidFill>
                <a:effectLst>
                  <a:outerShdw blurRad="38100" dist="38100" dir="2700000" algn="tl">
                    <a:srgbClr val="000000"/>
                  </a:outerShdw>
                </a:effectLst>
                <a:latin typeface="Gill Sans MT" pitchFamily="34" charset="0"/>
                <a:ea typeface="宋体" charset="-122"/>
              </a:rPr>
              <a:t> of tests, the </a:t>
            </a:r>
            <a:r>
              <a:rPr lang="en-US" altLang="zh-CN" sz="1800" b="0" u="sng" dirty="0">
                <a:solidFill>
                  <a:schemeClr val="tx2"/>
                </a:solidFill>
                <a:effectLst>
                  <a:outerShdw blurRad="38100" dist="38100" dir="2700000" algn="tl">
                    <a:srgbClr val="000000"/>
                  </a:outerShdw>
                </a:effectLst>
                <a:latin typeface="Gill Sans MT" pitchFamily="34" charset="0"/>
                <a:ea typeface="宋体" charset="-122"/>
              </a:rPr>
              <a:t>comparison</a:t>
            </a:r>
            <a:r>
              <a:rPr lang="en-US" altLang="zh-CN" sz="1800" b="0" dirty="0">
                <a:solidFill>
                  <a:schemeClr val="tx2"/>
                </a:solidFill>
                <a:effectLst>
                  <a:outerShdw blurRad="38100" dist="38100" dir="2700000" algn="tl">
                    <a:srgbClr val="000000"/>
                  </a:outerShdw>
                </a:effectLst>
                <a:latin typeface="Gill Sans MT" pitchFamily="34" charset="0"/>
                <a:ea typeface="宋体" charset="-122"/>
              </a:rPr>
              <a:t> of actual outcomes to predicted outcomes, the </a:t>
            </a:r>
            <a:r>
              <a:rPr lang="en-US" altLang="zh-CN" sz="1800" b="0" u="sng" dirty="0">
                <a:solidFill>
                  <a:schemeClr val="tx2"/>
                </a:solidFill>
                <a:effectLst>
                  <a:outerShdw blurRad="38100" dist="38100" dir="2700000" algn="tl">
                    <a:srgbClr val="000000"/>
                  </a:outerShdw>
                </a:effectLst>
                <a:latin typeface="Gill Sans MT" pitchFamily="34" charset="0"/>
                <a:ea typeface="宋体" charset="-122"/>
              </a:rPr>
              <a:t>setting up</a:t>
            </a:r>
            <a:r>
              <a:rPr lang="en-US" altLang="zh-CN" sz="1800" b="0" dirty="0">
                <a:solidFill>
                  <a:schemeClr val="tx2"/>
                </a:solidFill>
                <a:effectLst>
                  <a:outerShdw blurRad="38100" dist="38100" dir="2700000" algn="tl">
                    <a:srgbClr val="000000"/>
                  </a:outerShdw>
                </a:effectLst>
                <a:latin typeface="Gill Sans MT" pitchFamily="34" charset="0"/>
                <a:ea typeface="宋体" charset="-122"/>
              </a:rPr>
              <a:t> of test preconditions, and other test </a:t>
            </a:r>
            <a:r>
              <a:rPr lang="en-US" altLang="zh-CN" sz="1800" b="0" u="sng" dirty="0">
                <a:solidFill>
                  <a:schemeClr val="tx2"/>
                </a:solidFill>
                <a:effectLst>
                  <a:outerShdw blurRad="38100" dist="38100" dir="2700000" algn="tl">
                    <a:srgbClr val="000000"/>
                  </a:outerShdw>
                </a:effectLst>
                <a:latin typeface="Gill Sans MT" pitchFamily="34" charset="0"/>
                <a:ea typeface="宋体" charset="-122"/>
              </a:rPr>
              <a:t>control</a:t>
            </a:r>
            <a:r>
              <a:rPr lang="en-US" altLang="zh-CN" sz="1800" b="0" dirty="0">
                <a:solidFill>
                  <a:schemeClr val="tx2"/>
                </a:solidFill>
                <a:effectLst>
                  <a:outerShdw blurRad="38100" dist="38100" dir="2700000" algn="tl">
                    <a:srgbClr val="000000"/>
                  </a:outerShdw>
                </a:effectLst>
                <a:latin typeface="Gill Sans MT" pitchFamily="34" charset="0"/>
                <a:ea typeface="宋体" charset="-122"/>
              </a:rPr>
              <a:t> and test </a:t>
            </a:r>
            <a:r>
              <a:rPr lang="en-US" altLang="zh-CN" sz="1800" b="0" u="sng" dirty="0">
                <a:solidFill>
                  <a:schemeClr val="tx2"/>
                </a:solidFill>
                <a:effectLst>
                  <a:outerShdw blurRad="38100" dist="38100" dir="2700000" algn="tl">
                    <a:srgbClr val="000000"/>
                  </a:outerShdw>
                </a:effectLst>
                <a:latin typeface="Gill Sans MT" pitchFamily="34" charset="0"/>
                <a:ea typeface="宋体" charset="-122"/>
              </a:rPr>
              <a:t>reporting</a:t>
            </a:r>
            <a:r>
              <a:rPr lang="en-US" altLang="zh-CN" sz="1800" b="0" dirty="0">
                <a:solidFill>
                  <a:schemeClr val="tx2"/>
                </a:solidFill>
                <a:effectLst>
                  <a:outerShdw blurRad="38100" dist="38100" dir="2700000" algn="tl">
                    <a:srgbClr val="000000"/>
                  </a:outerShdw>
                </a:effectLst>
                <a:latin typeface="Gill Sans MT" pitchFamily="34" charset="0"/>
                <a:ea typeface="宋体" charset="-122"/>
              </a:rPr>
              <a:t> functions</a:t>
            </a:r>
          </a:p>
        </p:txBody>
      </p:sp>
      <p:sp>
        <p:nvSpPr>
          <p:cNvPr id="6" name="TextBox 5">
            <a:extLst>
              <a:ext uri="{FF2B5EF4-FFF2-40B4-BE49-F238E27FC236}">
                <a16:creationId xmlns:a16="http://schemas.microsoft.com/office/drawing/2014/main" id="{1C562577-33FB-4354-9C4C-07863096EE2D}"/>
              </a:ext>
            </a:extLst>
          </p:cNvPr>
          <p:cNvSpPr txBox="1"/>
          <p:nvPr/>
        </p:nvSpPr>
        <p:spPr>
          <a:xfrm>
            <a:off x="822324" y="2895600"/>
            <a:ext cx="7543799" cy="1938992"/>
          </a:xfrm>
          <a:prstGeom prst="rect">
            <a:avLst/>
          </a:prstGeom>
          <a:noFill/>
        </p:spPr>
        <p:txBody>
          <a:bodyPr wrap="square">
            <a:spAutoFit/>
          </a:bodyPr>
          <a:lstStyle/>
          <a:p>
            <a:pPr marL="342900" indent="-342900">
              <a:buFont typeface="Wingdings" panose="05000000000000000000" pitchFamily="2" charset="2"/>
              <a:buChar char="§"/>
            </a:pPr>
            <a:r>
              <a:rPr lang="en-US" sz="2400" dirty="0"/>
              <a:t>Reduces </a:t>
            </a:r>
            <a:r>
              <a:rPr lang="en-US" sz="2400" dirty="0">
                <a:solidFill>
                  <a:schemeClr val="tx2"/>
                </a:solidFill>
              </a:rPr>
              <a:t>cost</a:t>
            </a:r>
          </a:p>
          <a:p>
            <a:pPr marL="342900" indent="-342900">
              <a:buFont typeface="Wingdings" panose="05000000000000000000" pitchFamily="2" charset="2"/>
              <a:buChar char="§"/>
            </a:pPr>
            <a:r>
              <a:rPr lang="en-US" sz="2400" dirty="0"/>
              <a:t>Reduces </a:t>
            </a:r>
            <a:r>
              <a:rPr lang="en-US" sz="2400" dirty="0">
                <a:solidFill>
                  <a:schemeClr val="tx2"/>
                </a:solidFill>
              </a:rPr>
              <a:t>human error</a:t>
            </a:r>
          </a:p>
          <a:p>
            <a:pPr marL="342900" indent="-342900">
              <a:buFont typeface="Wingdings" panose="05000000000000000000" pitchFamily="2" charset="2"/>
              <a:buChar char="§"/>
            </a:pPr>
            <a:r>
              <a:rPr lang="en-US" sz="2400" dirty="0"/>
              <a:t>Reduces </a:t>
            </a:r>
            <a:r>
              <a:rPr lang="en-US" sz="2400" dirty="0">
                <a:solidFill>
                  <a:schemeClr val="tx2"/>
                </a:solidFill>
              </a:rPr>
              <a:t>variance</a:t>
            </a:r>
            <a:r>
              <a:rPr lang="en-US" sz="2400" dirty="0"/>
              <a:t> in test quality from different individuals</a:t>
            </a:r>
          </a:p>
          <a:p>
            <a:pPr marL="342900" indent="-342900">
              <a:buFont typeface="Wingdings" panose="05000000000000000000" pitchFamily="2" charset="2"/>
              <a:buChar char="§"/>
            </a:pPr>
            <a:r>
              <a:rPr lang="en-US" sz="2400" dirty="0"/>
              <a:t>Significantly reduces the cost of </a:t>
            </a:r>
            <a:r>
              <a:rPr lang="en-US" sz="2400" dirty="0">
                <a:solidFill>
                  <a:schemeClr val="tx2"/>
                </a:solidFill>
              </a:rPr>
              <a:t>regression</a:t>
            </a:r>
            <a:r>
              <a:rPr lang="en-US" sz="2400" dirty="0"/>
              <a:t> testing</a:t>
            </a:r>
          </a:p>
        </p:txBody>
      </p:sp>
    </p:spTree>
    <p:extLst>
      <p:ext uri="{BB962C8B-B14F-4D97-AF65-F5344CB8AC3E}">
        <p14:creationId xmlns:p14="http://schemas.microsoft.com/office/powerpoint/2010/main" val="3377932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3A89-D152-4252-A013-1C51F83166F3}"/>
              </a:ext>
            </a:extLst>
          </p:cNvPr>
          <p:cNvSpPr>
            <a:spLocks noGrp="1"/>
          </p:cNvSpPr>
          <p:nvPr>
            <p:ph type="title"/>
          </p:nvPr>
        </p:nvSpPr>
        <p:spPr/>
        <p:txBody>
          <a:bodyPr>
            <a:normAutofit/>
          </a:bodyPr>
          <a:lstStyle/>
          <a:p>
            <a:r>
              <a:rPr lang="en-US" sz="4400" dirty="0"/>
              <a:t>Writing Tests for JUnit</a:t>
            </a:r>
            <a:endParaRPr lang="en-GB" sz="4400" dirty="0"/>
          </a:p>
        </p:txBody>
      </p:sp>
      <p:sp>
        <p:nvSpPr>
          <p:cNvPr id="3" name="Content Placeholder 2">
            <a:extLst>
              <a:ext uri="{FF2B5EF4-FFF2-40B4-BE49-F238E27FC236}">
                <a16:creationId xmlns:a16="http://schemas.microsoft.com/office/drawing/2014/main" id="{9A38D2E9-FF93-4470-BE6A-573943A8953D}"/>
              </a:ext>
            </a:extLst>
          </p:cNvPr>
          <p:cNvSpPr>
            <a:spLocks noGrp="1"/>
          </p:cNvSpPr>
          <p:nvPr>
            <p:ph idx="1"/>
          </p:nvPr>
        </p:nvSpPr>
        <p:spPr/>
        <p:txBody>
          <a:bodyPr>
            <a:normAutofit lnSpcReduction="10000"/>
          </a:bodyPr>
          <a:lstStyle/>
          <a:p>
            <a:pPr>
              <a:buFont typeface="Wingdings" panose="05000000000000000000" pitchFamily="2" charset="2"/>
              <a:buChar char="§"/>
            </a:pPr>
            <a:r>
              <a:rPr lang="en-US" dirty="0"/>
              <a:t>Need to use the methods of the </a:t>
            </a:r>
            <a:r>
              <a:rPr lang="en-US" dirty="0" err="1">
                <a:solidFill>
                  <a:schemeClr val="tx2"/>
                </a:solidFill>
              </a:rPr>
              <a:t>junit.framework.assert</a:t>
            </a:r>
            <a:r>
              <a:rPr lang="en-US" dirty="0"/>
              <a:t> class</a:t>
            </a:r>
          </a:p>
          <a:p>
            <a:pPr lvl="1">
              <a:buFont typeface="Wingdings" panose="05000000000000000000" pitchFamily="2" charset="2"/>
              <a:buChar char="§"/>
            </a:pPr>
            <a:r>
              <a:rPr lang="en-US" dirty="0" err="1"/>
              <a:t>javadoc</a:t>
            </a:r>
            <a:r>
              <a:rPr lang="en-US" dirty="0"/>
              <a:t> gives a complete description of its capabilities</a:t>
            </a:r>
          </a:p>
          <a:p>
            <a:pPr>
              <a:buFont typeface="Wingdings" panose="05000000000000000000" pitchFamily="2" charset="2"/>
              <a:buChar char="§"/>
            </a:pPr>
            <a:r>
              <a:rPr lang="en-US" dirty="0"/>
              <a:t>Each test method checks a condition (</a:t>
            </a:r>
            <a:r>
              <a:rPr lang="en-US" dirty="0">
                <a:solidFill>
                  <a:schemeClr val="tx2"/>
                </a:solidFill>
              </a:rPr>
              <a:t>assertion</a:t>
            </a:r>
            <a:r>
              <a:rPr lang="en-US" dirty="0"/>
              <a:t>) and reports to the test runner whether the test failed or succeeded</a:t>
            </a:r>
          </a:p>
          <a:p>
            <a:pPr>
              <a:buFont typeface="Wingdings" panose="05000000000000000000" pitchFamily="2" charset="2"/>
              <a:buChar char="§"/>
            </a:pPr>
            <a:r>
              <a:rPr lang="en-US" dirty="0"/>
              <a:t>The test runner uses the result to </a:t>
            </a:r>
            <a:r>
              <a:rPr lang="en-US" dirty="0">
                <a:solidFill>
                  <a:schemeClr val="tx2"/>
                </a:solidFill>
              </a:rPr>
              <a:t>report to the user</a:t>
            </a:r>
            <a:r>
              <a:rPr lang="en-US" dirty="0"/>
              <a:t> (in command line mode) or update the display (in an IDE)</a:t>
            </a:r>
          </a:p>
          <a:p>
            <a:pPr>
              <a:buFont typeface="Wingdings" panose="05000000000000000000" pitchFamily="2" charset="2"/>
              <a:buChar char="§"/>
            </a:pPr>
            <a:r>
              <a:rPr lang="en-US" dirty="0"/>
              <a:t>All of the methods </a:t>
            </a:r>
            <a:r>
              <a:rPr lang="en-US" dirty="0">
                <a:solidFill>
                  <a:schemeClr val="tx2"/>
                </a:solidFill>
              </a:rPr>
              <a:t>return void</a:t>
            </a:r>
          </a:p>
          <a:p>
            <a:pPr>
              <a:spcBef>
                <a:spcPts val="600"/>
              </a:spcBef>
              <a:buFont typeface="Wingdings" panose="05000000000000000000" pitchFamily="2" charset="2"/>
              <a:buChar char="§"/>
            </a:pPr>
            <a:r>
              <a:rPr lang="en-US" dirty="0"/>
              <a:t>A few representative methods of </a:t>
            </a:r>
            <a:r>
              <a:rPr lang="en-US" dirty="0" err="1">
                <a:solidFill>
                  <a:schemeClr val="tx2"/>
                </a:solidFill>
              </a:rPr>
              <a:t>junit.framework.assert</a:t>
            </a:r>
            <a:r>
              <a:rPr lang="en-US" dirty="0"/>
              <a:t> </a:t>
            </a:r>
          </a:p>
          <a:p>
            <a:pPr lvl="1">
              <a:spcBef>
                <a:spcPts val="600"/>
              </a:spcBef>
            </a:pPr>
            <a:r>
              <a:rPr lang="en-US" i="1" dirty="0" err="1"/>
              <a:t>assertTrue</a:t>
            </a:r>
            <a:r>
              <a:rPr lang="en-US" i="1" dirty="0"/>
              <a:t> (</a:t>
            </a:r>
            <a:r>
              <a:rPr lang="en-US" i="1" dirty="0" err="1"/>
              <a:t>boolean</a:t>
            </a:r>
            <a:r>
              <a:rPr lang="en-US" i="1" dirty="0"/>
              <a:t>)</a:t>
            </a:r>
          </a:p>
          <a:p>
            <a:pPr lvl="1">
              <a:spcBef>
                <a:spcPts val="600"/>
              </a:spcBef>
            </a:pPr>
            <a:r>
              <a:rPr lang="en-US" i="1" dirty="0" err="1"/>
              <a:t>assertTrue</a:t>
            </a:r>
            <a:r>
              <a:rPr lang="en-US" i="1" dirty="0"/>
              <a:t> (String, </a:t>
            </a:r>
            <a:r>
              <a:rPr lang="en-US" i="1" dirty="0" err="1"/>
              <a:t>boolean</a:t>
            </a:r>
            <a:r>
              <a:rPr lang="en-US" i="1" dirty="0"/>
              <a:t>)</a:t>
            </a:r>
          </a:p>
          <a:p>
            <a:pPr lvl="1">
              <a:spcBef>
                <a:spcPts val="600"/>
              </a:spcBef>
            </a:pPr>
            <a:r>
              <a:rPr lang="en-US" i="1" dirty="0"/>
              <a:t>fail (String</a:t>
            </a:r>
            <a:r>
              <a:rPr lang="en-US" dirty="0"/>
              <a:t>)</a:t>
            </a:r>
          </a:p>
          <a:p>
            <a:endParaRPr lang="en-GB" dirty="0"/>
          </a:p>
        </p:txBody>
      </p:sp>
    </p:spTree>
    <p:extLst>
      <p:ext uri="{BB962C8B-B14F-4D97-AF65-F5344CB8AC3E}">
        <p14:creationId xmlns:p14="http://schemas.microsoft.com/office/powerpoint/2010/main" val="329832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3A89-D152-4252-A013-1C51F83166F3}"/>
              </a:ext>
            </a:extLst>
          </p:cNvPr>
          <p:cNvSpPr>
            <a:spLocks noGrp="1"/>
          </p:cNvSpPr>
          <p:nvPr>
            <p:ph type="title"/>
          </p:nvPr>
        </p:nvSpPr>
        <p:spPr/>
        <p:txBody>
          <a:bodyPr>
            <a:normAutofit/>
          </a:bodyPr>
          <a:lstStyle/>
          <a:p>
            <a:r>
              <a:rPr lang="en-US" sz="4400" dirty="0"/>
              <a:t>JUnit Test Fixtures</a:t>
            </a:r>
            <a:endParaRPr lang="en-GB" sz="4400" dirty="0"/>
          </a:p>
        </p:txBody>
      </p:sp>
      <p:sp>
        <p:nvSpPr>
          <p:cNvPr id="3" name="Content Placeholder 2">
            <a:extLst>
              <a:ext uri="{FF2B5EF4-FFF2-40B4-BE49-F238E27FC236}">
                <a16:creationId xmlns:a16="http://schemas.microsoft.com/office/drawing/2014/main" id="{9A38D2E9-FF93-4470-BE6A-573943A8953D}"/>
              </a:ext>
            </a:extLst>
          </p:cNvPr>
          <p:cNvSpPr>
            <a:spLocks noGrp="1"/>
          </p:cNvSpPr>
          <p:nvPr>
            <p:ph idx="1"/>
          </p:nvPr>
        </p:nvSpPr>
        <p:spPr/>
        <p:txBody>
          <a:bodyPr/>
          <a:lstStyle/>
          <a:p>
            <a:pPr>
              <a:buFont typeface="Wingdings" panose="05000000000000000000" pitchFamily="2" charset="2"/>
              <a:buChar char="§"/>
            </a:pPr>
            <a:r>
              <a:rPr lang="en-US" dirty="0"/>
              <a:t>A </a:t>
            </a:r>
            <a:r>
              <a:rPr lang="en-US" dirty="0">
                <a:solidFill>
                  <a:schemeClr val="tx2"/>
                </a:solidFill>
              </a:rPr>
              <a:t>test fixture</a:t>
            </a:r>
            <a:r>
              <a:rPr lang="en-US" dirty="0"/>
              <a:t> is the </a:t>
            </a:r>
            <a:r>
              <a:rPr lang="en-US" u="sng" dirty="0">
                <a:solidFill>
                  <a:schemeClr val="tx2"/>
                </a:solidFill>
              </a:rPr>
              <a:t>state</a:t>
            </a:r>
            <a:r>
              <a:rPr lang="en-US" dirty="0"/>
              <a:t> of the test</a:t>
            </a:r>
          </a:p>
          <a:p>
            <a:pPr lvl="1">
              <a:buFont typeface="Wingdings" panose="05000000000000000000" pitchFamily="2" charset="2"/>
              <a:buChar char="§"/>
            </a:pPr>
            <a:r>
              <a:rPr lang="en-US" dirty="0"/>
              <a:t>Objects and variables that are used by more than one test</a:t>
            </a:r>
          </a:p>
          <a:p>
            <a:pPr lvl="1">
              <a:buFont typeface="Wingdings" panose="05000000000000000000" pitchFamily="2" charset="2"/>
              <a:buChar char="§"/>
            </a:pPr>
            <a:r>
              <a:rPr lang="en-US" dirty="0"/>
              <a:t>Initializations (</a:t>
            </a:r>
            <a:r>
              <a:rPr lang="en-US" i="1" dirty="0"/>
              <a:t>prefix</a:t>
            </a:r>
            <a:r>
              <a:rPr lang="en-US" dirty="0"/>
              <a:t> values)</a:t>
            </a:r>
          </a:p>
          <a:p>
            <a:pPr lvl="1">
              <a:buFont typeface="Wingdings" panose="05000000000000000000" pitchFamily="2" charset="2"/>
              <a:buChar char="§"/>
            </a:pPr>
            <a:r>
              <a:rPr lang="en-US" dirty="0"/>
              <a:t>Reset values (</a:t>
            </a:r>
            <a:r>
              <a:rPr lang="en-US" i="1" dirty="0"/>
              <a:t>postfix</a:t>
            </a:r>
            <a:r>
              <a:rPr lang="en-US" dirty="0"/>
              <a:t> values)</a:t>
            </a:r>
          </a:p>
          <a:p>
            <a:pPr>
              <a:buFont typeface="Wingdings" panose="05000000000000000000" pitchFamily="2" charset="2"/>
              <a:buChar char="§"/>
            </a:pPr>
            <a:r>
              <a:rPr lang="en-US" dirty="0"/>
              <a:t>Different tests can </a:t>
            </a:r>
            <a:r>
              <a:rPr lang="en-US" dirty="0">
                <a:solidFill>
                  <a:schemeClr val="tx2"/>
                </a:solidFill>
              </a:rPr>
              <a:t>use</a:t>
            </a:r>
            <a:r>
              <a:rPr lang="en-US" dirty="0"/>
              <a:t> the objects without sharing the state</a:t>
            </a:r>
          </a:p>
          <a:p>
            <a:pPr>
              <a:buFont typeface="Wingdings" panose="05000000000000000000" pitchFamily="2" charset="2"/>
              <a:buChar char="§"/>
            </a:pPr>
            <a:r>
              <a:rPr lang="en-US" dirty="0"/>
              <a:t>Objects used in test fixtures should be declared as </a:t>
            </a:r>
            <a:r>
              <a:rPr lang="en-US" dirty="0">
                <a:solidFill>
                  <a:schemeClr val="tx2"/>
                </a:solidFill>
              </a:rPr>
              <a:t>instance variables</a:t>
            </a:r>
          </a:p>
          <a:p>
            <a:pPr>
              <a:buFont typeface="Wingdings" panose="05000000000000000000" pitchFamily="2" charset="2"/>
              <a:buChar char="§"/>
            </a:pPr>
            <a:r>
              <a:rPr lang="en-US" dirty="0"/>
              <a:t>They should be initialized in a </a:t>
            </a:r>
            <a:r>
              <a:rPr lang="en-US" dirty="0">
                <a:solidFill>
                  <a:schemeClr val="tx2"/>
                </a:solidFill>
              </a:rPr>
              <a:t>@Before</a:t>
            </a:r>
            <a:r>
              <a:rPr lang="en-US" dirty="0"/>
              <a:t> method</a:t>
            </a:r>
          </a:p>
          <a:p>
            <a:pPr>
              <a:buFont typeface="Wingdings" panose="05000000000000000000" pitchFamily="2" charset="2"/>
              <a:buChar char="§"/>
            </a:pPr>
            <a:r>
              <a:rPr lang="en-US" dirty="0"/>
              <a:t>Can be deallocated or reset in an </a:t>
            </a:r>
            <a:r>
              <a:rPr lang="en-US" dirty="0">
                <a:solidFill>
                  <a:schemeClr val="tx2"/>
                </a:solidFill>
              </a:rPr>
              <a:t>@After</a:t>
            </a:r>
            <a:r>
              <a:rPr lang="en-US" dirty="0"/>
              <a:t> method</a:t>
            </a:r>
          </a:p>
          <a:p>
            <a:endParaRPr lang="en-GB" dirty="0"/>
          </a:p>
        </p:txBody>
      </p:sp>
    </p:spTree>
    <p:extLst>
      <p:ext uri="{BB962C8B-B14F-4D97-AF65-F5344CB8AC3E}">
        <p14:creationId xmlns:p14="http://schemas.microsoft.com/office/powerpoint/2010/main" val="3993883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3A89-D152-4252-A013-1C51F83166F3}"/>
              </a:ext>
            </a:extLst>
          </p:cNvPr>
          <p:cNvSpPr>
            <a:spLocks noGrp="1"/>
          </p:cNvSpPr>
          <p:nvPr>
            <p:ph type="title"/>
          </p:nvPr>
        </p:nvSpPr>
        <p:spPr/>
        <p:txBody>
          <a:bodyPr>
            <a:normAutofit/>
          </a:bodyPr>
          <a:lstStyle/>
          <a:p>
            <a:r>
              <a:rPr lang="en-US" sz="4400" dirty="0"/>
              <a:t>Simple JUnit Example</a:t>
            </a:r>
            <a:endParaRPr lang="en-GB" sz="4400" dirty="0"/>
          </a:p>
        </p:txBody>
      </p:sp>
      <p:pic>
        <p:nvPicPr>
          <p:cNvPr id="5" name="Content Placeholder 4">
            <a:extLst>
              <a:ext uri="{FF2B5EF4-FFF2-40B4-BE49-F238E27FC236}">
                <a16:creationId xmlns:a16="http://schemas.microsoft.com/office/drawing/2014/main" id="{1841B98D-7C48-40F8-83F7-F93F7D51DAED}"/>
              </a:ext>
            </a:extLst>
          </p:cNvPr>
          <p:cNvPicPr>
            <a:picLocks noGrp="1" noChangeAspect="1"/>
          </p:cNvPicPr>
          <p:nvPr>
            <p:ph idx="1"/>
          </p:nvPr>
        </p:nvPicPr>
        <p:blipFill>
          <a:blip r:embed="rId2"/>
          <a:stretch>
            <a:fillRect/>
          </a:stretch>
        </p:blipFill>
        <p:spPr>
          <a:xfrm>
            <a:off x="1527425" y="1846263"/>
            <a:ext cx="6133600" cy="4022725"/>
          </a:xfrm>
        </p:spPr>
      </p:pic>
    </p:spTree>
    <p:extLst>
      <p:ext uri="{BB962C8B-B14F-4D97-AF65-F5344CB8AC3E}">
        <p14:creationId xmlns:p14="http://schemas.microsoft.com/office/powerpoint/2010/main" val="1929150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3A89-D152-4252-A013-1C51F83166F3}"/>
              </a:ext>
            </a:extLst>
          </p:cNvPr>
          <p:cNvSpPr>
            <a:spLocks noGrp="1"/>
          </p:cNvSpPr>
          <p:nvPr>
            <p:ph type="title"/>
          </p:nvPr>
        </p:nvSpPr>
        <p:spPr/>
        <p:txBody>
          <a:bodyPr>
            <a:normAutofit/>
          </a:bodyPr>
          <a:lstStyle/>
          <a:p>
            <a:r>
              <a:rPr lang="en-US" sz="4400" dirty="0"/>
              <a:t>Testing the</a:t>
            </a:r>
            <a:r>
              <a:rPr lang="tr-TR" sz="4400" dirty="0"/>
              <a:t> </a:t>
            </a:r>
            <a:r>
              <a:rPr lang="en-US" sz="4400" dirty="0"/>
              <a:t>Min</a:t>
            </a:r>
            <a:r>
              <a:rPr lang="tr-TR" sz="4400" dirty="0"/>
              <a:t> </a:t>
            </a:r>
            <a:r>
              <a:rPr lang="en-US" sz="4400" dirty="0"/>
              <a:t>C</a:t>
            </a:r>
            <a:r>
              <a:rPr lang="tr-TR" sz="4400" dirty="0"/>
              <a:t>lass</a:t>
            </a:r>
            <a:endParaRPr lang="en-GB" sz="4400" dirty="0"/>
          </a:p>
        </p:txBody>
      </p:sp>
      <p:sp>
        <p:nvSpPr>
          <p:cNvPr id="4" name="Content Placeholder 3">
            <a:extLst>
              <a:ext uri="{FF2B5EF4-FFF2-40B4-BE49-F238E27FC236}">
                <a16:creationId xmlns:a16="http://schemas.microsoft.com/office/drawing/2014/main" id="{B2DDD0B5-2F06-4B44-BE72-6CA96AD8ECAD}"/>
              </a:ext>
            </a:extLst>
          </p:cNvPr>
          <p:cNvSpPr txBox="1">
            <a:spLocks noGrp="1" noChangeArrowheads="1"/>
          </p:cNvSpPr>
          <p:nvPr>
            <p:ph idx="1"/>
          </p:nvPr>
        </p:nvSpPr>
        <p:spPr bwMode="auto">
          <a:xfrm>
            <a:off x="822325" y="1846263"/>
            <a:ext cx="7543800" cy="4475584"/>
          </a:xfrm>
          <a:prstGeom prst="rect">
            <a:avLst/>
          </a:prstGeom>
          <a:solidFill>
            <a:srgbClr val="2929FF"/>
          </a:solidFill>
          <a:ln w="38100">
            <a:solidFill>
              <a:srgbClr val="9999FF"/>
            </a:solidFill>
            <a:miter lim="800000"/>
            <a:headEnd/>
            <a:tailEnd/>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900" dirty="0">
                <a:latin typeface="Arial Unicode MS" pitchFamily="34" charset="-128"/>
                <a:ea typeface="Arial Unicode MS" pitchFamily="34" charset="-128"/>
                <a:cs typeface="Arial Unicode MS" pitchFamily="34" charset="-128"/>
              </a:rPr>
              <a:t>import </a:t>
            </a:r>
            <a:r>
              <a:rPr lang="en-US" sz="900" dirty="0" err="1">
                <a:latin typeface="Arial Unicode MS" pitchFamily="34" charset="-128"/>
                <a:ea typeface="Arial Unicode MS" pitchFamily="34" charset="-128"/>
                <a:cs typeface="Arial Unicode MS" pitchFamily="34" charset="-128"/>
              </a:rPr>
              <a:t>java.util</a:t>
            </a:r>
            <a:r>
              <a:rPr lang="en-US" sz="900" dirty="0">
                <a:latin typeface="Arial Unicode MS" pitchFamily="34" charset="-128"/>
                <a:ea typeface="Arial Unicode MS" pitchFamily="34" charset="-128"/>
                <a:cs typeface="Arial Unicode MS" pitchFamily="34" charset="-128"/>
              </a:rPr>
              <a:t>.*;</a:t>
            </a:r>
          </a:p>
          <a:p>
            <a:endParaRPr lang="en-US" sz="900" dirty="0">
              <a:latin typeface="Arial Unicode MS" pitchFamily="34" charset="-128"/>
              <a:ea typeface="Arial Unicode MS" pitchFamily="34" charset="-128"/>
              <a:cs typeface="Arial Unicode MS" pitchFamily="34" charset="-128"/>
            </a:endParaRPr>
          </a:p>
          <a:p>
            <a:r>
              <a:rPr lang="en-US" sz="900" dirty="0">
                <a:latin typeface="Arial Unicode MS" pitchFamily="34" charset="-128"/>
                <a:ea typeface="Arial Unicode MS" pitchFamily="34" charset="-128"/>
                <a:cs typeface="Arial Unicode MS" pitchFamily="34" charset="-128"/>
              </a:rPr>
              <a:t>public class Min</a:t>
            </a:r>
          </a:p>
          <a:p>
            <a:r>
              <a:rPr lang="en-US" sz="900" dirty="0">
                <a:latin typeface="Arial Unicode MS" pitchFamily="34" charset="-128"/>
                <a:ea typeface="Arial Unicode MS" pitchFamily="34" charset="-128"/>
                <a:cs typeface="Arial Unicode MS" pitchFamily="34" charset="-128"/>
              </a:rPr>
              <a:t>{</a:t>
            </a:r>
          </a:p>
          <a:p>
            <a:r>
              <a:rPr lang="en-US" sz="900" dirty="0">
                <a:latin typeface="Arial Unicode MS" pitchFamily="34" charset="-128"/>
                <a:ea typeface="Arial Unicode MS" pitchFamily="34" charset="-128"/>
                <a:cs typeface="Arial Unicode MS" pitchFamily="34" charset="-128"/>
              </a:rPr>
              <a:t>  /**</a:t>
            </a:r>
          </a:p>
          <a:p>
            <a:r>
              <a:rPr lang="en-US" sz="900" dirty="0">
                <a:latin typeface="Arial Unicode MS" pitchFamily="34" charset="-128"/>
                <a:ea typeface="Arial Unicode MS" pitchFamily="34" charset="-128"/>
                <a:cs typeface="Arial Unicode MS" pitchFamily="34" charset="-128"/>
              </a:rPr>
              <a:t>    * Returns the </a:t>
            </a:r>
            <a:r>
              <a:rPr lang="en-US" sz="900" dirty="0" err="1">
                <a:latin typeface="Arial Unicode MS" pitchFamily="34" charset="-128"/>
                <a:ea typeface="Arial Unicode MS" pitchFamily="34" charset="-128"/>
                <a:cs typeface="Arial Unicode MS" pitchFamily="34" charset="-128"/>
              </a:rPr>
              <a:t>mininum</a:t>
            </a:r>
            <a:r>
              <a:rPr lang="en-US" sz="900" dirty="0">
                <a:latin typeface="Arial Unicode MS" pitchFamily="34" charset="-128"/>
                <a:ea typeface="Arial Unicode MS" pitchFamily="34" charset="-128"/>
                <a:cs typeface="Arial Unicode MS" pitchFamily="34" charset="-128"/>
              </a:rPr>
              <a:t> element in a list</a:t>
            </a:r>
          </a:p>
          <a:p>
            <a:r>
              <a:rPr lang="en-US" sz="900" dirty="0">
                <a:latin typeface="Arial Unicode MS" pitchFamily="34" charset="-128"/>
                <a:ea typeface="Arial Unicode MS" pitchFamily="34" charset="-128"/>
                <a:cs typeface="Arial Unicode MS" pitchFamily="34" charset="-128"/>
              </a:rPr>
              <a:t>    * @</a:t>
            </a:r>
            <a:r>
              <a:rPr lang="en-US" sz="900" dirty="0" err="1">
                <a:latin typeface="Arial Unicode MS" pitchFamily="34" charset="-128"/>
                <a:ea typeface="Arial Unicode MS" pitchFamily="34" charset="-128"/>
                <a:cs typeface="Arial Unicode MS" pitchFamily="34" charset="-128"/>
              </a:rPr>
              <a:t>param</a:t>
            </a:r>
            <a:r>
              <a:rPr lang="en-US" sz="900" dirty="0">
                <a:latin typeface="Arial Unicode MS" pitchFamily="34" charset="-128"/>
                <a:ea typeface="Arial Unicode MS" pitchFamily="34" charset="-128"/>
                <a:cs typeface="Arial Unicode MS" pitchFamily="34" charset="-128"/>
              </a:rPr>
              <a:t> list Comparable list of elements to search</a:t>
            </a:r>
          </a:p>
          <a:p>
            <a:r>
              <a:rPr lang="en-US" sz="900" dirty="0">
                <a:latin typeface="Arial Unicode MS" pitchFamily="34" charset="-128"/>
                <a:ea typeface="Arial Unicode MS" pitchFamily="34" charset="-128"/>
                <a:cs typeface="Arial Unicode MS" pitchFamily="34" charset="-128"/>
              </a:rPr>
              <a:t>    * @return the minimum element in the list</a:t>
            </a:r>
          </a:p>
          <a:p>
            <a:r>
              <a:rPr lang="en-US" sz="900" dirty="0">
                <a:latin typeface="Arial Unicode MS" pitchFamily="34" charset="-128"/>
                <a:ea typeface="Arial Unicode MS" pitchFamily="34" charset="-128"/>
                <a:cs typeface="Arial Unicode MS" pitchFamily="34" charset="-128"/>
              </a:rPr>
              <a:t>    * @throws </a:t>
            </a:r>
            <a:r>
              <a:rPr lang="en-US" sz="900" dirty="0" err="1">
                <a:latin typeface="Arial Unicode MS" pitchFamily="34" charset="-128"/>
                <a:ea typeface="Arial Unicode MS" pitchFamily="34" charset="-128"/>
                <a:cs typeface="Arial Unicode MS" pitchFamily="34" charset="-128"/>
              </a:rPr>
              <a:t>NullPointerException</a:t>
            </a:r>
            <a:r>
              <a:rPr lang="en-US" sz="900" dirty="0">
                <a:latin typeface="Arial Unicode MS" pitchFamily="34" charset="-128"/>
                <a:ea typeface="Arial Unicode MS" pitchFamily="34" charset="-128"/>
                <a:cs typeface="Arial Unicode MS" pitchFamily="34" charset="-128"/>
              </a:rPr>
              <a:t> if list is null or</a:t>
            </a:r>
          </a:p>
          <a:p>
            <a:r>
              <a:rPr lang="en-US" sz="900" dirty="0">
                <a:latin typeface="Arial Unicode MS" pitchFamily="34" charset="-128"/>
                <a:ea typeface="Arial Unicode MS" pitchFamily="34" charset="-128"/>
                <a:cs typeface="Arial Unicode MS" pitchFamily="34" charset="-128"/>
              </a:rPr>
              <a:t>    *         if any list elements are null</a:t>
            </a:r>
          </a:p>
          <a:p>
            <a:r>
              <a:rPr lang="en-US" sz="900" dirty="0">
                <a:latin typeface="Arial Unicode MS" pitchFamily="34" charset="-128"/>
                <a:ea typeface="Arial Unicode MS" pitchFamily="34" charset="-128"/>
                <a:cs typeface="Arial Unicode MS" pitchFamily="34" charset="-128"/>
              </a:rPr>
              <a:t>    * @throws </a:t>
            </a:r>
            <a:r>
              <a:rPr lang="en-US" sz="900" dirty="0" err="1">
                <a:latin typeface="Arial Unicode MS" pitchFamily="34" charset="-128"/>
                <a:ea typeface="Arial Unicode MS" pitchFamily="34" charset="-128"/>
                <a:cs typeface="Arial Unicode MS" pitchFamily="34" charset="-128"/>
              </a:rPr>
              <a:t>ClassCastException</a:t>
            </a:r>
            <a:r>
              <a:rPr lang="en-US" sz="900" dirty="0">
                <a:latin typeface="Arial Unicode MS" pitchFamily="34" charset="-128"/>
                <a:ea typeface="Arial Unicode MS" pitchFamily="34" charset="-128"/>
                <a:cs typeface="Arial Unicode MS" pitchFamily="34" charset="-128"/>
              </a:rPr>
              <a:t> if list elements are not mutually comparable</a:t>
            </a:r>
          </a:p>
          <a:p>
            <a:r>
              <a:rPr lang="en-US" sz="900" dirty="0">
                <a:latin typeface="Arial Unicode MS" pitchFamily="34" charset="-128"/>
                <a:ea typeface="Arial Unicode MS" pitchFamily="34" charset="-128"/>
                <a:cs typeface="Arial Unicode MS" pitchFamily="34" charset="-128"/>
              </a:rPr>
              <a:t>    * @throws </a:t>
            </a:r>
            <a:r>
              <a:rPr lang="en-US" sz="900" dirty="0" err="1">
                <a:latin typeface="Arial Unicode MS" pitchFamily="34" charset="-128"/>
                <a:ea typeface="Arial Unicode MS" pitchFamily="34" charset="-128"/>
                <a:cs typeface="Arial Unicode MS" pitchFamily="34" charset="-128"/>
              </a:rPr>
              <a:t>IllegalArgumentException</a:t>
            </a:r>
            <a:r>
              <a:rPr lang="en-US" sz="900" dirty="0">
                <a:latin typeface="Arial Unicode MS" pitchFamily="34" charset="-128"/>
                <a:ea typeface="Arial Unicode MS" pitchFamily="34" charset="-128"/>
                <a:cs typeface="Arial Unicode MS" pitchFamily="34" charset="-128"/>
              </a:rPr>
              <a:t> if list is empty</a:t>
            </a:r>
          </a:p>
          <a:p>
            <a:r>
              <a:rPr lang="en-US" sz="900" dirty="0">
                <a:latin typeface="Arial Unicode MS" pitchFamily="34" charset="-128"/>
                <a:ea typeface="Arial Unicode MS" pitchFamily="34" charset="-128"/>
                <a:cs typeface="Arial Unicode MS" pitchFamily="34" charset="-128"/>
              </a:rPr>
              <a:t>    */</a:t>
            </a:r>
          </a:p>
          <a:p>
            <a:r>
              <a:rPr lang="en-US" sz="900" dirty="0">
                <a:latin typeface="Arial Unicode MS" pitchFamily="34" charset="-128"/>
                <a:ea typeface="Arial Unicode MS" pitchFamily="34" charset="-128"/>
                <a:cs typeface="Arial Unicode MS" pitchFamily="34" charset="-128"/>
              </a:rPr>
              <a:t>     …</a:t>
            </a:r>
          </a:p>
          <a:p>
            <a:r>
              <a:rPr lang="en-US" sz="900" dirty="0">
                <a:latin typeface="Arial Unicode MS" pitchFamily="34" charset="-128"/>
                <a:ea typeface="Arial Unicode MS" pitchFamily="34" charset="-128"/>
                <a:cs typeface="Arial Unicode MS" pitchFamily="34" charset="-128"/>
              </a:rPr>
              <a:t>}</a:t>
            </a:r>
          </a:p>
        </p:txBody>
      </p:sp>
      <p:sp>
        <p:nvSpPr>
          <p:cNvPr id="5" name="TextBox 4">
            <a:extLst>
              <a:ext uri="{FF2B5EF4-FFF2-40B4-BE49-F238E27FC236}">
                <a16:creationId xmlns:a16="http://schemas.microsoft.com/office/drawing/2014/main" id="{4E79D184-DDCA-4E16-A315-517A5AC79113}"/>
              </a:ext>
            </a:extLst>
          </p:cNvPr>
          <p:cNvSpPr txBox="1">
            <a:spLocks noChangeArrowheads="1"/>
          </p:cNvSpPr>
          <p:nvPr/>
        </p:nvSpPr>
        <p:spPr bwMode="auto">
          <a:xfrm>
            <a:off x="1600200" y="1846263"/>
            <a:ext cx="7391400" cy="4369145"/>
          </a:xfrm>
          <a:prstGeom prst="rect">
            <a:avLst/>
          </a:prstGeom>
          <a:solidFill>
            <a:srgbClr val="2929FF"/>
          </a:solidFill>
          <a:ln w="38100">
            <a:solidFill>
              <a:srgbClr val="9999FF"/>
            </a:solidFill>
            <a:miter lim="800000"/>
            <a:headEnd/>
            <a:tailEnd/>
          </a:ln>
        </p:spPr>
        <p:txBody>
          <a:bodyPr wrap="square">
            <a:spAutoFit/>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r>
              <a:rPr lang="en-US" sz="1400" dirty="0">
                <a:latin typeface="Arial Unicode MS" pitchFamily="34" charset="-128"/>
                <a:ea typeface="Arial Unicode MS" pitchFamily="34" charset="-128"/>
                <a:cs typeface="Arial Unicode MS" pitchFamily="34" charset="-128"/>
              </a:rPr>
              <a:t>public static &lt;T extends Comparable&lt;? super T&gt;&gt; T min (List&lt;? extends T&gt; list)</a:t>
            </a:r>
          </a:p>
          <a:p>
            <a:r>
              <a:rPr lang="en-US" sz="1400" dirty="0">
                <a:latin typeface="Arial Unicode MS" pitchFamily="34" charset="-128"/>
                <a:ea typeface="Arial Unicode MS" pitchFamily="34" charset="-128"/>
                <a:cs typeface="Arial Unicode MS" pitchFamily="34" charset="-128"/>
              </a:rPr>
              <a:t>    {</a:t>
            </a:r>
          </a:p>
          <a:p>
            <a:r>
              <a:rPr lang="en-US" sz="1400" dirty="0">
                <a:latin typeface="Arial Unicode MS" pitchFamily="34" charset="-128"/>
                <a:ea typeface="Arial Unicode MS" pitchFamily="34" charset="-128"/>
                <a:cs typeface="Arial Unicode MS" pitchFamily="34" charset="-128"/>
              </a:rPr>
              <a:t>       if (</a:t>
            </a:r>
            <a:r>
              <a:rPr lang="en-US" sz="1400" dirty="0" err="1">
                <a:latin typeface="Arial Unicode MS" pitchFamily="34" charset="-128"/>
                <a:ea typeface="Arial Unicode MS" pitchFamily="34" charset="-128"/>
                <a:cs typeface="Arial Unicode MS" pitchFamily="34" charset="-128"/>
              </a:rPr>
              <a:t>list.size</a:t>
            </a:r>
            <a:r>
              <a:rPr lang="en-US" sz="1400" dirty="0">
                <a:latin typeface="Arial Unicode MS" pitchFamily="34" charset="-128"/>
                <a:ea typeface="Arial Unicode MS" pitchFamily="34" charset="-128"/>
                <a:cs typeface="Arial Unicode MS" pitchFamily="34" charset="-128"/>
              </a:rPr>
              <a:t>() == 0)</a:t>
            </a:r>
          </a:p>
          <a:p>
            <a:r>
              <a:rPr lang="en-US" sz="1400" dirty="0">
                <a:latin typeface="Arial Unicode MS" pitchFamily="34" charset="-128"/>
                <a:ea typeface="Arial Unicode MS" pitchFamily="34" charset="-128"/>
                <a:cs typeface="Arial Unicode MS" pitchFamily="34" charset="-128"/>
              </a:rPr>
              <a:t>       {</a:t>
            </a:r>
          </a:p>
          <a:p>
            <a:r>
              <a:rPr lang="en-US" sz="1400" dirty="0">
                <a:latin typeface="Arial Unicode MS" pitchFamily="34" charset="-128"/>
                <a:ea typeface="Arial Unicode MS" pitchFamily="34" charset="-128"/>
                <a:cs typeface="Arial Unicode MS" pitchFamily="34" charset="-128"/>
              </a:rPr>
              <a:t>          throw new </a:t>
            </a:r>
            <a:r>
              <a:rPr lang="en-US" sz="1400" dirty="0" err="1">
                <a:latin typeface="Arial Unicode MS" pitchFamily="34" charset="-128"/>
                <a:ea typeface="Arial Unicode MS" pitchFamily="34" charset="-128"/>
                <a:cs typeface="Arial Unicode MS" pitchFamily="34" charset="-128"/>
              </a:rPr>
              <a:t>IllegalArgumentException</a:t>
            </a:r>
            <a:r>
              <a:rPr lang="en-US" sz="1400" dirty="0">
                <a:latin typeface="Arial Unicode MS" pitchFamily="34" charset="-128"/>
                <a:ea typeface="Arial Unicode MS" pitchFamily="34" charset="-128"/>
                <a:cs typeface="Arial Unicode MS" pitchFamily="34" charset="-128"/>
              </a:rPr>
              <a:t> ("Min.min");</a:t>
            </a:r>
          </a:p>
          <a:p>
            <a:r>
              <a:rPr lang="en-US" sz="1400" dirty="0">
                <a:latin typeface="Arial Unicode MS" pitchFamily="34" charset="-128"/>
                <a:ea typeface="Arial Unicode MS" pitchFamily="34" charset="-128"/>
                <a:cs typeface="Arial Unicode MS" pitchFamily="34" charset="-128"/>
              </a:rPr>
              <a:t>       }</a:t>
            </a:r>
          </a:p>
          <a:p>
            <a:r>
              <a:rPr lang="en-US" sz="1400" dirty="0">
                <a:latin typeface="Arial Unicode MS" pitchFamily="34" charset="-128"/>
                <a:ea typeface="Arial Unicode MS" pitchFamily="34" charset="-128"/>
                <a:cs typeface="Arial Unicode MS" pitchFamily="34" charset="-128"/>
              </a:rPr>
              <a:t>       </a:t>
            </a:r>
            <a:r>
              <a:rPr lang="en-US" sz="1400" dirty="0" err="1">
                <a:latin typeface="Arial Unicode MS" pitchFamily="34" charset="-128"/>
                <a:ea typeface="Arial Unicode MS" pitchFamily="34" charset="-128"/>
                <a:cs typeface="Arial Unicode MS" pitchFamily="34" charset="-128"/>
              </a:rPr>
              <a:t>Iterator</a:t>
            </a:r>
            <a:r>
              <a:rPr lang="en-US" sz="1400" dirty="0">
                <a:latin typeface="Arial Unicode MS" pitchFamily="34" charset="-128"/>
                <a:ea typeface="Arial Unicode MS" pitchFamily="34" charset="-128"/>
                <a:cs typeface="Arial Unicode MS" pitchFamily="34" charset="-128"/>
              </a:rPr>
              <a:t>&lt;? extends T&gt; </a:t>
            </a:r>
            <a:r>
              <a:rPr lang="en-US" sz="1400" dirty="0" err="1">
                <a:latin typeface="Arial Unicode MS" pitchFamily="34" charset="-128"/>
                <a:ea typeface="Arial Unicode MS" pitchFamily="34" charset="-128"/>
                <a:cs typeface="Arial Unicode MS" pitchFamily="34" charset="-128"/>
              </a:rPr>
              <a:t>itr</a:t>
            </a:r>
            <a:r>
              <a:rPr lang="en-US" sz="1400" dirty="0">
                <a:latin typeface="Arial Unicode MS" pitchFamily="34" charset="-128"/>
                <a:ea typeface="Arial Unicode MS" pitchFamily="34" charset="-128"/>
                <a:cs typeface="Arial Unicode MS" pitchFamily="34" charset="-128"/>
              </a:rPr>
              <a:t> = </a:t>
            </a:r>
            <a:r>
              <a:rPr lang="en-US" sz="1400" dirty="0" err="1">
                <a:latin typeface="Arial Unicode MS" pitchFamily="34" charset="-128"/>
                <a:ea typeface="Arial Unicode MS" pitchFamily="34" charset="-128"/>
                <a:cs typeface="Arial Unicode MS" pitchFamily="34" charset="-128"/>
              </a:rPr>
              <a:t>list.iterator</a:t>
            </a:r>
            <a:r>
              <a:rPr lang="en-US" sz="1400" dirty="0">
                <a:latin typeface="Arial Unicode MS" pitchFamily="34" charset="-128"/>
                <a:ea typeface="Arial Unicode MS" pitchFamily="34" charset="-128"/>
                <a:cs typeface="Arial Unicode MS" pitchFamily="34" charset="-128"/>
              </a:rPr>
              <a:t>();</a:t>
            </a:r>
          </a:p>
          <a:p>
            <a:r>
              <a:rPr lang="en-US" sz="1400" dirty="0">
                <a:latin typeface="Arial Unicode MS" pitchFamily="34" charset="-128"/>
                <a:ea typeface="Arial Unicode MS" pitchFamily="34" charset="-128"/>
                <a:cs typeface="Arial Unicode MS" pitchFamily="34" charset="-128"/>
              </a:rPr>
              <a:t>       T result = </a:t>
            </a:r>
            <a:r>
              <a:rPr lang="en-US" sz="1400" dirty="0" err="1">
                <a:latin typeface="Arial Unicode MS" pitchFamily="34" charset="-128"/>
                <a:ea typeface="Arial Unicode MS" pitchFamily="34" charset="-128"/>
                <a:cs typeface="Arial Unicode MS" pitchFamily="34" charset="-128"/>
              </a:rPr>
              <a:t>itr.next</a:t>
            </a:r>
            <a:r>
              <a:rPr lang="en-US" sz="1400" dirty="0">
                <a:latin typeface="Arial Unicode MS" pitchFamily="34" charset="-128"/>
                <a:ea typeface="Arial Unicode MS" pitchFamily="34" charset="-128"/>
                <a:cs typeface="Arial Unicode MS" pitchFamily="34" charset="-128"/>
              </a:rPr>
              <a:t>();</a:t>
            </a:r>
          </a:p>
          <a:p>
            <a:endParaRPr lang="en-US" sz="1400" dirty="0">
              <a:latin typeface="Arial Unicode MS" pitchFamily="34" charset="-128"/>
              <a:ea typeface="Arial Unicode MS" pitchFamily="34" charset="-128"/>
              <a:cs typeface="Arial Unicode MS" pitchFamily="34" charset="-128"/>
            </a:endParaRPr>
          </a:p>
          <a:p>
            <a:r>
              <a:rPr lang="en-US" sz="1400" dirty="0">
                <a:latin typeface="Arial Unicode MS" pitchFamily="34" charset="-128"/>
                <a:ea typeface="Arial Unicode MS" pitchFamily="34" charset="-128"/>
                <a:cs typeface="Arial Unicode MS" pitchFamily="34" charset="-128"/>
              </a:rPr>
              <a:t>       if (result == null) throw new </a:t>
            </a:r>
            <a:r>
              <a:rPr lang="en-US" sz="1400" dirty="0" err="1">
                <a:latin typeface="Arial Unicode MS" pitchFamily="34" charset="-128"/>
                <a:ea typeface="Arial Unicode MS" pitchFamily="34" charset="-128"/>
                <a:cs typeface="Arial Unicode MS" pitchFamily="34" charset="-128"/>
              </a:rPr>
              <a:t>NullPointerException</a:t>
            </a:r>
            <a:r>
              <a:rPr lang="en-US" sz="1400" dirty="0">
                <a:latin typeface="Arial Unicode MS" pitchFamily="34" charset="-128"/>
                <a:ea typeface="Arial Unicode MS" pitchFamily="34" charset="-128"/>
                <a:cs typeface="Arial Unicode MS" pitchFamily="34" charset="-128"/>
              </a:rPr>
              <a:t> ("Min.min");</a:t>
            </a:r>
          </a:p>
          <a:p>
            <a:endParaRPr lang="en-US" sz="1400" dirty="0">
              <a:latin typeface="Arial Unicode MS" pitchFamily="34" charset="-128"/>
              <a:ea typeface="Arial Unicode MS" pitchFamily="34" charset="-128"/>
              <a:cs typeface="Arial Unicode MS" pitchFamily="34" charset="-128"/>
            </a:endParaRPr>
          </a:p>
          <a:p>
            <a:r>
              <a:rPr lang="en-US" sz="1400" dirty="0">
                <a:latin typeface="Arial Unicode MS" pitchFamily="34" charset="-128"/>
                <a:ea typeface="Arial Unicode MS" pitchFamily="34" charset="-128"/>
                <a:cs typeface="Arial Unicode MS" pitchFamily="34" charset="-128"/>
              </a:rPr>
              <a:t>       while (</a:t>
            </a:r>
            <a:r>
              <a:rPr lang="en-US" sz="1400" dirty="0" err="1">
                <a:latin typeface="Arial Unicode MS" pitchFamily="34" charset="-128"/>
                <a:ea typeface="Arial Unicode MS" pitchFamily="34" charset="-128"/>
                <a:cs typeface="Arial Unicode MS" pitchFamily="34" charset="-128"/>
              </a:rPr>
              <a:t>itr.hasNext</a:t>
            </a:r>
            <a:r>
              <a:rPr lang="en-US" sz="1400" dirty="0">
                <a:latin typeface="Arial Unicode MS" pitchFamily="34" charset="-128"/>
                <a:ea typeface="Arial Unicode MS" pitchFamily="34" charset="-128"/>
                <a:cs typeface="Arial Unicode MS" pitchFamily="34" charset="-128"/>
              </a:rPr>
              <a:t>())</a:t>
            </a:r>
          </a:p>
          <a:p>
            <a:r>
              <a:rPr lang="en-US" sz="1400" dirty="0">
                <a:latin typeface="Arial Unicode MS" pitchFamily="34" charset="-128"/>
                <a:ea typeface="Arial Unicode MS" pitchFamily="34" charset="-128"/>
                <a:cs typeface="Arial Unicode MS" pitchFamily="34" charset="-128"/>
              </a:rPr>
              <a:t>       {   // throws NPE, CCE as needed</a:t>
            </a:r>
          </a:p>
          <a:p>
            <a:r>
              <a:rPr lang="en-US" sz="1400" dirty="0">
                <a:latin typeface="Arial Unicode MS" pitchFamily="34" charset="-128"/>
                <a:ea typeface="Arial Unicode MS" pitchFamily="34" charset="-128"/>
                <a:cs typeface="Arial Unicode MS" pitchFamily="34" charset="-128"/>
              </a:rPr>
              <a:t>           T comp = </a:t>
            </a:r>
            <a:r>
              <a:rPr lang="en-US" sz="1400" dirty="0" err="1">
                <a:latin typeface="Arial Unicode MS" pitchFamily="34" charset="-128"/>
                <a:ea typeface="Arial Unicode MS" pitchFamily="34" charset="-128"/>
                <a:cs typeface="Arial Unicode MS" pitchFamily="34" charset="-128"/>
              </a:rPr>
              <a:t>itr.next</a:t>
            </a:r>
            <a:r>
              <a:rPr lang="en-US" sz="1400" dirty="0">
                <a:latin typeface="Arial Unicode MS" pitchFamily="34" charset="-128"/>
                <a:ea typeface="Arial Unicode MS" pitchFamily="34" charset="-128"/>
                <a:cs typeface="Arial Unicode MS" pitchFamily="34" charset="-128"/>
              </a:rPr>
              <a:t>();</a:t>
            </a:r>
          </a:p>
          <a:p>
            <a:r>
              <a:rPr lang="en-US" sz="1400" dirty="0">
                <a:latin typeface="Arial Unicode MS" pitchFamily="34" charset="-128"/>
                <a:ea typeface="Arial Unicode MS" pitchFamily="34" charset="-128"/>
                <a:cs typeface="Arial Unicode MS" pitchFamily="34" charset="-128"/>
              </a:rPr>
              <a:t>           if (</a:t>
            </a:r>
            <a:r>
              <a:rPr lang="en-US" sz="1400" dirty="0" err="1">
                <a:latin typeface="Arial Unicode MS" pitchFamily="34" charset="-128"/>
                <a:ea typeface="Arial Unicode MS" pitchFamily="34" charset="-128"/>
                <a:cs typeface="Arial Unicode MS" pitchFamily="34" charset="-128"/>
              </a:rPr>
              <a:t>comp.compareTo</a:t>
            </a:r>
            <a:r>
              <a:rPr lang="en-US" sz="1400" dirty="0">
                <a:latin typeface="Arial Unicode MS" pitchFamily="34" charset="-128"/>
                <a:ea typeface="Arial Unicode MS" pitchFamily="34" charset="-128"/>
                <a:cs typeface="Arial Unicode MS" pitchFamily="34" charset="-128"/>
              </a:rPr>
              <a:t> (result) &lt; 0)</a:t>
            </a:r>
          </a:p>
          <a:p>
            <a:r>
              <a:rPr lang="en-US" sz="1400" dirty="0">
                <a:latin typeface="Arial Unicode MS" pitchFamily="34" charset="-128"/>
                <a:ea typeface="Arial Unicode MS" pitchFamily="34" charset="-128"/>
                <a:cs typeface="Arial Unicode MS" pitchFamily="34" charset="-128"/>
              </a:rPr>
              <a:t>           {</a:t>
            </a:r>
          </a:p>
          <a:p>
            <a:r>
              <a:rPr lang="en-US" sz="1400" dirty="0">
                <a:latin typeface="Arial Unicode MS" pitchFamily="34" charset="-128"/>
                <a:ea typeface="Arial Unicode MS" pitchFamily="34" charset="-128"/>
                <a:cs typeface="Arial Unicode MS" pitchFamily="34" charset="-128"/>
              </a:rPr>
              <a:t>               result = comp;</a:t>
            </a:r>
          </a:p>
          <a:p>
            <a:r>
              <a:rPr lang="en-US" sz="1400" dirty="0">
                <a:latin typeface="Arial Unicode MS" pitchFamily="34" charset="-128"/>
                <a:ea typeface="Arial Unicode MS" pitchFamily="34" charset="-128"/>
                <a:cs typeface="Arial Unicode MS" pitchFamily="34" charset="-128"/>
              </a:rPr>
              <a:t>       }   }</a:t>
            </a:r>
          </a:p>
          <a:p>
            <a:r>
              <a:rPr lang="en-US" sz="1400" dirty="0">
                <a:latin typeface="Arial Unicode MS" pitchFamily="34" charset="-128"/>
                <a:ea typeface="Arial Unicode MS" pitchFamily="34" charset="-128"/>
                <a:cs typeface="Arial Unicode MS" pitchFamily="34" charset="-128"/>
              </a:rPr>
              <a:t>       return result;</a:t>
            </a:r>
          </a:p>
          <a:p>
            <a:r>
              <a:rPr lang="en-US" sz="1400" dirty="0">
                <a:latin typeface="Arial Unicode MS" pitchFamily="34" charset="-128"/>
                <a:ea typeface="Arial Unicode MS" pitchFamily="34" charset="-128"/>
                <a:cs typeface="Arial Unicode MS" pitchFamily="34" charset="-128"/>
              </a:rPr>
              <a:t>} </a:t>
            </a:r>
          </a:p>
        </p:txBody>
      </p:sp>
    </p:spTree>
    <p:extLst>
      <p:ext uri="{BB962C8B-B14F-4D97-AF65-F5344CB8AC3E}">
        <p14:creationId xmlns:p14="http://schemas.microsoft.com/office/powerpoint/2010/main" val="717614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3A89-D152-4252-A013-1C51F83166F3}"/>
              </a:ext>
            </a:extLst>
          </p:cNvPr>
          <p:cNvSpPr>
            <a:spLocks noGrp="1"/>
          </p:cNvSpPr>
          <p:nvPr>
            <p:ph type="title"/>
          </p:nvPr>
        </p:nvSpPr>
        <p:spPr/>
        <p:txBody>
          <a:bodyPr>
            <a:normAutofit/>
          </a:bodyPr>
          <a:lstStyle/>
          <a:p>
            <a:pPr algn="ctr"/>
            <a:r>
              <a:rPr lang="en-US" sz="4000" dirty="0"/>
              <a:t>Min</a:t>
            </a:r>
            <a:r>
              <a:rPr lang="tr-TR" sz="4000" dirty="0"/>
              <a:t>Test</a:t>
            </a:r>
            <a:r>
              <a:rPr lang="en-US" sz="4000" dirty="0"/>
              <a:t> Class</a:t>
            </a:r>
            <a:endParaRPr lang="en-GB" sz="4000" dirty="0"/>
          </a:p>
        </p:txBody>
      </p:sp>
      <p:pic>
        <p:nvPicPr>
          <p:cNvPr id="5" name="Content Placeholder 4">
            <a:extLst>
              <a:ext uri="{FF2B5EF4-FFF2-40B4-BE49-F238E27FC236}">
                <a16:creationId xmlns:a16="http://schemas.microsoft.com/office/drawing/2014/main" id="{8946B907-5786-4487-901A-EA76221DADD8}"/>
              </a:ext>
            </a:extLst>
          </p:cNvPr>
          <p:cNvPicPr>
            <a:picLocks noGrp="1" noChangeAspect="1"/>
          </p:cNvPicPr>
          <p:nvPr>
            <p:ph idx="1"/>
          </p:nvPr>
        </p:nvPicPr>
        <p:blipFill>
          <a:blip r:embed="rId2"/>
          <a:stretch>
            <a:fillRect/>
          </a:stretch>
        </p:blipFill>
        <p:spPr>
          <a:xfrm>
            <a:off x="1473038" y="1846263"/>
            <a:ext cx="6242373" cy="4022725"/>
          </a:xfrm>
        </p:spPr>
      </p:pic>
    </p:spTree>
    <p:extLst>
      <p:ext uri="{BB962C8B-B14F-4D97-AF65-F5344CB8AC3E}">
        <p14:creationId xmlns:p14="http://schemas.microsoft.com/office/powerpoint/2010/main" val="1029776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3A89-D152-4252-A013-1C51F83166F3}"/>
              </a:ext>
            </a:extLst>
          </p:cNvPr>
          <p:cNvSpPr>
            <a:spLocks noGrp="1"/>
          </p:cNvSpPr>
          <p:nvPr>
            <p:ph type="title"/>
          </p:nvPr>
        </p:nvSpPr>
        <p:spPr/>
        <p:txBody>
          <a:bodyPr>
            <a:normAutofit/>
          </a:bodyPr>
          <a:lstStyle/>
          <a:p>
            <a:r>
              <a:rPr lang="en-US" sz="4400" dirty="0"/>
              <a:t>Data-Driven Tests</a:t>
            </a:r>
            <a:endParaRPr lang="en-GB" sz="4400" dirty="0"/>
          </a:p>
        </p:txBody>
      </p:sp>
      <p:sp>
        <p:nvSpPr>
          <p:cNvPr id="3" name="Content Placeholder 2">
            <a:extLst>
              <a:ext uri="{FF2B5EF4-FFF2-40B4-BE49-F238E27FC236}">
                <a16:creationId xmlns:a16="http://schemas.microsoft.com/office/drawing/2014/main" id="{9A38D2E9-FF93-4470-BE6A-573943A8953D}"/>
              </a:ext>
            </a:extLst>
          </p:cNvPr>
          <p:cNvSpPr>
            <a:spLocks noGrp="1"/>
          </p:cNvSpPr>
          <p:nvPr>
            <p:ph idx="1"/>
          </p:nvPr>
        </p:nvSpPr>
        <p:spPr/>
        <p:txBody>
          <a:bodyPr>
            <a:normAutofit fontScale="92500" lnSpcReduction="20000"/>
          </a:bodyPr>
          <a:lstStyle/>
          <a:p>
            <a:r>
              <a:rPr lang="en-US" sz="2800" b="1" dirty="0">
                <a:solidFill>
                  <a:schemeClr val="tx1"/>
                </a:solidFill>
              </a:rPr>
              <a:t>Problem :  </a:t>
            </a:r>
            <a:r>
              <a:rPr lang="en-US" sz="2800" dirty="0"/>
              <a:t>Testing a function multiple times with similar values</a:t>
            </a:r>
          </a:p>
          <a:p>
            <a:pPr lvl="1"/>
            <a:r>
              <a:rPr lang="en-US" sz="2400" dirty="0"/>
              <a:t>How to avoid test code bloat?</a:t>
            </a:r>
          </a:p>
          <a:p>
            <a:r>
              <a:rPr lang="en-US" sz="2800" b="1" dirty="0">
                <a:solidFill>
                  <a:schemeClr val="tx1"/>
                </a:solidFill>
              </a:rPr>
              <a:t>Simple example : </a:t>
            </a:r>
            <a:r>
              <a:rPr lang="en-US" sz="2800" dirty="0"/>
              <a:t>Adding two numbers</a:t>
            </a:r>
          </a:p>
          <a:p>
            <a:pPr lvl="1"/>
            <a:r>
              <a:rPr lang="en-US" sz="2400" dirty="0"/>
              <a:t>Adding a given pair of numbers is just like adding any other pair</a:t>
            </a:r>
          </a:p>
          <a:p>
            <a:pPr lvl="1"/>
            <a:r>
              <a:rPr lang="en-US" sz="2400" dirty="0"/>
              <a:t>You really only want to write one test</a:t>
            </a:r>
          </a:p>
          <a:p>
            <a:r>
              <a:rPr lang="en-US" sz="2800" b="1" dirty="0">
                <a:solidFill>
                  <a:schemeClr val="tx1"/>
                </a:solidFill>
              </a:rPr>
              <a:t>Data-driven</a:t>
            </a:r>
            <a:r>
              <a:rPr lang="en-US" sz="2800" dirty="0"/>
              <a:t> unit tests call a constructor for each collection of test values</a:t>
            </a:r>
          </a:p>
          <a:p>
            <a:pPr lvl="1"/>
            <a:r>
              <a:rPr lang="en-US" sz="2400" dirty="0"/>
              <a:t>Same tests are then run on each set of data values</a:t>
            </a:r>
          </a:p>
          <a:p>
            <a:pPr lvl="1"/>
            <a:r>
              <a:rPr lang="en-US" sz="2400" dirty="0"/>
              <a:t>Collection of data values defined by method tagged with @Parameters annotation</a:t>
            </a:r>
          </a:p>
          <a:p>
            <a:endParaRPr lang="en-GB" dirty="0"/>
          </a:p>
        </p:txBody>
      </p:sp>
    </p:spTree>
    <p:extLst>
      <p:ext uri="{BB962C8B-B14F-4D97-AF65-F5344CB8AC3E}">
        <p14:creationId xmlns:p14="http://schemas.microsoft.com/office/powerpoint/2010/main" val="3088157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02062-9269-4E16-A192-2C0E6E7F1011}"/>
              </a:ext>
            </a:extLst>
          </p:cNvPr>
          <p:cNvSpPr>
            <a:spLocks noGrp="1"/>
          </p:cNvSpPr>
          <p:nvPr>
            <p:ph type="title"/>
          </p:nvPr>
        </p:nvSpPr>
        <p:spPr/>
        <p:txBody>
          <a:bodyPr>
            <a:normAutofit/>
          </a:bodyPr>
          <a:lstStyle/>
          <a:p>
            <a:r>
              <a:rPr lang="en-US" sz="4000" dirty="0"/>
              <a:t>Example JUnit Data-Driven Unit Test</a:t>
            </a:r>
            <a:endParaRPr lang="en-GB" sz="4000" dirty="0"/>
          </a:p>
        </p:txBody>
      </p:sp>
      <p:pic>
        <p:nvPicPr>
          <p:cNvPr id="5" name="Content Placeholder 4">
            <a:extLst>
              <a:ext uri="{FF2B5EF4-FFF2-40B4-BE49-F238E27FC236}">
                <a16:creationId xmlns:a16="http://schemas.microsoft.com/office/drawing/2014/main" id="{3A4CB5C0-BCBF-4D0D-A0C2-D9D482D38208}"/>
              </a:ext>
            </a:extLst>
          </p:cNvPr>
          <p:cNvPicPr>
            <a:picLocks noGrp="1" noChangeAspect="1"/>
          </p:cNvPicPr>
          <p:nvPr>
            <p:ph idx="1"/>
          </p:nvPr>
        </p:nvPicPr>
        <p:blipFill>
          <a:blip r:embed="rId2"/>
          <a:stretch>
            <a:fillRect/>
          </a:stretch>
        </p:blipFill>
        <p:spPr>
          <a:xfrm>
            <a:off x="1332569" y="1846263"/>
            <a:ext cx="6592231" cy="4325937"/>
          </a:xfrm>
        </p:spPr>
      </p:pic>
    </p:spTree>
    <p:extLst>
      <p:ext uri="{BB962C8B-B14F-4D97-AF65-F5344CB8AC3E}">
        <p14:creationId xmlns:p14="http://schemas.microsoft.com/office/powerpoint/2010/main" val="2262947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02062-9269-4E16-A192-2C0E6E7F1011}"/>
              </a:ext>
            </a:extLst>
          </p:cNvPr>
          <p:cNvSpPr>
            <a:spLocks noGrp="1"/>
          </p:cNvSpPr>
          <p:nvPr>
            <p:ph type="title"/>
          </p:nvPr>
        </p:nvSpPr>
        <p:spPr/>
        <p:txBody>
          <a:bodyPr>
            <a:normAutofit/>
          </a:bodyPr>
          <a:lstStyle/>
          <a:p>
            <a:r>
              <a:rPr lang="en-US" sz="4000" dirty="0"/>
              <a:t>Tests with Parameters</a:t>
            </a:r>
            <a:r>
              <a:rPr lang="en-US" sz="3600" dirty="0"/>
              <a:t>: </a:t>
            </a:r>
            <a:r>
              <a:rPr lang="en-US" sz="4000" dirty="0"/>
              <a:t>JUnit Theories</a:t>
            </a:r>
            <a:endParaRPr lang="en-GB" sz="4000" dirty="0"/>
          </a:p>
        </p:txBody>
      </p:sp>
      <p:sp>
        <p:nvSpPr>
          <p:cNvPr id="3" name="Content Placeholder 2">
            <a:extLst>
              <a:ext uri="{FF2B5EF4-FFF2-40B4-BE49-F238E27FC236}">
                <a16:creationId xmlns:a16="http://schemas.microsoft.com/office/drawing/2014/main" id="{29D53348-8E20-4B59-A690-B09C8B6079FC}"/>
              </a:ext>
            </a:extLst>
          </p:cNvPr>
          <p:cNvSpPr>
            <a:spLocks noGrp="1"/>
          </p:cNvSpPr>
          <p:nvPr>
            <p:ph idx="1"/>
          </p:nvPr>
        </p:nvSpPr>
        <p:spPr/>
        <p:txBody>
          <a:bodyPr/>
          <a:lstStyle/>
          <a:p>
            <a:r>
              <a:rPr lang="en-US" sz="2800" dirty="0"/>
              <a:t>Unit tests can have actual parameters</a:t>
            </a:r>
          </a:p>
          <a:p>
            <a:pPr lvl="1"/>
            <a:r>
              <a:rPr lang="en-US" dirty="0"/>
              <a:t>So far, we’ve only seen </a:t>
            </a:r>
            <a:r>
              <a:rPr lang="en-US" dirty="0" err="1"/>
              <a:t>parameterless</a:t>
            </a:r>
            <a:r>
              <a:rPr lang="en-US" dirty="0"/>
              <a:t> test methods</a:t>
            </a:r>
          </a:p>
          <a:p>
            <a:r>
              <a:rPr lang="en-US" sz="2800" dirty="0"/>
              <a:t>Contract model: Assume, Act, Assert</a:t>
            </a:r>
          </a:p>
          <a:p>
            <a:pPr lvl="1"/>
            <a:r>
              <a:rPr lang="en-US" i="1" dirty="0">
                <a:solidFill>
                  <a:schemeClr val="tx2"/>
                </a:solidFill>
              </a:rPr>
              <a:t>Assumptions</a:t>
            </a:r>
            <a:r>
              <a:rPr lang="en-US" dirty="0"/>
              <a:t> (preconditions) limit values appropriately</a:t>
            </a:r>
          </a:p>
          <a:p>
            <a:pPr lvl="1"/>
            <a:r>
              <a:rPr lang="en-US" i="1" dirty="0">
                <a:solidFill>
                  <a:schemeClr val="tx2"/>
                </a:solidFill>
              </a:rPr>
              <a:t>Action</a:t>
            </a:r>
            <a:r>
              <a:rPr lang="en-US" dirty="0"/>
              <a:t> performs activity under scrutiny</a:t>
            </a:r>
          </a:p>
          <a:p>
            <a:pPr lvl="1"/>
            <a:r>
              <a:rPr lang="en-US" i="1" dirty="0">
                <a:solidFill>
                  <a:schemeClr val="tx2"/>
                </a:solidFill>
              </a:rPr>
              <a:t>Assertions</a:t>
            </a:r>
            <a:r>
              <a:rPr lang="en-US" dirty="0"/>
              <a:t> (postconditions) check result</a:t>
            </a:r>
          </a:p>
          <a:p>
            <a:endParaRPr lang="en-GB" dirty="0"/>
          </a:p>
        </p:txBody>
      </p:sp>
      <p:sp>
        <p:nvSpPr>
          <p:cNvPr id="4" name="TextBox 3">
            <a:extLst>
              <a:ext uri="{FF2B5EF4-FFF2-40B4-BE49-F238E27FC236}">
                <a16:creationId xmlns:a16="http://schemas.microsoft.com/office/drawing/2014/main" id="{871E0E81-A948-4713-B7EF-F3EEB0046353}"/>
              </a:ext>
            </a:extLst>
          </p:cNvPr>
          <p:cNvSpPr txBox="1">
            <a:spLocks noChangeArrowheads="1"/>
          </p:cNvSpPr>
          <p:nvPr/>
        </p:nvSpPr>
        <p:spPr bwMode="auto">
          <a:xfrm>
            <a:off x="1219200" y="4419600"/>
            <a:ext cx="6019800" cy="1754326"/>
          </a:xfrm>
          <a:prstGeom prst="rect">
            <a:avLst/>
          </a:prstGeom>
          <a:solidFill>
            <a:srgbClr val="2929FF"/>
          </a:solidFill>
          <a:ln w="38100">
            <a:solidFill>
              <a:srgbClr val="9999FF"/>
            </a:solidFill>
            <a:miter lim="800000"/>
            <a:headEnd/>
            <a:tailEnd/>
          </a:ln>
        </p:spPr>
        <p:txBody>
          <a:bodyPr wrap="square">
            <a:spAutoFit/>
          </a:bodyPr>
          <a:lstStyle/>
          <a:p>
            <a:r>
              <a:rPr lang="en-US" sz="1200" dirty="0">
                <a:highlight>
                  <a:srgbClr val="FFFF00"/>
                </a:highlight>
                <a:latin typeface="Arial Unicode MS" pitchFamily="34" charset="-128"/>
                <a:ea typeface="Arial Unicode MS" pitchFamily="34" charset="-128"/>
                <a:cs typeface="Arial Unicode MS" pitchFamily="34" charset="-128"/>
              </a:rPr>
              <a:t>@Theory public void </a:t>
            </a:r>
            <a:r>
              <a:rPr lang="en-US" sz="1200" dirty="0" err="1">
                <a:highlight>
                  <a:srgbClr val="FFFF00"/>
                </a:highlight>
                <a:latin typeface="Arial Unicode MS" pitchFamily="34" charset="-128"/>
                <a:ea typeface="Arial Unicode MS" pitchFamily="34" charset="-128"/>
                <a:cs typeface="Arial Unicode MS" pitchFamily="34" charset="-128"/>
              </a:rPr>
              <a:t>removeThenAddDoesNotChangeSet</a:t>
            </a:r>
            <a:r>
              <a:rPr lang="en-US" sz="1200" dirty="0">
                <a:highlight>
                  <a:srgbClr val="FFFF00"/>
                </a:highlight>
                <a:latin typeface="Arial Unicode MS" pitchFamily="34" charset="-128"/>
                <a:ea typeface="Arial Unicode MS" pitchFamily="34" charset="-128"/>
                <a:cs typeface="Arial Unicode MS" pitchFamily="34" charset="-128"/>
              </a:rPr>
              <a:t> (</a:t>
            </a:r>
          </a:p>
          <a:p>
            <a:r>
              <a:rPr lang="en-US" sz="1200" dirty="0">
                <a:highlight>
                  <a:srgbClr val="FFFF00"/>
                </a:highlight>
                <a:latin typeface="Arial Unicode MS" pitchFamily="34" charset="-128"/>
                <a:ea typeface="Arial Unicode MS" pitchFamily="34" charset="-128"/>
                <a:cs typeface="Arial Unicode MS" pitchFamily="34" charset="-128"/>
              </a:rPr>
              <a:t>               Set&lt;String&gt; </a:t>
            </a:r>
            <a:r>
              <a:rPr lang="en-US" sz="1200" dirty="0" err="1">
                <a:highlight>
                  <a:srgbClr val="FFFF00"/>
                </a:highlight>
                <a:latin typeface="Arial Unicode MS" pitchFamily="34" charset="-128"/>
                <a:ea typeface="Arial Unicode MS" pitchFamily="34" charset="-128"/>
                <a:cs typeface="Arial Unicode MS" pitchFamily="34" charset="-128"/>
              </a:rPr>
              <a:t>someSet</a:t>
            </a:r>
            <a:r>
              <a:rPr lang="en-US" sz="1200" dirty="0">
                <a:highlight>
                  <a:srgbClr val="FFFF00"/>
                </a:highlight>
                <a:latin typeface="Arial Unicode MS" pitchFamily="34" charset="-128"/>
                <a:ea typeface="Arial Unicode MS" pitchFamily="34" charset="-128"/>
                <a:cs typeface="Arial Unicode MS" pitchFamily="34" charset="-128"/>
              </a:rPr>
              <a:t>, String </a:t>
            </a:r>
            <a:r>
              <a:rPr lang="en-US" sz="1200" dirty="0" err="1">
                <a:highlight>
                  <a:srgbClr val="FFFF00"/>
                </a:highlight>
                <a:latin typeface="Arial Unicode MS" pitchFamily="34" charset="-128"/>
                <a:ea typeface="Arial Unicode MS" pitchFamily="34" charset="-128"/>
                <a:cs typeface="Arial Unicode MS" pitchFamily="34" charset="-128"/>
              </a:rPr>
              <a:t>str</a:t>
            </a:r>
            <a:r>
              <a:rPr lang="en-US" sz="1200" dirty="0">
                <a:highlight>
                  <a:srgbClr val="FFFF00"/>
                </a:highlight>
                <a:latin typeface="Arial Unicode MS" pitchFamily="34" charset="-128"/>
                <a:ea typeface="Arial Unicode MS" pitchFamily="34" charset="-128"/>
                <a:cs typeface="Arial Unicode MS" pitchFamily="34" charset="-128"/>
              </a:rPr>
              <a:t>)  {                        // Parameters!</a:t>
            </a:r>
          </a:p>
          <a:p>
            <a:r>
              <a:rPr lang="en-US" sz="1200" dirty="0">
                <a:highlight>
                  <a:srgbClr val="FFFF00"/>
                </a:highlight>
                <a:latin typeface="Arial Unicode MS" pitchFamily="34" charset="-128"/>
                <a:ea typeface="Arial Unicode MS" pitchFamily="34" charset="-128"/>
                <a:cs typeface="Arial Unicode MS" pitchFamily="34" charset="-128"/>
              </a:rPr>
              <a:t>         </a:t>
            </a:r>
            <a:r>
              <a:rPr lang="en-US" sz="1200" dirty="0" err="1">
                <a:highlight>
                  <a:srgbClr val="FFFF00"/>
                </a:highlight>
                <a:latin typeface="Arial Unicode MS" pitchFamily="34" charset="-128"/>
                <a:ea typeface="Arial Unicode MS" pitchFamily="34" charset="-128"/>
                <a:cs typeface="Arial Unicode MS" pitchFamily="34" charset="-128"/>
              </a:rPr>
              <a:t>assumeTrue</a:t>
            </a:r>
            <a:r>
              <a:rPr lang="en-US" sz="1200" dirty="0">
                <a:highlight>
                  <a:srgbClr val="FFFF00"/>
                </a:highlight>
                <a:latin typeface="Arial Unicode MS" pitchFamily="34" charset="-128"/>
                <a:ea typeface="Arial Unicode MS" pitchFamily="34" charset="-128"/>
                <a:cs typeface="Arial Unicode MS" pitchFamily="34" charset="-128"/>
              </a:rPr>
              <a:t> (</a:t>
            </a:r>
            <a:r>
              <a:rPr lang="en-US" sz="1200" dirty="0" err="1">
                <a:highlight>
                  <a:srgbClr val="FFFF00"/>
                </a:highlight>
                <a:latin typeface="Arial Unicode MS" pitchFamily="34" charset="-128"/>
                <a:ea typeface="Arial Unicode MS" pitchFamily="34" charset="-128"/>
                <a:cs typeface="Arial Unicode MS" pitchFamily="34" charset="-128"/>
              </a:rPr>
              <a:t>someSet</a:t>
            </a:r>
            <a:r>
              <a:rPr lang="en-US" sz="1200" dirty="0">
                <a:highlight>
                  <a:srgbClr val="FFFF00"/>
                </a:highlight>
                <a:latin typeface="Arial Unicode MS" pitchFamily="34" charset="-128"/>
                <a:ea typeface="Arial Unicode MS" pitchFamily="34" charset="-128"/>
                <a:cs typeface="Arial Unicode MS" pitchFamily="34" charset="-128"/>
              </a:rPr>
              <a:t> != null)                                     // Assume</a:t>
            </a:r>
          </a:p>
          <a:p>
            <a:r>
              <a:rPr lang="en-US" sz="1200" dirty="0">
                <a:highlight>
                  <a:srgbClr val="FFFF00"/>
                </a:highlight>
                <a:latin typeface="Arial Unicode MS" pitchFamily="34" charset="-128"/>
                <a:ea typeface="Arial Unicode MS" pitchFamily="34" charset="-128"/>
                <a:cs typeface="Arial Unicode MS" pitchFamily="34" charset="-128"/>
              </a:rPr>
              <a:t>         </a:t>
            </a:r>
            <a:r>
              <a:rPr lang="en-US" sz="1200" dirty="0" err="1">
                <a:highlight>
                  <a:srgbClr val="FFFF00"/>
                </a:highlight>
                <a:latin typeface="Arial Unicode MS" pitchFamily="34" charset="-128"/>
                <a:ea typeface="Arial Unicode MS" pitchFamily="34" charset="-128"/>
                <a:cs typeface="Arial Unicode MS" pitchFamily="34" charset="-128"/>
              </a:rPr>
              <a:t>assumeTrue</a:t>
            </a:r>
            <a:r>
              <a:rPr lang="en-US" sz="1200" dirty="0">
                <a:highlight>
                  <a:srgbClr val="FFFF00"/>
                </a:highlight>
                <a:latin typeface="Arial Unicode MS" pitchFamily="34" charset="-128"/>
                <a:ea typeface="Arial Unicode MS" pitchFamily="34" charset="-128"/>
                <a:cs typeface="Arial Unicode MS" pitchFamily="34" charset="-128"/>
              </a:rPr>
              <a:t> (</a:t>
            </a:r>
            <a:r>
              <a:rPr lang="en-US" sz="1200" dirty="0" err="1">
                <a:highlight>
                  <a:srgbClr val="FFFF00"/>
                </a:highlight>
                <a:latin typeface="Arial Unicode MS" pitchFamily="34" charset="-128"/>
                <a:ea typeface="Arial Unicode MS" pitchFamily="34" charset="-128"/>
                <a:cs typeface="Arial Unicode MS" pitchFamily="34" charset="-128"/>
              </a:rPr>
              <a:t>someSet.contains</a:t>
            </a:r>
            <a:r>
              <a:rPr lang="en-US" sz="1200" dirty="0">
                <a:highlight>
                  <a:srgbClr val="FFFF00"/>
                </a:highlight>
                <a:latin typeface="Arial Unicode MS" pitchFamily="34" charset="-128"/>
                <a:ea typeface="Arial Unicode MS" pitchFamily="34" charset="-128"/>
                <a:cs typeface="Arial Unicode MS" pitchFamily="34" charset="-128"/>
              </a:rPr>
              <a:t> (</a:t>
            </a:r>
            <a:r>
              <a:rPr lang="en-US" sz="1200" dirty="0" err="1">
                <a:highlight>
                  <a:srgbClr val="FFFF00"/>
                </a:highlight>
                <a:latin typeface="Arial Unicode MS" pitchFamily="34" charset="-128"/>
                <a:ea typeface="Arial Unicode MS" pitchFamily="34" charset="-128"/>
                <a:cs typeface="Arial Unicode MS" pitchFamily="34" charset="-128"/>
              </a:rPr>
              <a:t>str</a:t>
            </a:r>
            <a:r>
              <a:rPr lang="en-US" sz="1200" dirty="0">
                <a:highlight>
                  <a:srgbClr val="FFFF00"/>
                </a:highlight>
                <a:latin typeface="Arial Unicode MS" pitchFamily="34" charset="-128"/>
                <a:ea typeface="Arial Unicode MS" pitchFamily="34" charset="-128"/>
                <a:cs typeface="Arial Unicode MS" pitchFamily="34" charset="-128"/>
              </a:rPr>
              <a:t>)) ;                         // Assume</a:t>
            </a:r>
          </a:p>
          <a:p>
            <a:r>
              <a:rPr lang="en-US" sz="1200" dirty="0">
                <a:highlight>
                  <a:srgbClr val="FFFF00"/>
                </a:highlight>
                <a:latin typeface="Arial Unicode MS" pitchFamily="34" charset="-128"/>
                <a:ea typeface="Arial Unicode MS" pitchFamily="34" charset="-128"/>
                <a:cs typeface="Arial Unicode MS" pitchFamily="34" charset="-128"/>
              </a:rPr>
              <a:t>         Set&lt;String&gt; copy = new </a:t>
            </a:r>
            <a:r>
              <a:rPr lang="en-US" sz="1200" dirty="0" err="1">
                <a:highlight>
                  <a:srgbClr val="FFFF00"/>
                </a:highlight>
                <a:latin typeface="Arial Unicode MS" pitchFamily="34" charset="-128"/>
                <a:ea typeface="Arial Unicode MS" pitchFamily="34" charset="-128"/>
                <a:cs typeface="Arial Unicode MS" pitchFamily="34" charset="-128"/>
              </a:rPr>
              <a:t>HashSet</a:t>
            </a:r>
            <a:r>
              <a:rPr lang="en-US" sz="1200" dirty="0">
                <a:highlight>
                  <a:srgbClr val="FFFF00"/>
                </a:highlight>
                <a:latin typeface="Arial Unicode MS" pitchFamily="34" charset="-128"/>
                <a:ea typeface="Arial Unicode MS" pitchFamily="34" charset="-128"/>
                <a:cs typeface="Arial Unicode MS" pitchFamily="34" charset="-128"/>
              </a:rPr>
              <a:t>&lt;String&gt;(</a:t>
            </a:r>
            <a:r>
              <a:rPr lang="en-US" sz="1200" dirty="0" err="1">
                <a:highlight>
                  <a:srgbClr val="FFFF00"/>
                </a:highlight>
                <a:latin typeface="Arial Unicode MS" pitchFamily="34" charset="-128"/>
                <a:ea typeface="Arial Unicode MS" pitchFamily="34" charset="-128"/>
                <a:cs typeface="Arial Unicode MS" pitchFamily="34" charset="-128"/>
              </a:rPr>
              <a:t>someSet</a:t>
            </a:r>
            <a:r>
              <a:rPr lang="en-US" sz="1200" dirty="0">
                <a:highlight>
                  <a:srgbClr val="FFFF00"/>
                </a:highlight>
                <a:latin typeface="Arial Unicode MS" pitchFamily="34" charset="-128"/>
                <a:ea typeface="Arial Unicode MS" pitchFamily="34" charset="-128"/>
                <a:cs typeface="Arial Unicode MS" pitchFamily="34" charset="-128"/>
              </a:rPr>
              <a:t>);  // Act</a:t>
            </a:r>
          </a:p>
          <a:p>
            <a:r>
              <a:rPr lang="en-US" sz="1200" dirty="0">
                <a:highlight>
                  <a:srgbClr val="FFFF00"/>
                </a:highlight>
                <a:latin typeface="Arial Unicode MS" pitchFamily="34" charset="-128"/>
                <a:ea typeface="Arial Unicode MS" pitchFamily="34" charset="-128"/>
                <a:cs typeface="Arial Unicode MS" pitchFamily="34" charset="-128"/>
              </a:rPr>
              <a:t>         </a:t>
            </a:r>
            <a:r>
              <a:rPr lang="en-US" sz="1200" dirty="0" err="1">
                <a:highlight>
                  <a:srgbClr val="FFFF00"/>
                </a:highlight>
                <a:latin typeface="Arial Unicode MS" pitchFamily="34" charset="-128"/>
                <a:ea typeface="Arial Unicode MS" pitchFamily="34" charset="-128"/>
                <a:cs typeface="Arial Unicode MS" pitchFamily="34" charset="-128"/>
              </a:rPr>
              <a:t>copy.remove</a:t>
            </a:r>
            <a:r>
              <a:rPr lang="en-US" sz="1200" dirty="0">
                <a:highlight>
                  <a:srgbClr val="FFFF00"/>
                </a:highlight>
                <a:latin typeface="Arial Unicode MS" pitchFamily="34" charset="-128"/>
                <a:ea typeface="Arial Unicode MS" pitchFamily="34" charset="-128"/>
                <a:cs typeface="Arial Unicode MS" pitchFamily="34" charset="-128"/>
              </a:rPr>
              <a:t> (</a:t>
            </a:r>
            <a:r>
              <a:rPr lang="en-US" sz="1200" dirty="0" err="1">
                <a:highlight>
                  <a:srgbClr val="FFFF00"/>
                </a:highlight>
                <a:latin typeface="Arial Unicode MS" pitchFamily="34" charset="-128"/>
                <a:ea typeface="Arial Unicode MS" pitchFamily="34" charset="-128"/>
                <a:cs typeface="Arial Unicode MS" pitchFamily="34" charset="-128"/>
              </a:rPr>
              <a:t>str</a:t>
            </a:r>
            <a:r>
              <a:rPr lang="en-US" sz="1200" dirty="0">
                <a:highlight>
                  <a:srgbClr val="FFFF00"/>
                </a:highlight>
                <a:latin typeface="Arial Unicode MS" pitchFamily="34" charset="-128"/>
                <a:ea typeface="Arial Unicode MS" pitchFamily="34" charset="-128"/>
                <a:cs typeface="Arial Unicode MS" pitchFamily="34" charset="-128"/>
              </a:rPr>
              <a:t>);</a:t>
            </a:r>
          </a:p>
          <a:p>
            <a:r>
              <a:rPr lang="en-US" sz="1200" dirty="0">
                <a:highlight>
                  <a:srgbClr val="FFFF00"/>
                </a:highlight>
                <a:latin typeface="Arial Unicode MS" pitchFamily="34" charset="-128"/>
                <a:ea typeface="Arial Unicode MS" pitchFamily="34" charset="-128"/>
                <a:cs typeface="Arial Unicode MS" pitchFamily="34" charset="-128"/>
              </a:rPr>
              <a:t>         </a:t>
            </a:r>
            <a:r>
              <a:rPr lang="en-US" sz="1200" dirty="0" err="1">
                <a:highlight>
                  <a:srgbClr val="FFFF00"/>
                </a:highlight>
                <a:latin typeface="Arial Unicode MS" pitchFamily="34" charset="-128"/>
                <a:ea typeface="Arial Unicode MS" pitchFamily="34" charset="-128"/>
                <a:cs typeface="Arial Unicode MS" pitchFamily="34" charset="-128"/>
              </a:rPr>
              <a:t>copy.add</a:t>
            </a:r>
            <a:r>
              <a:rPr lang="en-US" sz="1200" dirty="0">
                <a:highlight>
                  <a:srgbClr val="FFFF00"/>
                </a:highlight>
                <a:latin typeface="Arial Unicode MS" pitchFamily="34" charset="-128"/>
                <a:ea typeface="Arial Unicode MS" pitchFamily="34" charset="-128"/>
                <a:cs typeface="Arial Unicode MS" pitchFamily="34" charset="-128"/>
              </a:rPr>
              <a:t> (</a:t>
            </a:r>
            <a:r>
              <a:rPr lang="en-US" sz="1200" dirty="0" err="1">
                <a:highlight>
                  <a:srgbClr val="FFFF00"/>
                </a:highlight>
                <a:latin typeface="Arial Unicode MS" pitchFamily="34" charset="-128"/>
                <a:ea typeface="Arial Unicode MS" pitchFamily="34" charset="-128"/>
                <a:cs typeface="Arial Unicode MS" pitchFamily="34" charset="-128"/>
              </a:rPr>
              <a:t>str</a:t>
            </a:r>
            <a:r>
              <a:rPr lang="en-US" sz="1200" dirty="0">
                <a:highlight>
                  <a:srgbClr val="FFFF00"/>
                </a:highlight>
                <a:latin typeface="Arial Unicode MS" pitchFamily="34" charset="-128"/>
                <a:ea typeface="Arial Unicode MS" pitchFamily="34" charset="-128"/>
                <a:cs typeface="Arial Unicode MS" pitchFamily="34" charset="-128"/>
              </a:rPr>
              <a:t>);</a:t>
            </a:r>
          </a:p>
          <a:p>
            <a:r>
              <a:rPr lang="en-US" sz="1200" dirty="0">
                <a:highlight>
                  <a:srgbClr val="FFFF00"/>
                </a:highlight>
                <a:latin typeface="Arial Unicode MS" pitchFamily="34" charset="-128"/>
                <a:ea typeface="Arial Unicode MS" pitchFamily="34" charset="-128"/>
                <a:cs typeface="Arial Unicode MS" pitchFamily="34" charset="-128"/>
              </a:rPr>
              <a:t>         </a:t>
            </a:r>
            <a:r>
              <a:rPr lang="en-US" sz="1200" dirty="0" err="1">
                <a:highlight>
                  <a:srgbClr val="FFFF00"/>
                </a:highlight>
                <a:latin typeface="Arial Unicode MS" pitchFamily="34" charset="-128"/>
                <a:ea typeface="Arial Unicode MS" pitchFamily="34" charset="-128"/>
                <a:cs typeface="Arial Unicode MS" pitchFamily="34" charset="-128"/>
              </a:rPr>
              <a:t>assertTrue</a:t>
            </a:r>
            <a:r>
              <a:rPr lang="en-US" sz="1200" dirty="0">
                <a:highlight>
                  <a:srgbClr val="FFFF00"/>
                </a:highlight>
                <a:latin typeface="Arial Unicode MS" pitchFamily="34" charset="-128"/>
                <a:ea typeface="Arial Unicode MS" pitchFamily="34" charset="-128"/>
                <a:cs typeface="Arial Unicode MS" pitchFamily="34" charset="-128"/>
              </a:rPr>
              <a:t> (</a:t>
            </a:r>
            <a:r>
              <a:rPr lang="en-US" sz="1200" dirty="0" err="1">
                <a:highlight>
                  <a:srgbClr val="FFFF00"/>
                </a:highlight>
                <a:latin typeface="Arial Unicode MS" pitchFamily="34" charset="-128"/>
                <a:ea typeface="Arial Unicode MS" pitchFamily="34" charset="-128"/>
                <a:cs typeface="Arial Unicode MS" pitchFamily="34" charset="-128"/>
              </a:rPr>
              <a:t>someSet.equals</a:t>
            </a:r>
            <a:r>
              <a:rPr lang="en-US" sz="1200" dirty="0">
                <a:highlight>
                  <a:srgbClr val="FFFF00"/>
                </a:highlight>
                <a:latin typeface="Arial Unicode MS" pitchFamily="34" charset="-128"/>
                <a:ea typeface="Arial Unicode MS" pitchFamily="34" charset="-128"/>
                <a:cs typeface="Arial Unicode MS" pitchFamily="34" charset="-128"/>
              </a:rPr>
              <a:t> (copy));                            // Assert </a:t>
            </a:r>
          </a:p>
          <a:p>
            <a:r>
              <a:rPr lang="en-US" sz="1200" dirty="0">
                <a:highlight>
                  <a:srgbClr val="FFFF00"/>
                </a:highlight>
                <a:latin typeface="Arial Unicode MS" pitchFamily="34" charset="-128"/>
                <a:ea typeface="Arial Unicode MS" pitchFamily="34" charset="-128"/>
                <a:cs typeface="Arial Unicode MS" pitchFamily="34" charset="-128"/>
              </a:rPr>
              <a:t>}</a:t>
            </a:r>
          </a:p>
        </p:txBody>
      </p:sp>
    </p:spTree>
    <p:extLst>
      <p:ext uri="{BB962C8B-B14F-4D97-AF65-F5344CB8AC3E}">
        <p14:creationId xmlns:p14="http://schemas.microsoft.com/office/powerpoint/2010/main" val="248075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02062-9269-4E16-A192-2C0E6E7F1011}"/>
              </a:ext>
            </a:extLst>
          </p:cNvPr>
          <p:cNvSpPr>
            <a:spLocks noGrp="1"/>
          </p:cNvSpPr>
          <p:nvPr>
            <p:ph type="title"/>
          </p:nvPr>
        </p:nvSpPr>
        <p:spPr/>
        <p:txBody>
          <a:bodyPr>
            <a:normAutofit/>
          </a:bodyPr>
          <a:lstStyle/>
          <a:p>
            <a:r>
              <a:rPr lang="en-US" sz="3600" dirty="0"/>
              <a:t>Question: Where Do The Data Values Come From?</a:t>
            </a:r>
            <a:endParaRPr lang="en-GB" sz="3600" dirty="0"/>
          </a:p>
        </p:txBody>
      </p:sp>
      <p:sp>
        <p:nvSpPr>
          <p:cNvPr id="3" name="Content Placeholder 2">
            <a:extLst>
              <a:ext uri="{FF2B5EF4-FFF2-40B4-BE49-F238E27FC236}">
                <a16:creationId xmlns:a16="http://schemas.microsoft.com/office/drawing/2014/main" id="{29D53348-8E20-4B59-A690-B09C8B6079FC}"/>
              </a:ext>
            </a:extLst>
          </p:cNvPr>
          <p:cNvSpPr>
            <a:spLocks noGrp="1"/>
          </p:cNvSpPr>
          <p:nvPr>
            <p:ph idx="1"/>
          </p:nvPr>
        </p:nvSpPr>
        <p:spPr/>
        <p:txBody>
          <a:bodyPr/>
          <a:lstStyle/>
          <a:p>
            <a:r>
              <a:rPr lang="en-US" sz="2400" dirty="0"/>
              <a:t>Answer:</a:t>
            </a:r>
          </a:p>
          <a:p>
            <a:pPr lvl="1"/>
            <a:r>
              <a:rPr lang="en-US" dirty="0"/>
              <a:t>All combinations of values from @DataPoints annotations where assume clause is true</a:t>
            </a:r>
          </a:p>
          <a:p>
            <a:pPr lvl="1"/>
            <a:r>
              <a:rPr lang="en-US" dirty="0"/>
              <a:t>Four (of nine) combinations in this particular case</a:t>
            </a:r>
          </a:p>
          <a:p>
            <a:pPr lvl="1"/>
            <a:r>
              <a:rPr lang="en-US" dirty="0"/>
              <a:t>Note:  @DataPoints format is an array</a:t>
            </a:r>
          </a:p>
          <a:p>
            <a:pPr lvl="1">
              <a:buFontTx/>
              <a:buNone/>
            </a:pPr>
            <a:endParaRPr lang="en-US" sz="2400" dirty="0"/>
          </a:p>
          <a:p>
            <a:endParaRPr lang="en-GB" dirty="0"/>
          </a:p>
        </p:txBody>
      </p:sp>
      <p:pic>
        <p:nvPicPr>
          <p:cNvPr id="5" name="Picture 4">
            <a:extLst>
              <a:ext uri="{FF2B5EF4-FFF2-40B4-BE49-F238E27FC236}">
                <a16:creationId xmlns:a16="http://schemas.microsoft.com/office/drawing/2014/main" id="{CAF2078D-B02A-4E4D-A14E-3C8FCEE2AF7A}"/>
              </a:ext>
            </a:extLst>
          </p:cNvPr>
          <p:cNvPicPr>
            <a:picLocks noChangeAspect="1"/>
          </p:cNvPicPr>
          <p:nvPr/>
        </p:nvPicPr>
        <p:blipFill>
          <a:blip r:embed="rId2"/>
          <a:stretch>
            <a:fillRect/>
          </a:stretch>
        </p:blipFill>
        <p:spPr>
          <a:xfrm>
            <a:off x="1143000" y="3657600"/>
            <a:ext cx="6324600" cy="2442868"/>
          </a:xfrm>
          <a:prstGeom prst="rect">
            <a:avLst/>
          </a:prstGeom>
        </p:spPr>
      </p:pic>
    </p:spTree>
    <p:extLst>
      <p:ext uri="{BB962C8B-B14F-4D97-AF65-F5344CB8AC3E}">
        <p14:creationId xmlns:p14="http://schemas.microsoft.com/office/powerpoint/2010/main" val="1721662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01AEA-D2F6-44BC-9A7C-CABF8E72C293}"/>
              </a:ext>
            </a:extLst>
          </p:cNvPr>
          <p:cNvSpPr>
            <a:spLocks noGrp="1"/>
          </p:cNvSpPr>
          <p:nvPr>
            <p:ph type="title"/>
          </p:nvPr>
        </p:nvSpPr>
        <p:spPr>
          <a:xfrm>
            <a:off x="3124200" y="2819400"/>
            <a:ext cx="7543800" cy="1450757"/>
          </a:xfrm>
        </p:spPr>
        <p:txBody>
          <a:bodyPr/>
          <a:lstStyle/>
          <a:p>
            <a:r>
              <a:rPr lang="en-GB" b="1" i="1" dirty="0"/>
              <a:t>Thank you</a:t>
            </a:r>
            <a:br>
              <a:rPr lang="en-GB" dirty="0"/>
            </a:br>
            <a:endParaRPr lang="en-GB" dirty="0"/>
          </a:p>
        </p:txBody>
      </p:sp>
    </p:spTree>
    <p:extLst>
      <p:ext uri="{BB962C8B-B14F-4D97-AF65-F5344CB8AC3E}">
        <p14:creationId xmlns:p14="http://schemas.microsoft.com/office/powerpoint/2010/main" val="2901897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4E2DE-B030-4BCC-81D6-6DD53B11C070}"/>
              </a:ext>
            </a:extLst>
          </p:cNvPr>
          <p:cNvSpPr>
            <a:spLocks noGrp="1"/>
          </p:cNvSpPr>
          <p:nvPr>
            <p:ph type="title"/>
          </p:nvPr>
        </p:nvSpPr>
        <p:spPr/>
        <p:txBody>
          <a:bodyPr/>
          <a:lstStyle/>
          <a:p>
            <a:r>
              <a:rPr lang="en-US" dirty="0"/>
              <a:t>Software Testability </a:t>
            </a:r>
            <a:endParaRPr lang="en-GB" dirty="0"/>
          </a:p>
        </p:txBody>
      </p:sp>
      <p:sp>
        <p:nvSpPr>
          <p:cNvPr id="3" name="Content Placeholder 2">
            <a:extLst>
              <a:ext uri="{FF2B5EF4-FFF2-40B4-BE49-F238E27FC236}">
                <a16:creationId xmlns:a16="http://schemas.microsoft.com/office/drawing/2014/main" id="{D96C8EBB-F67D-452D-A071-97F7ED9D20DD}"/>
              </a:ext>
            </a:extLst>
          </p:cNvPr>
          <p:cNvSpPr>
            <a:spLocks noGrp="1"/>
          </p:cNvSpPr>
          <p:nvPr>
            <p:ph idx="1"/>
          </p:nvPr>
        </p:nvSpPr>
        <p:spPr>
          <a:xfrm>
            <a:off x="822959" y="3505200"/>
            <a:ext cx="7543801" cy="2363894"/>
          </a:xfrm>
        </p:spPr>
        <p:txBody>
          <a:bodyPr/>
          <a:lstStyle/>
          <a:p>
            <a:pPr>
              <a:buFont typeface="Wingdings" panose="05000000000000000000" pitchFamily="2" charset="2"/>
              <a:buChar char="§"/>
            </a:pPr>
            <a:r>
              <a:rPr lang="en-US" sz="2800" dirty="0"/>
              <a:t>Plainly speaking – </a:t>
            </a:r>
            <a:r>
              <a:rPr lang="en-US" sz="2800" dirty="0">
                <a:solidFill>
                  <a:schemeClr val="tx2"/>
                </a:solidFill>
              </a:rPr>
              <a:t>how hard it is to find faults</a:t>
            </a:r>
            <a:r>
              <a:rPr lang="en-US" sz="2800" dirty="0"/>
              <a:t> in the software</a:t>
            </a:r>
          </a:p>
          <a:p>
            <a:pPr>
              <a:buFont typeface="Wingdings" panose="05000000000000000000" pitchFamily="2" charset="2"/>
              <a:buChar char="§"/>
            </a:pPr>
            <a:r>
              <a:rPr lang="en-US" sz="2800" dirty="0"/>
              <a:t>Testability is dominated by </a:t>
            </a:r>
            <a:r>
              <a:rPr lang="en-US" sz="2800" dirty="0">
                <a:solidFill>
                  <a:schemeClr val="tx2"/>
                </a:solidFill>
              </a:rPr>
              <a:t>two</a:t>
            </a:r>
            <a:r>
              <a:rPr lang="en-US" sz="2800" dirty="0"/>
              <a:t> practical problems</a:t>
            </a:r>
          </a:p>
          <a:p>
            <a:pPr lvl="1"/>
            <a:r>
              <a:rPr lang="en-US" sz="2400" dirty="0"/>
              <a:t>How to </a:t>
            </a:r>
            <a:r>
              <a:rPr lang="en-US" sz="2400" dirty="0">
                <a:solidFill>
                  <a:schemeClr val="tx2"/>
                </a:solidFill>
              </a:rPr>
              <a:t>provide the test values</a:t>
            </a:r>
            <a:r>
              <a:rPr lang="en-US" sz="2400" dirty="0"/>
              <a:t> to the software</a:t>
            </a:r>
          </a:p>
          <a:p>
            <a:pPr lvl="1"/>
            <a:r>
              <a:rPr lang="en-US" sz="2400" dirty="0"/>
              <a:t>How to </a:t>
            </a:r>
            <a:r>
              <a:rPr lang="en-US" sz="2400" dirty="0">
                <a:solidFill>
                  <a:schemeClr val="tx2"/>
                </a:solidFill>
              </a:rPr>
              <a:t>observe the results</a:t>
            </a:r>
            <a:r>
              <a:rPr lang="en-US" sz="2400" dirty="0"/>
              <a:t> of test execution</a:t>
            </a:r>
          </a:p>
          <a:p>
            <a:endParaRPr lang="en-GB" dirty="0"/>
          </a:p>
        </p:txBody>
      </p:sp>
      <p:sp>
        <p:nvSpPr>
          <p:cNvPr id="4" name="Text Box 4">
            <a:extLst>
              <a:ext uri="{FF2B5EF4-FFF2-40B4-BE49-F238E27FC236}">
                <a16:creationId xmlns:a16="http://schemas.microsoft.com/office/drawing/2014/main" id="{8FA7E792-891F-4155-BC5A-199170C1D2CE}"/>
              </a:ext>
            </a:extLst>
          </p:cNvPr>
          <p:cNvSpPr txBox="1">
            <a:spLocks noChangeArrowheads="1"/>
          </p:cNvSpPr>
          <p:nvPr/>
        </p:nvSpPr>
        <p:spPr bwMode="auto">
          <a:xfrm>
            <a:off x="822959" y="2152471"/>
            <a:ext cx="7857282" cy="1200329"/>
          </a:xfrm>
          <a:prstGeom prst="rect">
            <a:avLst/>
          </a:prstGeom>
          <a:gradFill flip="none" rotWithShape="1">
            <a:gsLst>
              <a:gs pos="15000">
                <a:schemeClr val="bg1">
                  <a:lumMod val="75000"/>
                </a:schemeClr>
              </a:gs>
              <a:gs pos="47000">
                <a:schemeClr val="bg1">
                  <a:lumMod val="60000"/>
                  <a:lumOff val="40000"/>
                </a:schemeClr>
              </a:gs>
              <a:gs pos="96000">
                <a:schemeClr val="bg1">
                  <a:lumMod val="75000"/>
                </a:schemeClr>
              </a:gs>
            </a:gsLst>
            <a:lin ang="5400000" scaled="0"/>
            <a:tileRect/>
          </a:gradFill>
          <a:ln w="19050">
            <a:solidFill>
              <a:schemeClr val="tx2"/>
            </a:solidFill>
            <a:miter lim="800000"/>
            <a:headEnd type="none" w="sm" len="sm"/>
            <a:tailEnd type="none" w="sm" len="sm"/>
          </a:ln>
          <a:effectLst/>
        </p:spPr>
        <p:txBody>
          <a:bodyPr wrap="square">
            <a:spAutoFit/>
          </a:bodyPr>
          <a:lstStyle/>
          <a:p>
            <a:pPr algn="ctr">
              <a:defRPr/>
            </a:pPr>
            <a:r>
              <a:rPr lang="en-US" altLang="zh-CN" sz="2400" b="0" dirty="0">
                <a:solidFill>
                  <a:schemeClr val="tx2"/>
                </a:solidFill>
                <a:effectLst>
                  <a:outerShdw blurRad="38100" dist="38100" dir="2700000" algn="tl">
                    <a:srgbClr val="000000"/>
                  </a:outerShdw>
                </a:effectLst>
                <a:latin typeface="Gill Sans MT" pitchFamily="34" charset="0"/>
                <a:ea typeface="宋体" charset="-122"/>
              </a:rPr>
              <a:t>The degree to which a system or component facilitates the establishment of test criteria and the performance of tests to determine whether those criteria have been met</a:t>
            </a:r>
          </a:p>
        </p:txBody>
      </p:sp>
    </p:spTree>
    <p:extLst>
      <p:ext uri="{BB962C8B-B14F-4D97-AF65-F5344CB8AC3E}">
        <p14:creationId xmlns:p14="http://schemas.microsoft.com/office/powerpoint/2010/main" val="125078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3A89-D152-4252-A013-1C51F83166F3}"/>
              </a:ext>
            </a:extLst>
          </p:cNvPr>
          <p:cNvSpPr>
            <a:spLocks noGrp="1"/>
          </p:cNvSpPr>
          <p:nvPr>
            <p:ph type="title"/>
          </p:nvPr>
        </p:nvSpPr>
        <p:spPr/>
        <p:txBody>
          <a:bodyPr>
            <a:normAutofit/>
          </a:bodyPr>
          <a:lstStyle/>
          <a:p>
            <a:r>
              <a:rPr lang="en-US" sz="4400" dirty="0"/>
              <a:t>Observability and Controllability</a:t>
            </a:r>
            <a:endParaRPr lang="en-GB" sz="4400" dirty="0"/>
          </a:p>
        </p:txBody>
      </p:sp>
      <p:sp>
        <p:nvSpPr>
          <p:cNvPr id="3" name="Content Placeholder 2">
            <a:extLst>
              <a:ext uri="{FF2B5EF4-FFF2-40B4-BE49-F238E27FC236}">
                <a16:creationId xmlns:a16="http://schemas.microsoft.com/office/drawing/2014/main" id="{9A38D2E9-FF93-4470-BE6A-573943A8953D}"/>
              </a:ext>
            </a:extLst>
          </p:cNvPr>
          <p:cNvSpPr>
            <a:spLocks noGrp="1"/>
          </p:cNvSpPr>
          <p:nvPr>
            <p:ph idx="1"/>
          </p:nvPr>
        </p:nvSpPr>
        <p:spPr/>
        <p:txBody>
          <a:bodyPr>
            <a:normAutofit fontScale="70000" lnSpcReduction="20000"/>
          </a:bodyPr>
          <a:lstStyle/>
          <a:p>
            <a:r>
              <a:rPr lang="en-US" sz="2800" b="1" dirty="0">
                <a:solidFill>
                  <a:schemeClr val="tx1"/>
                </a:solidFill>
                <a:cs typeface="Calibri" pitchFamily="34" charset="0"/>
              </a:rPr>
              <a:t>Observability</a:t>
            </a:r>
          </a:p>
          <a:p>
            <a:endParaRPr lang="en-US" sz="2800" dirty="0"/>
          </a:p>
          <a:p>
            <a:endParaRPr lang="en-US" sz="2800" dirty="0"/>
          </a:p>
          <a:p>
            <a:endParaRPr lang="en-US" sz="2800" dirty="0"/>
          </a:p>
          <a:p>
            <a:pPr lvl="1"/>
            <a:r>
              <a:rPr lang="en-US" sz="2400" dirty="0"/>
              <a:t>Software that affects hardware devices, databases, or remote files have low observability</a:t>
            </a:r>
            <a:endParaRPr lang="en-US" sz="2800" dirty="0"/>
          </a:p>
          <a:p>
            <a:r>
              <a:rPr lang="en-US" sz="2800" b="1" dirty="0">
                <a:solidFill>
                  <a:schemeClr val="tx1"/>
                </a:solidFill>
                <a:cs typeface="Calibri" pitchFamily="34" charset="0"/>
              </a:rPr>
              <a:t>Controllability</a:t>
            </a:r>
          </a:p>
          <a:p>
            <a:endParaRPr lang="en-US" sz="2800" dirty="0"/>
          </a:p>
          <a:p>
            <a:endParaRPr lang="en-US" sz="2800" dirty="0"/>
          </a:p>
          <a:p>
            <a:pPr lvl="1"/>
            <a:r>
              <a:rPr lang="en-US" sz="2400" dirty="0"/>
              <a:t>Easy to control software with inputs from keyboards</a:t>
            </a:r>
          </a:p>
          <a:p>
            <a:pPr lvl="1"/>
            <a:r>
              <a:rPr lang="en-US" sz="2400" dirty="0"/>
              <a:t>Inputs from hardware sensors or distributed software is harder</a:t>
            </a:r>
            <a:endParaRPr lang="en-US" dirty="0"/>
          </a:p>
          <a:p>
            <a:r>
              <a:rPr lang="en-US" sz="2800" dirty="0"/>
              <a:t> </a:t>
            </a:r>
            <a:r>
              <a:rPr lang="en-US" sz="2800" b="1" dirty="0">
                <a:solidFill>
                  <a:schemeClr val="tx1"/>
                </a:solidFill>
              </a:rPr>
              <a:t>Data abstraction </a:t>
            </a:r>
            <a:r>
              <a:rPr lang="en-US" sz="2800" dirty="0"/>
              <a:t>reduces controllability and observability</a:t>
            </a:r>
          </a:p>
          <a:p>
            <a:endParaRPr lang="en-GB" dirty="0"/>
          </a:p>
        </p:txBody>
      </p:sp>
      <p:sp>
        <p:nvSpPr>
          <p:cNvPr id="4" name="Text Box 4">
            <a:extLst>
              <a:ext uri="{FF2B5EF4-FFF2-40B4-BE49-F238E27FC236}">
                <a16:creationId xmlns:a16="http://schemas.microsoft.com/office/drawing/2014/main" id="{1548F400-1E7F-427C-9380-5E7F554D6C03}"/>
              </a:ext>
            </a:extLst>
          </p:cNvPr>
          <p:cNvSpPr txBox="1">
            <a:spLocks noChangeArrowheads="1"/>
          </p:cNvSpPr>
          <p:nvPr/>
        </p:nvSpPr>
        <p:spPr bwMode="auto">
          <a:xfrm>
            <a:off x="827875" y="2133600"/>
            <a:ext cx="7696200" cy="1015663"/>
          </a:xfrm>
          <a:prstGeom prst="rect">
            <a:avLst/>
          </a:prstGeom>
          <a:gradFill flip="none" rotWithShape="1">
            <a:gsLst>
              <a:gs pos="15000">
                <a:schemeClr val="bg1">
                  <a:lumMod val="75000"/>
                </a:schemeClr>
              </a:gs>
              <a:gs pos="47000">
                <a:schemeClr val="bg1">
                  <a:lumMod val="60000"/>
                  <a:lumOff val="40000"/>
                </a:schemeClr>
              </a:gs>
              <a:gs pos="96000">
                <a:schemeClr val="bg1">
                  <a:lumMod val="75000"/>
                </a:schemeClr>
              </a:gs>
            </a:gsLst>
            <a:lin ang="5400000" scaled="0"/>
            <a:tileRect/>
          </a:gradFill>
          <a:ln w="19050">
            <a:solidFill>
              <a:schemeClr val="tx2"/>
            </a:solidFill>
            <a:miter lim="800000"/>
            <a:headEnd type="none" w="sm" len="sm"/>
            <a:tailEnd type="none" w="sm" len="sm"/>
          </a:ln>
          <a:effectLst/>
        </p:spPr>
        <p:txBody>
          <a:bodyPr wrap="square">
            <a:spAutoFit/>
          </a:bodyPr>
          <a:lstStyle/>
          <a:p>
            <a:pPr algn="ctr">
              <a:defRPr/>
            </a:pPr>
            <a:r>
              <a:rPr lang="en-US" altLang="zh-CN" sz="2000" b="0" dirty="0">
                <a:solidFill>
                  <a:schemeClr val="tx2"/>
                </a:solidFill>
                <a:effectLst>
                  <a:outerShdw blurRad="38100" dist="38100" dir="2700000" algn="tl">
                    <a:srgbClr val="000000"/>
                  </a:outerShdw>
                </a:effectLst>
                <a:latin typeface="Gill Sans MT" pitchFamily="34" charset="0"/>
                <a:ea typeface="宋体" charset="-122"/>
              </a:rPr>
              <a:t>How easy it is to observe the behavior of a program in terms of its outputs, effects on the environment and other hardware and software components</a:t>
            </a:r>
          </a:p>
        </p:txBody>
      </p:sp>
      <p:sp>
        <p:nvSpPr>
          <p:cNvPr id="5" name="Text Box 4">
            <a:extLst>
              <a:ext uri="{FF2B5EF4-FFF2-40B4-BE49-F238E27FC236}">
                <a16:creationId xmlns:a16="http://schemas.microsoft.com/office/drawing/2014/main" id="{EDD15FE3-1DD5-47C6-9DB8-B6EE560DCCE7}"/>
              </a:ext>
            </a:extLst>
          </p:cNvPr>
          <p:cNvSpPr txBox="1">
            <a:spLocks noChangeArrowheads="1"/>
          </p:cNvSpPr>
          <p:nvPr/>
        </p:nvSpPr>
        <p:spPr bwMode="auto">
          <a:xfrm>
            <a:off x="914400" y="4148355"/>
            <a:ext cx="7696200" cy="706898"/>
          </a:xfrm>
          <a:prstGeom prst="rect">
            <a:avLst/>
          </a:prstGeom>
          <a:gradFill flip="none" rotWithShape="1">
            <a:gsLst>
              <a:gs pos="15000">
                <a:schemeClr val="bg1">
                  <a:lumMod val="75000"/>
                </a:schemeClr>
              </a:gs>
              <a:gs pos="47000">
                <a:schemeClr val="bg1">
                  <a:lumMod val="60000"/>
                  <a:lumOff val="40000"/>
                </a:schemeClr>
              </a:gs>
              <a:gs pos="96000">
                <a:schemeClr val="bg1">
                  <a:lumMod val="75000"/>
                </a:schemeClr>
              </a:gs>
            </a:gsLst>
            <a:lin ang="5400000" scaled="0"/>
            <a:tileRect/>
          </a:gradFill>
          <a:ln w="19050">
            <a:solidFill>
              <a:schemeClr val="tx2"/>
            </a:solidFill>
            <a:miter lim="800000"/>
            <a:headEnd type="none" w="sm" len="sm"/>
            <a:tailEnd type="none" w="sm" len="sm"/>
          </a:ln>
          <a:effectLst/>
        </p:spPr>
        <p:txBody>
          <a:bodyPr wrap="square">
            <a:spAutoFit/>
          </a:bodyPr>
          <a:lstStyle/>
          <a:p>
            <a:pPr algn="ctr">
              <a:defRPr/>
            </a:pPr>
            <a:r>
              <a:rPr lang="en-US" altLang="zh-CN" sz="2000" b="0" dirty="0">
                <a:solidFill>
                  <a:schemeClr val="tx2"/>
                </a:solidFill>
                <a:effectLst>
                  <a:outerShdw blurRad="38100" dist="38100" dir="2700000" algn="tl">
                    <a:srgbClr val="000000"/>
                  </a:outerShdw>
                </a:effectLst>
                <a:latin typeface="Gill Sans MT" pitchFamily="34" charset="0"/>
                <a:ea typeface="宋体" charset="-122"/>
              </a:rPr>
              <a:t>How easy it is to provide a program with the needed inputs, in terms of values, operations, and behaviors</a:t>
            </a:r>
          </a:p>
        </p:txBody>
      </p:sp>
    </p:spTree>
    <p:extLst>
      <p:ext uri="{BB962C8B-B14F-4D97-AF65-F5344CB8AC3E}">
        <p14:creationId xmlns:p14="http://schemas.microsoft.com/office/powerpoint/2010/main" val="2163086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1000"/>
                                        <p:tgtEl>
                                          <p:spTgt spid="4"/>
                                        </p:tgtEl>
                                      </p:cBhvr>
                                    </p:animEffect>
                                  </p:childTnLst>
                                </p:cTn>
                              </p:par>
                            </p:childTnLst>
                          </p:cTn>
                        </p:par>
                        <p:par>
                          <p:cTn id="8" fill="hold">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3A89-D152-4252-A013-1C51F83166F3}"/>
              </a:ext>
            </a:extLst>
          </p:cNvPr>
          <p:cNvSpPr>
            <a:spLocks noGrp="1"/>
          </p:cNvSpPr>
          <p:nvPr>
            <p:ph type="title"/>
          </p:nvPr>
        </p:nvSpPr>
        <p:spPr/>
        <p:txBody>
          <a:bodyPr>
            <a:normAutofit/>
          </a:bodyPr>
          <a:lstStyle/>
          <a:p>
            <a:r>
              <a:rPr lang="en-US" sz="4400" dirty="0"/>
              <a:t>Components of a Test Case</a:t>
            </a:r>
            <a:endParaRPr lang="en-GB" sz="4400" dirty="0"/>
          </a:p>
        </p:txBody>
      </p:sp>
      <p:sp>
        <p:nvSpPr>
          <p:cNvPr id="3" name="Content Placeholder 2">
            <a:extLst>
              <a:ext uri="{FF2B5EF4-FFF2-40B4-BE49-F238E27FC236}">
                <a16:creationId xmlns:a16="http://schemas.microsoft.com/office/drawing/2014/main" id="{9A38D2E9-FF93-4470-BE6A-573943A8953D}"/>
              </a:ext>
            </a:extLst>
          </p:cNvPr>
          <p:cNvSpPr>
            <a:spLocks noGrp="1"/>
          </p:cNvSpPr>
          <p:nvPr>
            <p:ph idx="1"/>
          </p:nvPr>
        </p:nvSpPr>
        <p:spPr/>
        <p:txBody>
          <a:bodyPr>
            <a:normAutofit fontScale="77500" lnSpcReduction="20000"/>
          </a:bodyPr>
          <a:lstStyle/>
          <a:p>
            <a:pPr>
              <a:buFont typeface="Wingdings" panose="05000000000000000000" pitchFamily="2" charset="2"/>
              <a:buChar char="§"/>
            </a:pPr>
            <a:r>
              <a:rPr lang="en-US" sz="2800" dirty="0"/>
              <a:t>A test case is a </a:t>
            </a:r>
            <a:r>
              <a:rPr lang="en-US" sz="2800" dirty="0">
                <a:solidFill>
                  <a:schemeClr val="tx2"/>
                </a:solidFill>
              </a:rPr>
              <a:t>multipart artifact</a:t>
            </a:r>
            <a:r>
              <a:rPr lang="en-US" sz="2800" dirty="0"/>
              <a:t> with a definite structure</a:t>
            </a:r>
          </a:p>
          <a:p>
            <a:pPr lvl="1"/>
            <a:endParaRPr lang="en-US" dirty="0"/>
          </a:p>
          <a:p>
            <a:pPr>
              <a:buFont typeface="Wingdings" panose="05000000000000000000" pitchFamily="2" charset="2"/>
              <a:buChar char="§"/>
            </a:pPr>
            <a:r>
              <a:rPr lang="en-US" sz="2800" dirty="0">
                <a:effectLst>
                  <a:outerShdw blurRad="38100" dist="38100" dir="2700000" algn="tl">
                    <a:srgbClr val="000000">
                      <a:alpha val="43137"/>
                    </a:srgbClr>
                  </a:outerShdw>
                </a:effectLst>
                <a:cs typeface="Calibri" pitchFamily="34" charset="0"/>
              </a:rPr>
              <a:t>Test case values</a:t>
            </a:r>
          </a:p>
          <a:p>
            <a:endParaRPr lang="en-US" sz="2800" dirty="0">
              <a:effectLst>
                <a:outerShdw blurRad="38100" dist="38100" dir="2700000" algn="tl">
                  <a:srgbClr val="000000">
                    <a:alpha val="43137"/>
                  </a:srgbClr>
                </a:outerShdw>
              </a:effectLst>
              <a:cs typeface="Calibri" pitchFamily="34" charset="0"/>
            </a:endParaRPr>
          </a:p>
          <a:p>
            <a:endParaRPr lang="en-US" sz="2800" dirty="0"/>
          </a:p>
          <a:p>
            <a:endParaRPr lang="en-US" sz="2800" dirty="0"/>
          </a:p>
          <a:p>
            <a:pPr>
              <a:buFont typeface="Wingdings" panose="05000000000000000000" pitchFamily="2" charset="2"/>
              <a:buChar char="§"/>
            </a:pPr>
            <a:r>
              <a:rPr lang="en-US" sz="2800" dirty="0">
                <a:effectLst>
                  <a:outerShdw blurRad="38100" dist="38100" dir="2700000" algn="tl">
                    <a:srgbClr val="000000">
                      <a:alpha val="43137"/>
                    </a:srgbClr>
                  </a:outerShdw>
                </a:effectLst>
                <a:cs typeface="Calibri" pitchFamily="34" charset="0"/>
              </a:rPr>
              <a:t>Expected results</a:t>
            </a:r>
            <a:r>
              <a:rPr lang="en-US" sz="2800" dirty="0"/>
              <a:t>	</a:t>
            </a:r>
          </a:p>
          <a:p>
            <a:endParaRPr lang="en-US" dirty="0"/>
          </a:p>
          <a:p>
            <a:endParaRPr lang="en-US" sz="2800" dirty="0"/>
          </a:p>
          <a:p>
            <a:pPr lvl="1"/>
            <a:endParaRPr lang="en-US" sz="2400" dirty="0"/>
          </a:p>
          <a:p>
            <a:pPr lvl="1"/>
            <a:r>
              <a:rPr lang="en-US" sz="2400" dirty="0"/>
              <a:t>A </a:t>
            </a:r>
            <a:r>
              <a:rPr lang="en-US" sz="2400" i="1" dirty="0">
                <a:solidFill>
                  <a:schemeClr val="tx2"/>
                </a:solidFill>
              </a:rPr>
              <a:t>test oracle</a:t>
            </a:r>
            <a:r>
              <a:rPr lang="en-US" sz="2400" dirty="0"/>
              <a:t> uses expected results </a:t>
            </a:r>
            <a:r>
              <a:rPr lang="en-US" sz="2100" dirty="0"/>
              <a:t>to decide whether </a:t>
            </a:r>
            <a:r>
              <a:rPr lang="en-US" sz="2400" dirty="0"/>
              <a:t>a test passed or failed</a:t>
            </a:r>
          </a:p>
          <a:p>
            <a:endParaRPr lang="en-GB" dirty="0"/>
          </a:p>
        </p:txBody>
      </p:sp>
      <p:sp>
        <p:nvSpPr>
          <p:cNvPr id="4" name="Text Box 4">
            <a:extLst>
              <a:ext uri="{FF2B5EF4-FFF2-40B4-BE49-F238E27FC236}">
                <a16:creationId xmlns:a16="http://schemas.microsoft.com/office/drawing/2014/main" id="{AA2B359B-F631-49FB-8D6F-8B37614F9877}"/>
              </a:ext>
            </a:extLst>
          </p:cNvPr>
          <p:cNvSpPr txBox="1">
            <a:spLocks noChangeArrowheads="1"/>
          </p:cNvSpPr>
          <p:nvPr/>
        </p:nvSpPr>
        <p:spPr bwMode="auto">
          <a:xfrm>
            <a:off x="899445" y="3013501"/>
            <a:ext cx="7345109" cy="830997"/>
          </a:xfrm>
          <a:prstGeom prst="rect">
            <a:avLst/>
          </a:prstGeom>
          <a:gradFill flip="none" rotWithShape="1">
            <a:gsLst>
              <a:gs pos="15000">
                <a:schemeClr val="bg1">
                  <a:lumMod val="75000"/>
                </a:schemeClr>
              </a:gs>
              <a:gs pos="47000">
                <a:schemeClr val="bg1">
                  <a:lumMod val="60000"/>
                  <a:lumOff val="40000"/>
                </a:schemeClr>
              </a:gs>
              <a:gs pos="96000">
                <a:schemeClr val="bg1">
                  <a:lumMod val="75000"/>
                </a:schemeClr>
              </a:gs>
            </a:gsLst>
            <a:lin ang="5400000" scaled="0"/>
            <a:tileRect/>
          </a:gradFill>
          <a:ln w="19050">
            <a:solidFill>
              <a:schemeClr val="tx2"/>
            </a:solidFill>
            <a:miter lim="800000"/>
            <a:headEnd type="none" w="sm" len="sm"/>
            <a:tailEnd type="none" w="sm" len="sm"/>
          </a:ln>
          <a:effectLst/>
        </p:spPr>
        <p:txBody>
          <a:bodyPr wrap="square">
            <a:spAutoFit/>
          </a:bodyPr>
          <a:lstStyle/>
          <a:p>
            <a:pPr algn="ctr">
              <a:defRPr/>
            </a:pPr>
            <a:r>
              <a:rPr lang="en-US" altLang="zh-CN" sz="2400" b="0" dirty="0">
                <a:solidFill>
                  <a:schemeClr val="tx2"/>
                </a:solidFill>
                <a:effectLst>
                  <a:outerShdw blurRad="38100" dist="38100" dir="2700000" algn="tl">
                    <a:srgbClr val="000000"/>
                  </a:outerShdw>
                </a:effectLst>
                <a:latin typeface="Gill Sans MT" pitchFamily="34" charset="0"/>
                <a:ea typeface="宋体" charset="-122"/>
              </a:rPr>
              <a:t>The input values needed to complete an execution of the software under test</a:t>
            </a:r>
          </a:p>
        </p:txBody>
      </p:sp>
      <p:sp>
        <p:nvSpPr>
          <p:cNvPr id="5" name="Text Box 4">
            <a:extLst>
              <a:ext uri="{FF2B5EF4-FFF2-40B4-BE49-F238E27FC236}">
                <a16:creationId xmlns:a16="http://schemas.microsoft.com/office/drawing/2014/main" id="{37C4595B-B9AA-4DC8-9ADA-5652BA146FCD}"/>
              </a:ext>
            </a:extLst>
          </p:cNvPr>
          <p:cNvSpPr txBox="1">
            <a:spLocks noChangeArrowheads="1"/>
          </p:cNvSpPr>
          <p:nvPr/>
        </p:nvSpPr>
        <p:spPr bwMode="auto">
          <a:xfrm>
            <a:off x="922304" y="4596766"/>
            <a:ext cx="7345109" cy="830997"/>
          </a:xfrm>
          <a:prstGeom prst="rect">
            <a:avLst/>
          </a:prstGeom>
          <a:gradFill flip="none" rotWithShape="1">
            <a:gsLst>
              <a:gs pos="15000">
                <a:schemeClr val="bg1">
                  <a:lumMod val="75000"/>
                </a:schemeClr>
              </a:gs>
              <a:gs pos="47000">
                <a:schemeClr val="bg1">
                  <a:lumMod val="60000"/>
                  <a:lumOff val="40000"/>
                </a:schemeClr>
              </a:gs>
              <a:gs pos="96000">
                <a:schemeClr val="bg1">
                  <a:lumMod val="75000"/>
                </a:schemeClr>
              </a:gs>
            </a:gsLst>
            <a:lin ang="5400000" scaled="0"/>
            <a:tileRect/>
          </a:gradFill>
          <a:ln w="19050">
            <a:solidFill>
              <a:schemeClr val="tx2"/>
            </a:solidFill>
            <a:miter lim="800000"/>
            <a:headEnd type="none" w="sm" len="sm"/>
            <a:tailEnd type="none" w="sm" len="sm"/>
          </a:ln>
          <a:effectLst/>
        </p:spPr>
        <p:txBody>
          <a:bodyPr wrap="square">
            <a:spAutoFit/>
          </a:bodyPr>
          <a:lstStyle/>
          <a:p>
            <a:pPr algn="ctr">
              <a:defRPr/>
            </a:pPr>
            <a:r>
              <a:rPr lang="en-US" altLang="zh-CN" sz="2400" b="0" dirty="0">
                <a:solidFill>
                  <a:schemeClr val="tx2"/>
                </a:solidFill>
                <a:effectLst>
                  <a:outerShdw blurRad="38100" dist="38100" dir="2700000" algn="tl">
                    <a:srgbClr val="000000"/>
                  </a:outerShdw>
                </a:effectLst>
                <a:latin typeface="Gill Sans MT" pitchFamily="34" charset="0"/>
                <a:ea typeface="宋体" charset="-122"/>
              </a:rPr>
              <a:t>The result that will be produced by the test if the software behaves as expected</a:t>
            </a:r>
          </a:p>
        </p:txBody>
      </p:sp>
    </p:spTree>
    <p:extLst>
      <p:ext uri="{BB962C8B-B14F-4D97-AF65-F5344CB8AC3E}">
        <p14:creationId xmlns:p14="http://schemas.microsoft.com/office/powerpoint/2010/main" val="1016876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1000"/>
                                        <p:tgtEl>
                                          <p:spTgt spid="4"/>
                                        </p:tgtEl>
                                      </p:cBhvr>
                                    </p:animEffect>
                                  </p:childTnLst>
                                </p:cTn>
                              </p:par>
                            </p:childTnLst>
                          </p:cTn>
                        </p:par>
                        <p:par>
                          <p:cTn id="8" fill="hold">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3A89-D152-4252-A013-1C51F83166F3}"/>
              </a:ext>
            </a:extLst>
          </p:cNvPr>
          <p:cNvSpPr>
            <a:spLocks noGrp="1"/>
          </p:cNvSpPr>
          <p:nvPr>
            <p:ph type="title"/>
          </p:nvPr>
        </p:nvSpPr>
        <p:spPr/>
        <p:txBody>
          <a:bodyPr>
            <a:normAutofit/>
          </a:bodyPr>
          <a:lstStyle/>
          <a:p>
            <a:r>
              <a:rPr lang="en-US" sz="4400" dirty="0"/>
              <a:t>Putting Tests Together</a:t>
            </a:r>
            <a:endParaRPr lang="en-GB" sz="4400" dirty="0"/>
          </a:p>
        </p:txBody>
      </p:sp>
      <p:sp>
        <p:nvSpPr>
          <p:cNvPr id="3" name="Content Placeholder 2">
            <a:extLst>
              <a:ext uri="{FF2B5EF4-FFF2-40B4-BE49-F238E27FC236}">
                <a16:creationId xmlns:a16="http://schemas.microsoft.com/office/drawing/2014/main" id="{9A38D2E9-FF93-4470-BE6A-573943A8953D}"/>
              </a:ext>
            </a:extLst>
          </p:cNvPr>
          <p:cNvSpPr>
            <a:spLocks noGrp="1"/>
          </p:cNvSpPr>
          <p:nvPr>
            <p:ph idx="1"/>
          </p:nvPr>
        </p:nvSpPr>
        <p:spPr>
          <a:xfrm>
            <a:off x="822960" y="1828800"/>
            <a:ext cx="7543801" cy="4023360"/>
          </a:xfrm>
        </p:spPr>
        <p:txBody>
          <a:bodyPr/>
          <a:lstStyle/>
          <a:p>
            <a:r>
              <a:rPr lang="en-US" dirty="0">
                <a:effectLst>
                  <a:outerShdw blurRad="38100" dist="38100" dir="2700000" algn="tl">
                    <a:srgbClr val="000000">
                      <a:alpha val="43137"/>
                    </a:srgbClr>
                  </a:outerShdw>
                </a:effectLst>
                <a:latin typeface="Calibri" panose="020F0502020204030204" pitchFamily="34" charset="0"/>
              </a:rPr>
              <a:t>Test case</a:t>
            </a:r>
          </a:p>
          <a:p>
            <a:endParaRPr lang="en-US" dirty="0">
              <a:effectLst>
                <a:outerShdw blurRad="38100" dist="38100" dir="2700000" algn="tl">
                  <a:srgbClr val="000000">
                    <a:alpha val="43137"/>
                  </a:srgbClr>
                </a:outerShdw>
              </a:effectLst>
              <a:latin typeface="Calibri" panose="020F0502020204030204" pitchFamily="34" charset="0"/>
            </a:endParaRPr>
          </a:p>
          <a:p>
            <a:endParaRPr lang="en-US" dirty="0">
              <a:effectLst>
                <a:outerShdw blurRad="38100" dist="38100" dir="2700000" algn="tl">
                  <a:srgbClr val="000000">
                    <a:alpha val="43137"/>
                  </a:srgbClr>
                </a:outerShdw>
              </a:effectLst>
              <a:latin typeface="Calibri" panose="020F0502020204030204" pitchFamily="34" charset="0"/>
            </a:endParaRPr>
          </a:p>
          <a:p>
            <a:endParaRPr lang="en-US" dirty="0">
              <a:effectLst>
                <a:outerShdw blurRad="38100" dist="38100" dir="2700000" algn="tl">
                  <a:srgbClr val="000000">
                    <a:alpha val="43137"/>
                  </a:srgbClr>
                </a:outerShdw>
              </a:effectLst>
              <a:latin typeface="Calibri" panose="020F0502020204030204" pitchFamily="34" charset="0"/>
            </a:endParaRPr>
          </a:p>
          <a:p>
            <a:r>
              <a:rPr lang="en-US" dirty="0">
                <a:effectLst>
                  <a:outerShdw blurRad="38100" dist="38100" dir="2700000" algn="tl">
                    <a:srgbClr val="000000">
                      <a:alpha val="43137"/>
                    </a:srgbClr>
                  </a:outerShdw>
                </a:effectLst>
                <a:latin typeface="Calibri" panose="020F0502020204030204" pitchFamily="34" charset="0"/>
              </a:rPr>
              <a:t>Test set</a:t>
            </a:r>
          </a:p>
          <a:p>
            <a:pPr lvl="1"/>
            <a:endParaRPr lang="en-US" dirty="0">
              <a:effectLst>
                <a:outerShdw blurRad="38100" dist="38100" dir="2700000" algn="tl">
                  <a:srgbClr val="000000">
                    <a:alpha val="43137"/>
                  </a:srgbClr>
                </a:outerShdw>
              </a:effectLst>
              <a:latin typeface="Calibri" panose="020F0502020204030204" pitchFamily="34" charset="0"/>
            </a:endParaRPr>
          </a:p>
          <a:p>
            <a:endParaRPr lang="en-US" dirty="0">
              <a:effectLst>
                <a:outerShdw blurRad="38100" dist="38100" dir="2700000" algn="tl">
                  <a:srgbClr val="000000">
                    <a:alpha val="43137"/>
                  </a:srgbClr>
                </a:outerShdw>
              </a:effectLst>
              <a:latin typeface="Calibri" panose="020F0502020204030204" pitchFamily="34" charset="0"/>
            </a:endParaRPr>
          </a:p>
          <a:p>
            <a:r>
              <a:rPr lang="en-US" dirty="0">
                <a:effectLst>
                  <a:outerShdw blurRad="38100" dist="38100" dir="2700000" algn="tl">
                    <a:srgbClr val="000000">
                      <a:alpha val="43137"/>
                    </a:srgbClr>
                  </a:outerShdw>
                </a:effectLst>
                <a:latin typeface="Calibri" pitchFamily="34" charset="0"/>
                <a:cs typeface="Calibri" pitchFamily="34" charset="0"/>
              </a:rPr>
              <a:t>Executable test script</a:t>
            </a:r>
          </a:p>
          <a:p>
            <a:endParaRPr lang="en-GB" dirty="0"/>
          </a:p>
        </p:txBody>
      </p:sp>
      <p:sp>
        <p:nvSpPr>
          <p:cNvPr id="4" name="Text Box 4">
            <a:extLst>
              <a:ext uri="{FF2B5EF4-FFF2-40B4-BE49-F238E27FC236}">
                <a16:creationId xmlns:a16="http://schemas.microsoft.com/office/drawing/2014/main" id="{42DC10F4-BC8B-4570-9886-60064AC13105}"/>
              </a:ext>
            </a:extLst>
          </p:cNvPr>
          <p:cNvSpPr txBox="1">
            <a:spLocks noChangeArrowheads="1"/>
          </p:cNvSpPr>
          <p:nvPr/>
        </p:nvSpPr>
        <p:spPr bwMode="auto">
          <a:xfrm>
            <a:off x="777240" y="2228671"/>
            <a:ext cx="7695708" cy="1200329"/>
          </a:xfrm>
          <a:prstGeom prst="rect">
            <a:avLst/>
          </a:prstGeom>
          <a:gradFill flip="none" rotWithShape="1">
            <a:gsLst>
              <a:gs pos="15000">
                <a:schemeClr val="bg1">
                  <a:lumMod val="75000"/>
                </a:schemeClr>
              </a:gs>
              <a:gs pos="47000">
                <a:schemeClr val="bg1">
                  <a:lumMod val="60000"/>
                  <a:lumOff val="40000"/>
                </a:schemeClr>
              </a:gs>
              <a:gs pos="96000">
                <a:schemeClr val="bg1">
                  <a:lumMod val="75000"/>
                </a:schemeClr>
              </a:gs>
            </a:gsLst>
            <a:lin ang="5400000" scaled="0"/>
            <a:tileRect/>
          </a:gradFill>
          <a:ln w="19050">
            <a:solidFill>
              <a:schemeClr val="tx2"/>
            </a:solidFill>
            <a:miter lim="800000"/>
            <a:headEnd type="none" w="sm" len="sm"/>
            <a:tailEnd type="none" w="sm" len="sm"/>
          </a:ln>
          <a:effectLst/>
        </p:spPr>
        <p:txBody>
          <a:bodyPr wrap="square">
            <a:spAutoFit/>
          </a:bodyPr>
          <a:lstStyle/>
          <a:p>
            <a:pPr marL="182880" algn="ctr"/>
            <a:r>
              <a:rPr lang="en-US" sz="2400" b="0" dirty="0">
                <a:latin typeface="Gill Sans MT" pitchFamily="34" charset="0"/>
              </a:rPr>
              <a:t>The test case values, prefix values, postfix values, and expected results necessary for a complete execution and evaluation of the software under test</a:t>
            </a:r>
          </a:p>
        </p:txBody>
      </p:sp>
      <p:sp>
        <p:nvSpPr>
          <p:cNvPr id="5" name="Text Box 4">
            <a:extLst>
              <a:ext uri="{FF2B5EF4-FFF2-40B4-BE49-F238E27FC236}">
                <a16:creationId xmlns:a16="http://schemas.microsoft.com/office/drawing/2014/main" id="{EE3576DE-914D-4971-BAF8-F953E3FB09E7}"/>
              </a:ext>
            </a:extLst>
          </p:cNvPr>
          <p:cNvSpPr txBox="1">
            <a:spLocks noChangeArrowheads="1"/>
          </p:cNvSpPr>
          <p:nvPr/>
        </p:nvSpPr>
        <p:spPr bwMode="auto">
          <a:xfrm>
            <a:off x="774783" y="4038600"/>
            <a:ext cx="7695708" cy="461665"/>
          </a:xfrm>
          <a:prstGeom prst="rect">
            <a:avLst/>
          </a:prstGeom>
          <a:gradFill flip="none" rotWithShape="1">
            <a:gsLst>
              <a:gs pos="15000">
                <a:schemeClr val="bg1">
                  <a:lumMod val="75000"/>
                </a:schemeClr>
              </a:gs>
              <a:gs pos="47000">
                <a:schemeClr val="bg1">
                  <a:lumMod val="60000"/>
                  <a:lumOff val="40000"/>
                </a:schemeClr>
              </a:gs>
              <a:gs pos="96000">
                <a:schemeClr val="bg1">
                  <a:lumMod val="75000"/>
                </a:schemeClr>
              </a:gs>
            </a:gsLst>
            <a:lin ang="5400000" scaled="0"/>
            <a:tileRect/>
          </a:gradFill>
          <a:ln w="19050">
            <a:solidFill>
              <a:schemeClr val="tx2"/>
            </a:solidFill>
            <a:miter lim="800000"/>
            <a:headEnd type="none" w="sm" len="sm"/>
            <a:tailEnd type="none" w="sm" len="sm"/>
          </a:ln>
          <a:effectLst/>
        </p:spPr>
        <p:txBody>
          <a:bodyPr wrap="square">
            <a:spAutoFit/>
          </a:bodyPr>
          <a:lstStyle/>
          <a:p>
            <a:pPr marL="182880" algn="ctr"/>
            <a:r>
              <a:rPr lang="en-US" sz="2400" b="0" dirty="0">
                <a:latin typeface="Gill Sans MT" pitchFamily="34" charset="0"/>
              </a:rPr>
              <a:t>A set of test cases</a:t>
            </a:r>
          </a:p>
        </p:txBody>
      </p:sp>
      <p:sp>
        <p:nvSpPr>
          <p:cNvPr id="6" name="Text Box 4">
            <a:extLst>
              <a:ext uri="{FF2B5EF4-FFF2-40B4-BE49-F238E27FC236}">
                <a16:creationId xmlns:a16="http://schemas.microsoft.com/office/drawing/2014/main" id="{1F4B1C69-BE8F-446F-9D77-D564A0C9E535}"/>
              </a:ext>
            </a:extLst>
          </p:cNvPr>
          <p:cNvSpPr txBox="1">
            <a:spLocks noChangeArrowheads="1"/>
          </p:cNvSpPr>
          <p:nvPr/>
        </p:nvSpPr>
        <p:spPr bwMode="auto">
          <a:xfrm>
            <a:off x="774783" y="5257800"/>
            <a:ext cx="7695708" cy="825312"/>
          </a:xfrm>
          <a:prstGeom prst="rect">
            <a:avLst/>
          </a:prstGeom>
          <a:gradFill flip="none" rotWithShape="1">
            <a:gsLst>
              <a:gs pos="15000">
                <a:schemeClr val="bg1">
                  <a:lumMod val="75000"/>
                </a:schemeClr>
              </a:gs>
              <a:gs pos="47000">
                <a:schemeClr val="bg1">
                  <a:lumMod val="60000"/>
                  <a:lumOff val="40000"/>
                </a:schemeClr>
              </a:gs>
              <a:gs pos="96000">
                <a:schemeClr val="bg1">
                  <a:lumMod val="75000"/>
                </a:schemeClr>
              </a:gs>
            </a:gsLst>
            <a:lin ang="5400000" scaled="0"/>
            <a:tileRect/>
          </a:gradFill>
          <a:ln w="19050">
            <a:solidFill>
              <a:schemeClr val="tx2"/>
            </a:solidFill>
            <a:miter lim="800000"/>
            <a:headEnd type="none" w="sm" len="sm"/>
            <a:tailEnd type="none" w="sm" len="sm"/>
          </a:ln>
          <a:effectLst/>
        </p:spPr>
        <p:txBody>
          <a:bodyPr wrap="square">
            <a:spAutoFit/>
          </a:bodyPr>
          <a:lstStyle/>
          <a:p>
            <a:pPr marL="182880" algn="ctr"/>
            <a:r>
              <a:rPr lang="en-US" sz="2400" b="0" dirty="0">
                <a:latin typeface="Gill Sans MT" pitchFamily="34" charset="0"/>
              </a:rPr>
              <a:t>A test case that is prepared in a form to be executed automatically on the test software and produce a report</a:t>
            </a:r>
          </a:p>
        </p:txBody>
      </p:sp>
    </p:spTree>
    <p:extLst>
      <p:ext uri="{BB962C8B-B14F-4D97-AF65-F5344CB8AC3E}">
        <p14:creationId xmlns:p14="http://schemas.microsoft.com/office/powerpoint/2010/main" val="372789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1000"/>
                                        <p:tgtEl>
                                          <p:spTgt spid="4"/>
                                        </p:tgtEl>
                                      </p:cBhvr>
                                    </p:animEffect>
                                  </p:childTnLst>
                                </p:cTn>
                              </p:par>
                            </p:childTnLst>
                          </p:cTn>
                        </p:par>
                        <p:par>
                          <p:cTn id="8" fill="hold">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1000"/>
                                        <p:tgtEl>
                                          <p:spTgt spid="5"/>
                                        </p:tgtEl>
                                      </p:cBhvr>
                                    </p:animEffect>
                                  </p:childTnLst>
                                </p:cTn>
                              </p:par>
                            </p:childTnLst>
                          </p:cTn>
                        </p:par>
                        <p:par>
                          <p:cTn id="12" fill="hold">
                            <p:stCondLst>
                              <p:cond delay="2000"/>
                            </p:stCondLst>
                            <p:childTnLst>
                              <p:par>
                                <p:cTn id="13" presetID="9"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3A89-D152-4252-A013-1C51F83166F3}"/>
              </a:ext>
            </a:extLst>
          </p:cNvPr>
          <p:cNvSpPr>
            <a:spLocks noGrp="1"/>
          </p:cNvSpPr>
          <p:nvPr>
            <p:ph type="title"/>
          </p:nvPr>
        </p:nvSpPr>
        <p:spPr/>
        <p:txBody>
          <a:bodyPr>
            <a:normAutofit/>
          </a:bodyPr>
          <a:lstStyle/>
          <a:p>
            <a:r>
              <a:rPr lang="en-US" sz="4400" dirty="0"/>
              <a:t>Test Automation Framework</a:t>
            </a:r>
            <a:endParaRPr lang="en-GB" sz="4400" dirty="0"/>
          </a:p>
        </p:txBody>
      </p:sp>
      <p:sp>
        <p:nvSpPr>
          <p:cNvPr id="4" name="Text Box 4">
            <a:extLst>
              <a:ext uri="{FF2B5EF4-FFF2-40B4-BE49-F238E27FC236}">
                <a16:creationId xmlns:a16="http://schemas.microsoft.com/office/drawing/2014/main" id="{E1D683BF-BA42-47F2-B16E-89E0A11D0CFB}"/>
              </a:ext>
            </a:extLst>
          </p:cNvPr>
          <p:cNvSpPr txBox="1">
            <a:spLocks noGrp="1" noChangeArrowheads="1"/>
          </p:cNvSpPr>
          <p:nvPr>
            <p:ph idx="1"/>
          </p:nvPr>
        </p:nvSpPr>
        <p:spPr bwMode="auto">
          <a:xfrm>
            <a:off x="1600200" y="2514600"/>
            <a:ext cx="5410200" cy="1421928"/>
          </a:xfrm>
          <a:prstGeom prst="rect">
            <a:avLst/>
          </a:prstGeom>
          <a:gradFill flip="none" rotWithShape="1">
            <a:gsLst>
              <a:gs pos="15000">
                <a:schemeClr val="bg1">
                  <a:lumMod val="75000"/>
                </a:schemeClr>
              </a:gs>
              <a:gs pos="47000">
                <a:schemeClr val="bg1">
                  <a:lumMod val="60000"/>
                  <a:lumOff val="40000"/>
                </a:schemeClr>
              </a:gs>
              <a:gs pos="96000">
                <a:schemeClr val="bg1">
                  <a:lumMod val="75000"/>
                </a:schemeClr>
              </a:gs>
            </a:gsLst>
            <a:lin ang="5400000" scaled="0"/>
            <a:tileRect/>
          </a:gradFill>
          <a:ln w="19050">
            <a:solidFill>
              <a:schemeClr val="tx2"/>
            </a:solidFill>
            <a:miter lim="800000"/>
            <a:headEnd type="none" w="sm" len="sm"/>
            <a:tailEnd type="none" w="sm" len="sm"/>
          </a:ln>
          <a:effectLst/>
        </p:spPr>
        <p:txBody>
          <a:bodyPr wrap="square">
            <a:spAutoFit/>
          </a:bodyPr>
          <a:lstStyle/>
          <a:p>
            <a:pPr algn="ctr">
              <a:defRPr/>
            </a:pPr>
            <a:r>
              <a:rPr lang="en-US" altLang="zh-CN" sz="3200" b="0" dirty="0">
                <a:solidFill>
                  <a:schemeClr val="tx2"/>
                </a:solidFill>
                <a:effectLst>
                  <a:outerShdw blurRad="38100" dist="38100" dir="2700000" algn="tl">
                    <a:srgbClr val="000000"/>
                  </a:outerShdw>
                </a:effectLst>
                <a:latin typeface="Gill Sans MT" pitchFamily="34" charset="0"/>
                <a:ea typeface="宋体" charset="-122"/>
              </a:rPr>
              <a:t>A set of assumptions, concepts, and tools that support test automation</a:t>
            </a:r>
          </a:p>
        </p:txBody>
      </p:sp>
    </p:spTree>
    <p:extLst>
      <p:ext uri="{BB962C8B-B14F-4D97-AF65-F5344CB8AC3E}">
        <p14:creationId xmlns:p14="http://schemas.microsoft.com/office/powerpoint/2010/main" val="855955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3A89-D152-4252-A013-1C51F83166F3}"/>
              </a:ext>
            </a:extLst>
          </p:cNvPr>
          <p:cNvSpPr>
            <a:spLocks noGrp="1"/>
          </p:cNvSpPr>
          <p:nvPr>
            <p:ph type="title"/>
          </p:nvPr>
        </p:nvSpPr>
        <p:spPr/>
        <p:txBody>
          <a:bodyPr>
            <a:normAutofit/>
          </a:bodyPr>
          <a:lstStyle/>
          <a:p>
            <a:r>
              <a:rPr lang="en-US" sz="4400" dirty="0"/>
              <a:t>JUnit?</a:t>
            </a:r>
            <a:endParaRPr lang="en-GB" sz="4400" dirty="0"/>
          </a:p>
        </p:txBody>
      </p:sp>
      <p:sp>
        <p:nvSpPr>
          <p:cNvPr id="3" name="Content Placeholder 2">
            <a:extLst>
              <a:ext uri="{FF2B5EF4-FFF2-40B4-BE49-F238E27FC236}">
                <a16:creationId xmlns:a16="http://schemas.microsoft.com/office/drawing/2014/main" id="{9A38D2E9-FF93-4470-BE6A-573943A8953D}"/>
              </a:ext>
            </a:extLst>
          </p:cNvPr>
          <p:cNvSpPr>
            <a:spLocks noGrp="1"/>
          </p:cNvSpPr>
          <p:nvPr>
            <p:ph idx="1"/>
          </p:nvPr>
        </p:nvSpPr>
        <p:spPr/>
        <p:txBody>
          <a:bodyPr>
            <a:normAutofit fontScale="92500" lnSpcReduction="10000"/>
          </a:bodyPr>
          <a:lstStyle/>
          <a:p>
            <a:pPr>
              <a:buFont typeface="Wingdings" panose="05000000000000000000" pitchFamily="2" charset="2"/>
              <a:buChar char="§"/>
            </a:pPr>
            <a:r>
              <a:rPr lang="en-US" dirty="0"/>
              <a:t>Open source Java testing framework used to write and run repeatable </a:t>
            </a:r>
            <a:r>
              <a:rPr lang="en-US" dirty="0">
                <a:solidFill>
                  <a:schemeClr val="tx2"/>
                </a:solidFill>
              </a:rPr>
              <a:t>automated tests</a:t>
            </a:r>
            <a:endParaRPr lang="en-US" dirty="0"/>
          </a:p>
          <a:p>
            <a:pPr>
              <a:buFont typeface="Wingdings" panose="05000000000000000000" pitchFamily="2" charset="2"/>
              <a:buChar char="§"/>
            </a:pPr>
            <a:r>
              <a:rPr lang="en-US" dirty="0"/>
              <a:t>JUnit is open source (</a:t>
            </a:r>
            <a:r>
              <a:rPr lang="en-US" dirty="0">
                <a:solidFill>
                  <a:schemeClr val="tx2"/>
                </a:solidFill>
                <a:latin typeface="Arial" charset="0"/>
                <a:cs typeface="Arial" charset="0"/>
              </a:rPr>
              <a:t>junit.org</a:t>
            </a:r>
            <a:r>
              <a:rPr lang="en-US" dirty="0"/>
              <a:t>)</a:t>
            </a:r>
          </a:p>
          <a:p>
            <a:pPr>
              <a:buFont typeface="Wingdings" panose="05000000000000000000" pitchFamily="2" charset="2"/>
              <a:buChar char="§"/>
            </a:pPr>
            <a:r>
              <a:rPr lang="en-US" dirty="0"/>
              <a:t>A structure for writing </a:t>
            </a:r>
            <a:r>
              <a:rPr lang="en-US" dirty="0">
                <a:solidFill>
                  <a:schemeClr val="tx2"/>
                </a:solidFill>
              </a:rPr>
              <a:t>test drivers</a:t>
            </a:r>
            <a:endParaRPr lang="en-US" dirty="0"/>
          </a:p>
          <a:p>
            <a:pPr>
              <a:buFont typeface="Wingdings" panose="05000000000000000000" pitchFamily="2" charset="2"/>
              <a:buChar char="§"/>
            </a:pPr>
            <a:r>
              <a:rPr lang="en-US" dirty="0"/>
              <a:t>JUnit </a:t>
            </a:r>
            <a:r>
              <a:rPr lang="en-US" dirty="0">
                <a:solidFill>
                  <a:schemeClr val="tx2"/>
                </a:solidFill>
              </a:rPr>
              <a:t>features</a:t>
            </a:r>
            <a:r>
              <a:rPr lang="en-US" dirty="0"/>
              <a:t> include:</a:t>
            </a:r>
          </a:p>
          <a:p>
            <a:pPr marL="742950" lvl="1" indent="-285750">
              <a:buFont typeface="Wingdings" panose="05000000000000000000" pitchFamily="2" charset="2"/>
              <a:buChar char="§"/>
            </a:pPr>
            <a:r>
              <a:rPr lang="en-US" dirty="0">
                <a:solidFill>
                  <a:schemeClr val="tx2"/>
                </a:solidFill>
              </a:rPr>
              <a:t>Assertions</a:t>
            </a:r>
            <a:r>
              <a:rPr lang="en-US" dirty="0"/>
              <a:t> for testing expected results</a:t>
            </a:r>
          </a:p>
          <a:p>
            <a:pPr marL="742950" lvl="1" indent="-285750">
              <a:buFont typeface="Wingdings" panose="05000000000000000000" pitchFamily="2" charset="2"/>
              <a:buChar char="§"/>
            </a:pPr>
            <a:r>
              <a:rPr lang="en-US" dirty="0"/>
              <a:t>Test features for sharing </a:t>
            </a:r>
            <a:r>
              <a:rPr lang="en-US" dirty="0">
                <a:solidFill>
                  <a:schemeClr val="tx2"/>
                </a:solidFill>
              </a:rPr>
              <a:t>common test data</a:t>
            </a:r>
          </a:p>
          <a:p>
            <a:pPr marL="742950" lvl="1" indent="-285750">
              <a:buFont typeface="Wingdings" panose="05000000000000000000" pitchFamily="2" charset="2"/>
              <a:buChar char="§"/>
            </a:pPr>
            <a:r>
              <a:rPr lang="en-US" dirty="0"/>
              <a:t>Test </a:t>
            </a:r>
            <a:r>
              <a:rPr lang="en-US" dirty="0">
                <a:solidFill>
                  <a:schemeClr val="tx2"/>
                </a:solidFill>
              </a:rPr>
              <a:t>suites</a:t>
            </a:r>
            <a:r>
              <a:rPr lang="en-US" dirty="0"/>
              <a:t> for easily organizing and running tests</a:t>
            </a:r>
          </a:p>
          <a:p>
            <a:pPr marL="742950" lvl="1" indent="-285750">
              <a:buFont typeface="Wingdings" panose="05000000000000000000" pitchFamily="2" charset="2"/>
              <a:buChar char="§"/>
            </a:pPr>
            <a:r>
              <a:rPr lang="en-US" dirty="0"/>
              <a:t>Graphical and textual </a:t>
            </a:r>
            <a:r>
              <a:rPr lang="en-US" dirty="0">
                <a:solidFill>
                  <a:schemeClr val="tx2"/>
                </a:solidFill>
              </a:rPr>
              <a:t>test runners</a:t>
            </a:r>
            <a:endParaRPr lang="en-US" dirty="0"/>
          </a:p>
          <a:p>
            <a:pPr>
              <a:buFont typeface="Wingdings" panose="05000000000000000000" pitchFamily="2" charset="2"/>
              <a:buChar char="§"/>
            </a:pPr>
            <a:r>
              <a:rPr lang="en-US" dirty="0"/>
              <a:t>JUnit is </a:t>
            </a:r>
            <a:r>
              <a:rPr lang="en-US" dirty="0">
                <a:solidFill>
                  <a:schemeClr val="tx2"/>
                </a:solidFill>
              </a:rPr>
              <a:t>widely used</a:t>
            </a:r>
            <a:r>
              <a:rPr lang="en-US" dirty="0"/>
              <a:t> in industry</a:t>
            </a:r>
          </a:p>
          <a:p>
            <a:pPr>
              <a:buFont typeface="Wingdings" panose="05000000000000000000" pitchFamily="2" charset="2"/>
              <a:buChar char="§"/>
            </a:pPr>
            <a:r>
              <a:rPr lang="en-US" dirty="0"/>
              <a:t>JUnit can be used as </a:t>
            </a:r>
            <a:r>
              <a:rPr lang="en-US" dirty="0">
                <a:solidFill>
                  <a:schemeClr val="tx2"/>
                </a:solidFill>
              </a:rPr>
              <a:t>stand alone</a:t>
            </a:r>
            <a:r>
              <a:rPr lang="en-US" dirty="0"/>
              <a:t> Java programs (from the command line) or </a:t>
            </a:r>
            <a:r>
              <a:rPr lang="en-US" dirty="0">
                <a:solidFill>
                  <a:schemeClr val="tx2"/>
                </a:solidFill>
              </a:rPr>
              <a:t>within an IDE</a:t>
            </a:r>
            <a:r>
              <a:rPr lang="en-US" dirty="0"/>
              <a:t> such as Eclipse</a:t>
            </a:r>
          </a:p>
          <a:p>
            <a:endParaRPr lang="en-GB" dirty="0"/>
          </a:p>
        </p:txBody>
      </p:sp>
    </p:spTree>
    <p:extLst>
      <p:ext uri="{BB962C8B-B14F-4D97-AF65-F5344CB8AC3E}">
        <p14:creationId xmlns:p14="http://schemas.microsoft.com/office/powerpoint/2010/main" val="2577318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BE4AE-B6AD-409F-9000-C4AEDC9C0CB3}"/>
              </a:ext>
            </a:extLst>
          </p:cNvPr>
          <p:cNvSpPr>
            <a:spLocks noGrp="1"/>
          </p:cNvSpPr>
          <p:nvPr>
            <p:ph type="title"/>
          </p:nvPr>
        </p:nvSpPr>
        <p:spPr>
          <a:xfrm>
            <a:off x="822960" y="685800"/>
            <a:ext cx="7543800" cy="1450757"/>
          </a:xfrm>
        </p:spPr>
        <p:txBody>
          <a:bodyPr>
            <a:noAutofit/>
          </a:bodyPr>
          <a:lstStyle/>
          <a:p>
            <a:r>
              <a:rPr lang="en-GB" sz="3600" dirty="0">
                <a:effectLst/>
                <a:latin typeface="Times New Roman" panose="02020603050405020304" pitchFamily="18" charset="0"/>
                <a:ea typeface="Calibri" panose="020F0502020204030204" pitchFamily="34" charset="0"/>
                <a:cs typeface="Times New Roman" panose="02020603050405020304" pitchFamily="18" charset="0"/>
              </a:rPr>
              <a:t>Features of JUnit Test Framework</a:t>
            </a:r>
            <a:br>
              <a:rPr lang="en-GB" sz="3600" dirty="0">
                <a:effectLst/>
                <a:latin typeface="Calibri" panose="020F0502020204030204" pitchFamily="34" charset="0"/>
                <a:ea typeface="Calibri" panose="020F0502020204030204" pitchFamily="34" charset="0"/>
                <a:cs typeface="Times New Roman" panose="02020603050405020304" pitchFamily="18" charset="0"/>
              </a:rPr>
            </a:br>
            <a:endParaRPr lang="en-GB" sz="3600" dirty="0"/>
          </a:p>
        </p:txBody>
      </p:sp>
      <p:sp>
        <p:nvSpPr>
          <p:cNvPr id="3" name="Content Placeholder 2">
            <a:extLst>
              <a:ext uri="{FF2B5EF4-FFF2-40B4-BE49-F238E27FC236}">
                <a16:creationId xmlns:a16="http://schemas.microsoft.com/office/drawing/2014/main" id="{F1EB385D-247D-4032-8926-92B9A8A8D9CA}"/>
              </a:ext>
            </a:extLst>
          </p:cNvPr>
          <p:cNvSpPr>
            <a:spLocks noGrp="1"/>
          </p:cNvSpPr>
          <p:nvPr>
            <p:ph idx="1"/>
          </p:nvPr>
        </p:nvSpPr>
        <p:spPr/>
        <p:txBody>
          <a:bodyPr/>
          <a:lstStyle/>
          <a:p>
            <a:pPr>
              <a:lnSpc>
                <a:spcPct val="106000"/>
              </a:lnSpc>
              <a:spcAft>
                <a:spcPts val="800"/>
              </a:spcAft>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JUnit test framework provides the following important features :</a:t>
            </a:r>
          </a:p>
          <a:p>
            <a:pPr marL="342900" lvl="0" indent="-342900">
              <a:lnSpc>
                <a:spcPct val="106000"/>
              </a:lnSpc>
              <a:spcAft>
                <a:spcPts val="800"/>
              </a:spcAft>
              <a:buFont typeface="Wingdings" panose="05000000000000000000" pitchFamily="2"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Fixtures</a:t>
            </a:r>
            <a:endParaRPr lang="en-GB" sz="1800" dirty="0">
              <a:effectLst/>
              <a:latin typeface="Symbol" panose="05050102010706020507" pitchFamily="18" charset="2"/>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Wingdings" panose="05000000000000000000" pitchFamily="2"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Test suites</a:t>
            </a:r>
            <a:endParaRPr lang="en-GB" sz="1800" dirty="0">
              <a:effectLst/>
              <a:latin typeface="Symbol" panose="05050102010706020507" pitchFamily="18" charset="2"/>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Wingdings" panose="05000000000000000000" pitchFamily="2"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Test runners</a:t>
            </a:r>
            <a:endParaRPr lang="en-GB" sz="1800" dirty="0">
              <a:effectLst/>
              <a:latin typeface="Symbol" panose="05050102010706020507" pitchFamily="18" charset="2"/>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Wingdings" panose="05000000000000000000" pitchFamily="2"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JUnit classes </a:t>
            </a:r>
            <a:endParaRPr lang="en-GB" sz="1800" dirty="0">
              <a:effectLst/>
              <a:latin typeface="Symbol" panose="05050102010706020507" pitchFamily="18" charset="2"/>
              <a:ea typeface="Calibri" panose="020F0502020204030204" pitchFamily="34" charset="0"/>
              <a:cs typeface="Times New Roman" panose="02020603050405020304" pitchFamily="18" charset="0"/>
            </a:endParaRPr>
          </a:p>
          <a:p>
            <a:pPr>
              <a:lnSpc>
                <a:spcPct val="106000"/>
              </a:lnSpc>
              <a:spcAft>
                <a:spcPts val="800"/>
              </a:spcAft>
            </a:pPr>
            <a:endParaRPr lang="en-GB" sz="1700" dirty="0">
              <a:solidFill>
                <a:schemeClr val="tx2"/>
              </a:solidFill>
            </a:endParaRPr>
          </a:p>
          <a:p>
            <a:endParaRPr lang="en-GB" dirty="0"/>
          </a:p>
        </p:txBody>
      </p:sp>
    </p:spTree>
    <p:extLst>
      <p:ext uri="{BB962C8B-B14F-4D97-AF65-F5344CB8AC3E}">
        <p14:creationId xmlns:p14="http://schemas.microsoft.com/office/powerpoint/2010/main" val="111382505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637C55981146D4D8BE7DF43ED48EF7C" ma:contentTypeVersion="4" ma:contentTypeDescription="Create a new document." ma:contentTypeScope="" ma:versionID="98f61ae8638102204f313c0c39e4bf10">
  <xsd:schema xmlns:xsd="http://www.w3.org/2001/XMLSchema" xmlns:xs="http://www.w3.org/2001/XMLSchema" xmlns:p="http://schemas.microsoft.com/office/2006/metadata/properties" xmlns:ns2="27a064ba-fdca-4edc-b0c6-399aa4a77695" targetNamespace="http://schemas.microsoft.com/office/2006/metadata/properties" ma:root="true" ma:fieldsID="3a2c834a0a8894a14f03ca9015043965" ns2:_="">
    <xsd:import namespace="27a064ba-fdca-4edc-b0c6-399aa4a7769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a064ba-fdca-4edc-b0c6-399aa4a776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BAED8C-FCAC-4827-A7BE-0DB54960F24E}"/>
</file>

<file path=customXml/itemProps2.xml><?xml version="1.0" encoding="utf-8"?>
<ds:datastoreItem xmlns:ds="http://schemas.openxmlformats.org/officeDocument/2006/customXml" ds:itemID="{0323EBB6-4BA3-4E14-9221-9775DD078C2D}"/>
</file>

<file path=customXml/itemProps3.xml><?xml version="1.0" encoding="utf-8"?>
<ds:datastoreItem xmlns:ds="http://schemas.openxmlformats.org/officeDocument/2006/customXml" ds:itemID="{A0F84887-E9DA-4DAE-A6A9-972AF72063DB}"/>
</file>

<file path=docProps/app.xml><?xml version="1.0" encoding="utf-8"?>
<Properties xmlns="http://schemas.openxmlformats.org/officeDocument/2006/extended-properties" xmlns:vt="http://schemas.openxmlformats.org/officeDocument/2006/docPropsVTypes">
  <TotalTime>87267</TotalTime>
  <Words>1845</Words>
  <Application>Microsoft Office PowerPoint</Application>
  <PresentationFormat>On-screen Show (4:3)</PresentationFormat>
  <Paragraphs>226</Paragraphs>
  <Slides>29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Arial</vt:lpstr>
      <vt:lpstr>Arial Nova Cond</vt:lpstr>
      <vt:lpstr>Arial Unicode MS</vt:lpstr>
      <vt:lpstr>Calibri</vt:lpstr>
      <vt:lpstr>Calibri Light</vt:lpstr>
      <vt:lpstr>Gill Sans MT</vt:lpstr>
      <vt:lpstr>LiberationSerif</vt:lpstr>
      <vt:lpstr>Symbol</vt:lpstr>
      <vt:lpstr>Times New Roman</vt:lpstr>
      <vt:lpstr>Wingdings</vt:lpstr>
      <vt:lpstr>Retrospect</vt:lpstr>
      <vt:lpstr> Chapter 3:  Paul Ammann and Jeff Offutt, Introduction to Software Testing-Cambridge University Press (2017)  </vt:lpstr>
      <vt:lpstr>Test Automation</vt:lpstr>
      <vt:lpstr>Software Testability </vt:lpstr>
      <vt:lpstr>Observability and Controllability</vt:lpstr>
      <vt:lpstr>Components of a Test Case</vt:lpstr>
      <vt:lpstr>Putting Tests Together</vt:lpstr>
      <vt:lpstr>Test Automation Framework</vt:lpstr>
      <vt:lpstr>JUnit?</vt:lpstr>
      <vt:lpstr>Features of JUnit Test Framework </vt:lpstr>
      <vt:lpstr>Fixtures</vt:lpstr>
      <vt:lpstr>Annotations</vt:lpstr>
      <vt:lpstr>Annotations</vt:lpstr>
      <vt:lpstr>Annotation Example</vt:lpstr>
      <vt:lpstr>Annotation Example</vt:lpstr>
      <vt:lpstr>Assertions: </vt:lpstr>
      <vt:lpstr>Assertions</vt:lpstr>
      <vt:lpstr>Assertions</vt:lpstr>
      <vt:lpstr>Assertions</vt:lpstr>
      <vt:lpstr>JUnit Tests</vt:lpstr>
      <vt:lpstr>Writing Tests for JUnit</vt:lpstr>
      <vt:lpstr>JUnit Test Fixtures</vt:lpstr>
      <vt:lpstr>Simple JUnit Example</vt:lpstr>
      <vt:lpstr>Testing the Min Class</vt:lpstr>
      <vt:lpstr>MinTest Class</vt:lpstr>
      <vt:lpstr>Data-Driven Tests</vt:lpstr>
      <vt:lpstr>Example JUnit Data-Driven Unit Test</vt:lpstr>
      <vt:lpstr>Tests with Parameters: JUnit Theories</vt:lpstr>
      <vt:lpstr>Question: Where Do The Data Values Come From?</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Dynamic Analysis-Test Design Techniques</dc:title>
  <dc:creator>Najmun Nisa</dc:creator>
  <cp:lastModifiedBy>Najmun Nisa</cp:lastModifiedBy>
  <cp:revision>180</cp:revision>
  <dcterms:created xsi:type="dcterms:W3CDTF">2020-05-18T19:44:45Z</dcterms:created>
  <dcterms:modified xsi:type="dcterms:W3CDTF">2022-11-02T07:32:47Z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0x010100C637C55981146D4D8BE7DF43ED48EF7C</vt:lpwstr>
  </property>
</Properties>
</file>