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0D7D-3E75-EC16-843A-E3B87354B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93524-AE7E-3568-9B96-65AFAE61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8074-5DA5-BC12-B736-0198477A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3867-FF0F-2FCE-4D90-F0C31EC0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554D-1D49-A4CE-657D-69A482E9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C793-84FD-DC1B-A3B8-EA6CE9B2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70DD-B5A4-5DF2-4CF6-9AE4D363C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BC4B-2BF3-5797-B7D1-63F5E119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A36B-6BA8-0620-216E-92468491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ABAC-16F4-6B8F-110C-A4E62B8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B433D-3E83-9911-3992-F57E4DE92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F2C88-92E3-56BA-5C85-E830AFD7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30BA-F135-073D-B562-D56AC0A7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139A-486F-56DE-CA37-D0B3ED10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178C-2F0A-8926-46EC-BEB9B06E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1F0-C786-DF75-6427-579A25CB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BACB-3203-D58A-046D-9E237CC6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D201-59A6-5D2C-1A84-D2DEF591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6CBA-EC92-6A0D-8036-13EC16BD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0495-F8D1-64E2-BF3A-43C72BD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6314-E4ED-5C74-0128-35AE62B3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AAF7E-4B07-3E43-90D1-37685CF6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DC77-9337-4389-F861-35CDE4AE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D56C-87B1-6C54-C6BC-9B77014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3308-462E-8158-650F-94E94717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E7B3-F37B-DC09-70AC-F48D652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6992-DB9C-13D1-7698-DFC05E300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5B8F-94FF-9888-7E67-853C5B08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6C790-23AC-3A75-82D2-9818DEDA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C9B1-EE90-D2D2-D898-F6983AC7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895D-A7B8-DA7E-67CB-80FA2DD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6238-363F-F580-05D3-949A3B3B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4791-84A7-7C88-ADF3-8D04873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9ABF5-8CB7-BEEA-566E-55AAEA96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B79DF-365B-7E90-AA57-B70F65069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78D7A-1309-2042-2675-BE1BD110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1F44E-6CF6-8B00-DD42-199F1218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3CBFB-5A37-EDDF-B172-2182C940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5267-46BE-5013-3D35-9F207E46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44C4-99D7-27B9-CD49-9A1CECD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F2C0C-D2ED-F06F-9F2B-29989D7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3F883-832B-E8EC-E339-1B9E8CAE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91A7D-8F6B-8E4E-8BFF-7C05E296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7C3FD-3E9A-2971-CD97-530797CB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81DB4-49C9-3873-547C-76443C7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951EA-17CF-D9A0-ABC0-ADD6D541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C10-3495-BB2D-2A53-A4552093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1E66-82A2-CEC7-F437-B5966B17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CF1A-8602-CFD7-55D3-3A6F6044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B3A1-A527-7FCE-9DC3-76B54026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4468-4D8E-FC6B-46F7-5BDB4C9B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EB69-71AF-7924-716C-886E62B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7CAE-282A-C67C-1442-26D92EBE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E9FE7-FA4B-7B2C-590C-511CD3C05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172DD-A59B-F1AF-EC89-5ACD0838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9952-EEC9-A738-2988-8FE1EAF3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043BF-EF3A-0C3B-958A-0B09FD60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1D503-90D3-B791-A72E-D3DC08CF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2412F-C3BB-8413-381A-C9119533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6DCC-FA84-1EE1-5059-87F7E24D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1C2A-2F49-88AD-31BA-F262F378F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353CB-0869-4762-A614-0D5A49F87B3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52C3-F460-29D1-051C-7E3B4E895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FE69-6526-2F6A-7A11-BE0933974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A5D3F-E9E7-4AF8-A41A-F90C8A35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458-D733-E9BC-996D-416E7B8C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11"/>
            <a:ext cx="12192000" cy="107721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Machine Learning-Driven </a:t>
            </a:r>
            <a:br>
              <a:rPr lang="en-US" sz="3600" b="1" dirty="0"/>
            </a:br>
            <a:r>
              <a:rPr lang="en-US" sz="3600" b="1" dirty="0"/>
              <a:t>Brain Tumor Classification and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4FAA3-FAD6-0596-4957-A8A11139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51" y="5395500"/>
            <a:ext cx="7177549" cy="1366461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Annotations</a:t>
            </a:r>
            <a:r>
              <a:rPr lang="en-US" sz="1600" dirty="0"/>
              <a:t>: YOLO format bounding boxes.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Views</a:t>
            </a:r>
            <a:r>
              <a:rPr lang="en-US" sz="1600" dirty="0"/>
              <a:t>: Sagittal, Axial, Coronal for comprehensive brain anatomy.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Cleaned Data</a:t>
            </a:r>
            <a:r>
              <a:rPr lang="en-US" sz="1600" dirty="0"/>
              <a:t>: Noise-free, high-quality images from multiple sources.</a:t>
            </a:r>
          </a:p>
          <a:p>
            <a:pPr algn="l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30F71-2D9D-8747-61B3-7D5B1F8F79E4}"/>
              </a:ext>
            </a:extLst>
          </p:cNvPr>
          <p:cNvSpPr txBox="1"/>
          <p:nvPr/>
        </p:nvSpPr>
        <p:spPr>
          <a:xfrm>
            <a:off x="165751" y="954496"/>
            <a:ext cx="116413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Brain tumors are critical to diagnose early for effective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MRI scans are essential in identifying and localizing tumors.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Advances in Machine Learning (ML) enable precise classification and localization of tumors, revolutionizing medical imaging.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AC8CB-A616-EB81-09AC-CF2E894B647F}"/>
              </a:ext>
            </a:extLst>
          </p:cNvPr>
          <p:cNvSpPr txBox="1"/>
          <p:nvPr/>
        </p:nvSpPr>
        <p:spPr>
          <a:xfrm>
            <a:off x="165751" y="1984592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Images</a:t>
            </a:r>
            <a:r>
              <a:rPr lang="en-US" sz="1600" dirty="0"/>
              <a:t>: 5,249 high-quality MRI scans.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Classes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Glioma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Meningioma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Tumor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Pituitary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E39-9D6C-9806-B9CD-3B7A58699B9C}"/>
              </a:ext>
            </a:extLst>
          </p:cNvPr>
          <p:cNvSpPr txBox="1"/>
          <p:nvPr/>
        </p:nvSpPr>
        <p:spPr>
          <a:xfrm>
            <a:off x="165751" y="3773562"/>
            <a:ext cx="58993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Data Split</a:t>
            </a:r>
            <a:r>
              <a:rPr lang="en-US" sz="1600" u="sng" dirty="0"/>
              <a:t>:</a:t>
            </a:r>
          </a:p>
          <a:p>
            <a:r>
              <a:rPr lang="en-US" sz="1600" b="1" dirty="0"/>
              <a:t>Training</a:t>
            </a:r>
            <a:r>
              <a:rPr lang="en-US" sz="1600" dirty="0"/>
              <a:t>: 4,737 images </a:t>
            </a:r>
          </a:p>
          <a:p>
            <a:r>
              <a:rPr lang="en-US" sz="1600" dirty="0"/>
              <a:t>(1,153 Glioma, 1,449 Meningioma, 711 No Tumor, 1,424 Pituitary)</a:t>
            </a:r>
          </a:p>
          <a:p>
            <a:endParaRPr lang="en-US" sz="1600" b="1" dirty="0"/>
          </a:p>
          <a:p>
            <a:r>
              <a:rPr lang="en-US" sz="1600" b="1" dirty="0"/>
              <a:t>Validation</a:t>
            </a:r>
            <a:r>
              <a:rPr lang="en-US" sz="1600" dirty="0"/>
              <a:t>: 512 images </a:t>
            </a:r>
          </a:p>
          <a:p>
            <a:r>
              <a:rPr lang="en-US" sz="1600" dirty="0"/>
              <a:t>(136 Glioma, 140 Meningioma, 100 No Tumor, 136 Pituitary)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AC5110-563A-3067-205C-F373B9D640DD}"/>
              </a:ext>
            </a:extLst>
          </p:cNvPr>
          <p:cNvGrpSpPr/>
          <p:nvPr/>
        </p:nvGrpSpPr>
        <p:grpSpPr>
          <a:xfrm>
            <a:off x="5063612" y="2155947"/>
            <a:ext cx="6477337" cy="1630689"/>
            <a:chOff x="4552336" y="2525697"/>
            <a:chExt cx="6477337" cy="16306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C32484-ECAC-0FE3-9101-AA3E7926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2336" y="2525697"/>
              <a:ext cx="1633085" cy="16219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06AAA8-1302-FDBC-F5D8-14095723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421" y="2525697"/>
              <a:ext cx="1611817" cy="16219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840620-9C3E-ABF0-3074-FEAF4B9C6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6901" y="2530211"/>
              <a:ext cx="1594973" cy="16075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D87914-4203-FEA3-8D7A-9922E70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1538" y="2548794"/>
              <a:ext cx="1598135" cy="160759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D7B21DB-FBFB-8935-B1F0-427B075A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68" y="4023621"/>
            <a:ext cx="5495106" cy="26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0AE68A3-A726-B535-15E7-A4200673E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221" y="138064"/>
            <a:ext cx="843300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Data Preprocessing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Validation &amp; Loading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Verified and loaded images with labels, handling issues gracefully.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Resizing &amp; Mapping: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Resized images to 640x640; mapped labels to bounding boxes.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Setup: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Defined training/validation paths and class names in a YAML file.</a:t>
            </a:r>
            <a:endParaRPr kumimoji="0" lang="en-US" alt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E113F3-D57F-4873-59AC-0B8AC79E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21" y="1282407"/>
            <a:ext cx="8216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YOLO11s Model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YOLO Models are a family of real-time object detection architectures designed for speed and accuracy, predicting bounding boxes and class probabilities in a single forward pass.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User-Friendly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Pre-trained weights enable quick setup for object detection tasks.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Feature-Rich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bounding boxes, multi-class detection, and customizable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lang="en-US" altLang="en-US" sz="1600" u="sng" dirty="0"/>
              <a:t>Model Summery</a:t>
            </a:r>
            <a:r>
              <a:rPr lang="en-US" altLang="en-US" sz="1600" dirty="0"/>
              <a:t>: </a:t>
            </a:r>
            <a:r>
              <a:rPr lang="en-US" sz="1600" dirty="0"/>
              <a:t>319 layers, 9.43M parameters, 21.6 GFLOPs.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6DD7BA-ED2B-0862-6013-6B8C36C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17" y="2890302"/>
            <a:ext cx="4187402" cy="3829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E3AF9-EDE6-6B72-DB63-E269053C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293" y="-8167"/>
            <a:ext cx="1658244" cy="6866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D20AB5-A7F6-9290-86B0-BFEB9A21100D}"/>
              </a:ext>
            </a:extLst>
          </p:cNvPr>
          <p:cNvSpPr txBox="1"/>
          <p:nvPr/>
        </p:nvSpPr>
        <p:spPr>
          <a:xfrm>
            <a:off x="462117" y="3028335"/>
            <a:ext cx="38074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Overall Performance: </a:t>
            </a:r>
            <a:r>
              <a:rPr lang="en-US" sz="1400" dirty="0"/>
              <a:t>High precision (94.6%) and recall (94.1%) across all classes with an mAP@50 of 96.4%. </a:t>
            </a:r>
          </a:p>
          <a:p>
            <a:endParaRPr lang="en-US" sz="1400" dirty="0"/>
          </a:p>
          <a:p>
            <a:r>
              <a:rPr lang="en-US" sz="1400" b="1" dirty="0"/>
              <a:t>Strongest Classes</a:t>
            </a:r>
            <a:r>
              <a:rPr lang="en-US" sz="1400" dirty="0"/>
              <a:t>: "Meningioma" and "No Tumor" show near-perfect detection with precision &gt;97% and recall &gt;98%.</a:t>
            </a:r>
          </a:p>
          <a:p>
            <a:endParaRPr lang="en-US" sz="1400" dirty="0"/>
          </a:p>
          <a:p>
            <a:r>
              <a:rPr lang="en-US" sz="1400" b="1" dirty="0"/>
              <a:t>Room for Improvement: </a:t>
            </a:r>
            <a:r>
              <a:rPr lang="en-US" sz="1400" dirty="0"/>
              <a:t>Lower mAP@50-95 for "Glioma" (76.9%) and "Pituitary" (76.3%) indicates challenges with stricter </a:t>
            </a:r>
            <a:r>
              <a:rPr lang="en-US" sz="1400" dirty="0" err="1"/>
              <a:t>IoU</a:t>
            </a:r>
            <a:r>
              <a:rPr lang="en-US" sz="1400" dirty="0"/>
              <a:t> thresholds. </a:t>
            </a:r>
          </a:p>
          <a:p>
            <a:endParaRPr lang="en-US" sz="1400" dirty="0"/>
          </a:p>
          <a:p>
            <a:r>
              <a:rPr lang="en-US" sz="1400" b="1" dirty="0"/>
              <a:t>Dataset Coverage:</a:t>
            </a:r>
            <a:r>
              <a:rPr lang="en-US" sz="1400" dirty="0"/>
              <a:t> Evaluated on 512 images with 554 labeled instances across 4 tumor classes.</a:t>
            </a:r>
          </a:p>
        </p:txBody>
      </p:sp>
    </p:spTree>
    <p:extLst>
      <p:ext uri="{BB962C8B-B14F-4D97-AF65-F5344CB8AC3E}">
        <p14:creationId xmlns:p14="http://schemas.microsoft.com/office/powerpoint/2010/main" val="51952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352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Machine Learning-Driven  Brain Tumor Classification and Localization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Faiyazuddin, Muaaz</dc:creator>
  <cp:lastModifiedBy>Muaaz Faiyazuddin</cp:lastModifiedBy>
  <cp:revision>1</cp:revision>
  <dcterms:created xsi:type="dcterms:W3CDTF">2024-12-03T18:39:10Z</dcterms:created>
  <dcterms:modified xsi:type="dcterms:W3CDTF">2024-12-03T22:34:38Z</dcterms:modified>
</cp:coreProperties>
</file>