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61" r:id="rId4"/>
    <p:sldId id="260"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65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0168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86123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18501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67779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36045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94356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2038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386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6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543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420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587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0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386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4817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278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6/28/2022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22161"/>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tock-free.org/make-money-dollar-usd-page-12.html" TargetMode="External"/><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fpf.org/2018/10/18/fpf-release-the-privacy-experts-guide-to-ai-and-machine-learning/"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gnasialcalde.es/los-datos-nunca-duermen-del-big-data-a-la-sabiduria/big-data-otro-2/" TargetMode="External"/><Relationship Id="rId2" Type="http://schemas.openxmlformats.org/officeDocument/2006/relationships/image" Target="../media/image4.jpeg"/><Relationship Id="rId1" Type="http://schemas.openxmlformats.org/officeDocument/2006/relationships/slideLayout" Target="../slideLayouts/slideLayout9.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theconversation.com/quantum-computers-coming-to-a-store-near-you-16320" TargetMode="External"/><Relationship Id="rId2" Type="http://schemas.openxmlformats.org/officeDocument/2006/relationships/image" Target="../media/image5.jpg"/><Relationship Id="rId1" Type="http://schemas.openxmlformats.org/officeDocument/2006/relationships/slideLayout" Target="../slideLayouts/slideLayout9.xml"/><Relationship Id="rId4" Type="http://schemas.openxmlformats.org/officeDocument/2006/relationships/hyperlink" Target="https://creativecommons.org/licenses/by-nd/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Oracle of Nonsense</a:t>
            </a:r>
            <a:br>
              <a:rPr lang="en-US"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Mark Staten, Jacob Edelbrock, </a:t>
            </a:r>
            <a:r>
              <a:rPr lang="en-US">
                <a:solidFill>
                  <a:schemeClr val="tx1">
                    <a:lumMod val="85000"/>
                    <a:lumOff val="15000"/>
                  </a:schemeClr>
                </a:solidFill>
              </a:rPr>
              <a:t>Gerald Howard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“It’s one small step for man, one giant leap for mankind.”</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29621C-9298-3A5E-D1BD-6C1CA17FC382}"/>
              </a:ext>
            </a:extLst>
          </p:cNvPr>
          <p:cNvSpPr>
            <a:spLocks noGrp="1"/>
          </p:cNvSpPr>
          <p:nvPr>
            <p:ph type="title"/>
          </p:nvPr>
        </p:nvSpPr>
        <p:spPr>
          <a:xfrm>
            <a:off x="5183188" y="184558"/>
            <a:ext cx="6019800" cy="1802235"/>
          </a:xfrm>
        </p:spPr>
        <p:txBody>
          <a:bodyPr>
            <a:normAutofit/>
          </a:bodyPr>
          <a:lstStyle/>
          <a:p>
            <a:r>
              <a:rPr lang="en-US" sz="8000" dirty="0"/>
              <a:t>Objectives</a:t>
            </a:r>
            <a:br>
              <a:rPr lang="en-US" dirty="0"/>
            </a:br>
            <a:endParaRPr lang="en-US" dirty="0"/>
          </a:p>
        </p:txBody>
      </p:sp>
      <p:pic>
        <p:nvPicPr>
          <p:cNvPr id="10" name="Picture Placeholder 9">
            <a:extLst>
              <a:ext uri="{FF2B5EF4-FFF2-40B4-BE49-F238E27FC236}">
                <a16:creationId xmlns:a16="http://schemas.microsoft.com/office/drawing/2014/main" id="{46CA6737-589B-EDAE-D132-4B0A8875E606}"/>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759" r="26759"/>
          <a:stretch>
            <a:fillRect/>
          </a:stretch>
        </p:blipFill>
        <p:spPr>
          <a:xfrm>
            <a:off x="285227" y="694420"/>
            <a:ext cx="4896374" cy="5645791"/>
          </a:xfrm>
        </p:spPr>
      </p:pic>
      <p:sp>
        <p:nvSpPr>
          <p:cNvPr id="8" name="Text Placeholder 7">
            <a:extLst>
              <a:ext uri="{FF2B5EF4-FFF2-40B4-BE49-F238E27FC236}">
                <a16:creationId xmlns:a16="http://schemas.microsoft.com/office/drawing/2014/main" id="{0F7C8D59-A8B6-D543-D54D-0C8B3D0A1C90}"/>
              </a:ext>
            </a:extLst>
          </p:cNvPr>
          <p:cNvSpPr>
            <a:spLocks noGrp="1"/>
          </p:cNvSpPr>
          <p:nvPr>
            <p:ph type="body" sz="half" idx="2"/>
          </p:nvPr>
        </p:nvSpPr>
        <p:spPr>
          <a:xfrm>
            <a:off x="5181600" y="1636163"/>
            <a:ext cx="6021388" cy="2048933"/>
          </a:xfrm>
        </p:spPr>
        <p:txBody>
          <a:bodyPr/>
          <a:lstStyle/>
          <a:p>
            <a:r>
              <a:rPr lang="en-US" dirty="0"/>
              <a:t>Our project incorporates historical data and consumer sentiment to provide future predictions of different asset classes in the American economy. We can then visualize these predictions as trends and use this information to make informed investment decisions. </a:t>
            </a:r>
          </a:p>
          <a:p>
            <a:endParaRPr lang="en-US" dirty="0"/>
          </a:p>
        </p:txBody>
      </p:sp>
    </p:spTree>
    <p:extLst>
      <p:ext uri="{BB962C8B-B14F-4D97-AF65-F5344CB8AC3E}">
        <p14:creationId xmlns:p14="http://schemas.microsoft.com/office/powerpoint/2010/main" val="254346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116C-81A7-D0B4-6C70-E55D3B0FEC30}"/>
              </a:ext>
            </a:extLst>
          </p:cNvPr>
          <p:cNvSpPr>
            <a:spLocks noGrp="1"/>
          </p:cNvSpPr>
          <p:nvPr>
            <p:ph type="title"/>
          </p:nvPr>
        </p:nvSpPr>
        <p:spPr>
          <a:xfrm>
            <a:off x="457709" y="2656441"/>
            <a:ext cx="8534400" cy="1507067"/>
          </a:xfrm>
        </p:spPr>
        <p:txBody>
          <a:bodyPr>
            <a:normAutofit fontScale="90000"/>
          </a:bodyPr>
          <a:lstStyle/>
          <a:p>
            <a:r>
              <a:rPr lang="en-US" sz="8000" dirty="0"/>
              <a:t>Concepts</a:t>
            </a:r>
            <a:br>
              <a:rPr lang="en-US" dirty="0"/>
            </a:br>
            <a:endParaRPr lang="en-US" dirty="0"/>
          </a:p>
        </p:txBody>
      </p:sp>
      <p:sp>
        <p:nvSpPr>
          <p:cNvPr id="3" name="Content Placeholder 2">
            <a:extLst>
              <a:ext uri="{FF2B5EF4-FFF2-40B4-BE49-F238E27FC236}">
                <a16:creationId xmlns:a16="http://schemas.microsoft.com/office/drawing/2014/main" id="{1FC5956B-D3D2-93E9-6CF7-40F0FFBE61FA}"/>
              </a:ext>
            </a:extLst>
          </p:cNvPr>
          <p:cNvSpPr>
            <a:spLocks noGrp="1"/>
          </p:cNvSpPr>
          <p:nvPr>
            <p:ph idx="1"/>
          </p:nvPr>
        </p:nvSpPr>
        <p:spPr>
          <a:xfrm>
            <a:off x="323485" y="-522215"/>
            <a:ext cx="8534400" cy="3615267"/>
          </a:xfrm>
        </p:spPr>
        <p:txBody>
          <a:bodyPr/>
          <a:lstStyle/>
          <a:p>
            <a:r>
              <a:rPr lang="en-US" dirty="0"/>
              <a:t>By incorporating machine learning and analyst sentiments as data inputs into our machine learning algorithm, we then to trained and tested our model based on historical data. From the model training and testing, we can then run our model to receive a prediction. Using data visualization, we can show and explain our results to stakeholders and others who would be interested in our predictions. </a:t>
            </a:r>
          </a:p>
        </p:txBody>
      </p:sp>
      <p:pic>
        <p:nvPicPr>
          <p:cNvPr id="5" name="Picture 4">
            <a:extLst>
              <a:ext uri="{FF2B5EF4-FFF2-40B4-BE49-F238E27FC236}">
                <a16:creationId xmlns:a16="http://schemas.microsoft.com/office/drawing/2014/main" id="{EBD4C394-6462-FE57-595A-DA4F050C8B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6287" y="3882005"/>
            <a:ext cx="10578518" cy="2493343"/>
          </a:xfrm>
          <a:prstGeom prst="rect">
            <a:avLst/>
          </a:prstGeom>
        </p:spPr>
      </p:pic>
      <p:sp>
        <p:nvSpPr>
          <p:cNvPr id="6" name="TextBox 5">
            <a:extLst>
              <a:ext uri="{FF2B5EF4-FFF2-40B4-BE49-F238E27FC236}">
                <a16:creationId xmlns:a16="http://schemas.microsoft.com/office/drawing/2014/main" id="{7C344071-D724-1B59-0731-BB6C333352D1}"/>
              </a:ext>
            </a:extLst>
          </p:cNvPr>
          <p:cNvSpPr txBox="1"/>
          <p:nvPr/>
        </p:nvSpPr>
        <p:spPr>
          <a:xfrm>
            <a:off x="5931017" y="5941368"/>
            <a:ext cx="5008227" cy="230832"/>
          </a:xfrm>
          <a:prstGeom prst="rect">
            <a:avLst/>
          </a:prstGeom>
          <a:noFill/>
        </p:spPr>
        <p:txBody>
          <a:bodyPr wrap="square" rtlCol="0">
            <a:spAutoFit/>
          </a:bodyPr>
          <a:lstStyle/>
          <a:p>
            <a:r>
              <a:rPr lang="en-US" sz="900">
                <a:hlinkClick r:id="rId3" tooltip="https://fpf.org/2018/10/18/fpf-release-the-privacy-experts-guide-to-ai-and-machine-learning/"/>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44472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493451-2A9C-4348-E40D-0FC582287E5A}"/>
              </a:ext>
            </a:extLst>
          </p:cNvPr>
          <p:cNvSpPr>
            <a:spLocks noGrp="1"/>
          </p:cNvSpPr>
          <p:nvPr>
            <p:ph type="title"/>
          </p:nvPr>
        </p:nvSpPr>
        <p:spPr>
          <a:xfrm>
            <a:off x="227900" y="5436298"/>
            <a:ext cx="6019800" cy="1143000"/>
          </a:xfrm>
        </p:spPr>
        <p:txBody>
          <a:bodyPr>
            <a:noAutofit/>
          </a:bodyPr>
          <a:lstStyle/>
          <a:p>
            <a:r>
              <a:rPr lang="en-US" sz="7200" dirty="0"/>
              <a:t>Data techniques</a:t>
            </a:r>
          </a:p>
        </p:txBody>
      </p:sp>
      <p:pic>
        <p:nvPicPr>
          <p:cNvPr id="8" name="Picture Placeholder 7">
            <a:extLst>
              <a:ext uri="{FF2B5EF4-FFF2-40B4-BE49-F238E27FC236}">
                <a16:creationId xmlns:a16="http://schemas.microsoft.com/office/drawing/2014/main" id="{26BC5BC2-A227-D2BD-6864-6E40DDE76E33}"/>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086" r="23086"/>
          <a:stretch>
            <a:fillRect/>
          </a:stretch>
        </p:blipFill>
        <p:spPr>
          <a:xfrm>
            <a:off x="7172588" y="216912"/>
            <a:ext cx="4630476" cy="6484322"/>
          </a:xfrm>
        </p:spPr>
      </p:pic>
      <p:sp>
        <p:nvSpPr>
          <p:cNvPr id="6" name="Text Placeholder 5">
            <a:extLst>
              <a:ext uri="{FF2B5EF4-FFF2-40B4-BE49-F238E27FC236}">
                <a16:creationId xmlns:a16="http://schemas.microsoft.com/office/drawing/2014/main" id="{7E730E87-9BA7-E262-AEA1-44B899E0DD8B}"/>
              </a:ext>
            </a:extLst>
          </p:cNvPr>
          <p:cNvSpPr>
            <a:spLocks noGrp="1"/>
          </p:cNvSpPr>
          <p:nvPr>
            <p:ph type="body" sz="half" idx="2"/>
          </p:nvPr>
        </p:nvSpPr>
        <p:spPr>
          <a:xfrm>
            <a:off x="226312" y="159701"/>
            <a:ext cx="6021388" cy="3719841"/>
          </a:xfrm>
        </p:spPr>
        <p:txBody>
          <a:bodyPr>
            <a:noAutofit/>
          </a:bodyPr>
          <a:lstStyle/>
          <a:p>
            <a:r>
              <a:rPr lang="en-US" sz="1600" b="1" dirty="0"/>
              <a:t>Yahoo-Financial API</a:t>
            </a:r>
            <a:r>
              <a:rPr lang="en-US" sz="1600" dirty="0"/>
              <a:t>: used to pull in 2 years of historical data for 5 different assets</a:t>
            </a:r>
          </a:p>
          <a:p>
            <a:r>
              <a:rPr lang="en-US" sz="1600" dirty="0"/>
              <a:t>	- Free, easy to use (great resource)</a:t>
            </a:r>
          </a:p>
          <a:p>
            <a:r>
              <a:rPr lang="en-US" sz="1600" dirty="0"/>
              <a:t>	- Read data to </a:t>
            </a:r>
            <a:r>
              <a:rPr lang="en-US" sz="1600" dirty="0" err="1"/>
              <a:t>Json</a:t>
            </a:r>
            <a:r>
              <a:rPr lang="en-US" sz="1600" dirty="0"/>
              <a:t> file and the converted to concatenated data frame </a:t>
            </a:r>
          </a:p>
          <a:p>
            <a:r>
              <a:rPr lang="en-US" sz="1600" b="1" dirty="0"/>
              <a:t>News API: </a:t>
            </a:r>
            <a:r>
              <a:rPr lang="en-US" sz="1600" dirty="0"/>
              <a:t>News headline data. </a:t>
            </a:r>
          </a:p>
          <a:p>
            <a:r>
              <a:rPr lang="en-US" sz="1600" dirty="0"/>
              <a:t>	- 20 most relevant headlines per day</a:t>
            </a:r>
          </a:p>
          <a:p>
            <a:r>
              <a:rPr lang="en-US" sz="1600" dirty="0"/>
              <a:t>	- Custom function to determine average daily sentiment scores </a:t>
            </a:r>
          </a:p>
          <a:p>
            <a:r>
              <a:rPr lang="en-US" sz="1600" dirty="0"/>
              <a:t>	- Used the NLP sentiment scores to create new “features” in our machine learning model</a:t>
            </a:r>
          </a:p>
          <a:p>
            <a:endParaRPr lang="en-US" sz="1600" dirty="0"/>
          </a:p>
          <a:p>
            <a:pPr marL="285750" indent="-285750">
              <a:buFontTx/>
              <a:buChar char="-"/>
            </a:pPr>
            <a:endParaRPr lang="en-US" sz="1600" dirty="0"/>
          </a:p>
          <a:p>
            <a:pPr marL="742950" lvl="1" indent="-285750">
              <a:buFontTx/>
              <a:buChar char="-"/>
            </a:pPr>
            <a:endParaRPr lang="en-US" sz="1600" dirty="0"/>
          </a:p>
          <a:p>
            <a:pPr lvl="1"/>
            <a:endParaRPr lang="en-US" sz="1600" dirty="0"/>
          </a:p>
          <a:p>
            <a:pPr marL="742950" lvl="1" indent="-285750">
              <a:buFontTx/>
              <a:buChar char="-"/>
            </a:pPr>
            <a:endParaRPr lang="en-US" sz="1600" dirty="0"/>
          </a:p>
        </p:txBody>
      </p:sp>
      <p:sp>
        <p:nvSpPr>
          <p:cNvPr id="9" name="TextBox 8">
            <a:extLst>
              <a:ext uri="{FF2B5EF4-FFF2-40B4-BE49-F238E27FC236}">
                <a16:creationId xmlns:a16="http://schemas.microsoft.com/office/drawing/2014/main" id="{3F5FA88E-8E64-0F23-FEC2-6C228518BD6B}"/>
              </a:ext>
            </a:extLst>
          </p:cNvPr>
          <p:cNvSpPr txBox="1"/>
          <p:nvPr/>
        </p:nvSpPr>
        <p:spPr>
          <a:xfrm>
            <a:off x="7172588" y="4799013"/>
            <a:ext cx="4630476" cy="230832"/>
          </a:xfrm>
          <a:prstGeom prst="rect">
            <a:avLst/>
          </a:prstGeom>
          <a:noFill/>
        </p:spPr>
        <p:txBody>
          <a:bodyPr wrap="square" rtlCol="0">
            <a:spAutoFit/>
          </a:bodyPr>
          <a:lstStyle/>
          <a:p>
            <a:r>
              <a:rPr lang="en-US" sz="900">
                <a:hlinkClick r:id="rId3" tooltip="https://ignasialcalde.es/los-datos-nunca-duermen-del-big-data-a-la-sabiduria/big-data-otro-2/"/>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3014889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1021-C024-C0B0-ED8F-4FDBF3A78BB1}"/>
              </a:ext>
            </a:extLst>
          </p:cNvPr>
          <p:cNvSpPr>
            <a:spLocks noGrp="1"/>
          </p:cNvSpPr>
          <p:nvPr>
            <p:ph type="title"/>
          </p:nvPr>
        </p:nvSpPr>
        <p:spPr>
          <a:xfrm>
            <a:off x="5183188" y="342900"/>
            <a:ext cx="6019800" cy="1143000"/>
          </a:xfrm>
        </p:spPr>
        <p:txBody>
          <a:bodyPr>
            <a:noAutofit/>
          </a:bodyPr>
          <a:lstStyle/>
          <a:p>
            <a:r>
              <a:rPr lang="en-US" sz="8000" dirty="0"/>
              <a:t>approach</a:t>
            </a:r>
          </a:p>
        </p:txBody>
      </p:sp>
      <p:pic>
        <p:nvPicPr>
          <p:cNvPr id="6" name="Picture Placeholder 5">
            <a:extLst>
              <a:ext uri="{FF2B5EF4-FFF2-40B4-BE49-F238E27FC236}">
                <a16:creationId xmlns:a16="http://schemas.microsoft.com/office/drawing/2014/main" id="{9F8B8416-219E-F0AC-5EC8-C0F9D64EBFB5}"/>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462" r="23462"/>
          <a:stretch>
            <a:fillRect/>
          </a:stretch>
        </p:blipFill>
        <p:spPr>
          <a:xfrm>
            <a:off x="410171" y="342900"/>
            <a:ext cx="3280974" cy="4572000"/>
          </a:xfrm>
        </p:spPr>
      </p:pic>
      <p:sp>
        <p:nvSpPr>
          <p:cNvPr id="4" name="Text Placeholder 3">
            <a:extLst>
              <a:ext uri="{FF2B5EF4-FFF2-40B4-BE49-F238E27FC236}">
                <a16:creationId xmlns:a16="http://schemas.microsoft.com/office/drawing/2014/main" id="{B85C4F21-7460-5857-8A38-769341B0DDC9}"/>
              </a:ext>
            </a:extLst>
          </p:cNvPr>
          <p:cNvSpPr>
            <a:spLocks noGrp="1"/>
          </p:cNvSpPr>
          <p:nvPr>
            <p:ph type="body" sz="half" idx="2"/>
          </p:nvPr>
        </p:nvSpPr>
        <p:spPr>
          <a:xfrm>
            <a:off x="4190260" y="1511377"/>
            <a:ext cx="7074058" cy="4809524"/>
          </a:xfrm>
        </p:spPr>
        <p:txBody>
          <a:bodyPr>
            <a:normAutofit/>
          </a:bodyPr>
          <a:lstStyle/>
          <a:p>
            <a:pPr marL="285750" indent="-285750">
              <a:buFontTx/>
              <a:buChar char="-"/>
            </a:pPr>
            <a:r>
              <a:rPr lang="en-US" sz="2400" dirty="0"/>
              <a:t>Fitting data Window</a:t>
            </a:r>
          </a:p>
          <a:p>
            <a:pPr marL="285750" indent="-285750">
              <a:buFontTx/>
              <a:buChar char="-"/>
            </a:pPr>
            <a:r>
              <a:rPr lang="en-US" sz="2400" dirty="0"/>
              <a:t>Defining Features and Target</a:t>
            </a:r>
          </a:p>
          <a:p>
            <a:pPr marL="285750" indent="-285750">
              <a:buFontTx/>
              <a:buChar char="-"/>
            </a:pPr>
            <a:r>
              <a:rPr lang="en-US" sz="2400" dirty="0"/>
              <a:t>Scaling the data</a:t>
            </a:r>
          </a:p>
          <a:p>
            <a:pPr marL="285750" indent="-285750">
              <a:buFontTx/>
              <a:buChar char="-"/>
            </a:pPr>
            <a:r>
              <a:rPr lang="en-US" sz="2400" dirty="0"/>
              <a:t>Creating Machine Learning Algorithm </a:t>
            </a:r>
          </a:p>
          <a:p>
            <a:pPr marL="742950" lvl="1" indent="-285750">
              <a:buFontTx/>
              <a:buChar char="-"/>
            </a:pPr>
            <a:r>
              <a:rPr lang="en-US" sz="1800" dirty="0"/>
              <a:t>Tweaking and adjustment of model </a:t>
            </a:r>
          </a:p>
          <a:p>
            <a:endParaRPr lang="en-US" dirty="0"/>
          </a:p>
          <a:p>
            <a:pPr marL="285750" indent="-285750">
              <a:buFontTx/>
              <a:buChar char="-"/>
            </a:pPr>
            <a:r>
              <a:rPr lang="en-US" sz="2400" dirty="0"/>
              <a:t> LSTM Neural network with 2 layers </a:t>
            </a:r>
          </a:p>
          <a:p>
            <a:endParaRPr lang="en-US" dirty="0"/>
          </a:p>
        </p:txBody>
      </p:sp>
      <p:sp>
        <p:nvSpPr>
          <p:cNvPr id="7" name="TextBox 6">
            <a:extLst>
              <a:ext uri="{FF2B5EF4-FFF2-40B4-BE49-F238E27FC236}">
                <a16:creationId xmlns:a16="http://schemas.microsoft.com/office/drawing/2014/main" id="{B8904A3A-89B3-4731-9CA2-18C7C9FB39A1}"/>
              </a:ext>
            </a:extLst>
          </p:cNvPr>
          <p:cNvSpPr txBox="1"/>
          <p:nvPr/>
        </p:nvSpPr>
        <p:spPr>
          <a:xfrm>
            <a:off x="410171" y="4914900"/>
            <a:ext cx="3280974" cy="369332"/>
          </a:xfrm>
          <a:prstGeom prst="rect">
            <a:avLst/>
          </a:prstGeom>
          <a:noFill/>
        </p:spPr>
        <p:txBody>
          <a:bodyPr wrap="square" rtlCol="0">
            <a:spAutoFit/>
          </a:bodyPr>
          <a:lstStyle/>
          <a:p>
            <a:r>
              <a:rPr lang="en-US" sz="900">
                <a:hlinkClick r:id="rId3" tooltip="http://theconversation.com/quantum-computers-coming-to-a-store-near-you-16320"/>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299495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1E23B9-ADF4-C9C9-F3D1-DC03245F2F6A}"/>
              </a:ext>
            </a:extLst>
          </p:cNvPr>
          <p:cNvSpPr>
            <a:spLocks noGrp="1"/>
          </p:cNvSpPr>
          <p:nvPr>
            <p:ph type="title"/>
          </p:nvPr>
        </p:nvSpPr>
        <p:spPr/>
        <p:txBody>
          <a:bodyPr>
            <a:normAutofit/>
          </a:bodyPr>
          <a:lstStyle/>
          <a:p>
            <a:r>
              <a:rPr lang="en-US" sz="7200" dirty="0"/>
              <a:t>demonstration</a:t>
            </a:r>
          </a:p>
        </p:txBody>
      </p:sp>
      <p:sp>
        <p:nvSpPr>
          <p:cNvPr id="7" name="Picture Placeholder 6">
            <a:extLst>
              <a:ext uri="{FF2B5EF4-FFF2-40B4-BE49-F238E27FC236}">
                <a16:creationId xmlns:a16="http://schemas.microsoft.com/office/drawing/2014/main" id="{3A8AD8F0-847F-34FD-464B-A8A06D1507B9}"/>
              </a:ext>
            </a:extLst>
          </p:cNvPr>
          <p:cNvSpPr>
            <a:spLocks noGrp="1"/>
          </p:cNvSpPr>
          <p:nvPr>
            <p:ph type="pic" idx="13"/>
          </p:nvPr>
        </p:nvSpPr>
        <p:spPr/>
      </p:sp>
      <p:sp>
        <p:nvSpPr>
          <p:cNvPr id="8" name="Text Placeholder 7">
            <a:extLst>
              <a:ext uri="{FF2B5EF4-FFF2-40B4-BE49-F238E27FC236}">
                <a16:creationId xmlns:a16="http://schemas.microsoft.com/office/drawing/2014/main" id="{445CAD0C-1CF5-9263-28DD-F84C28F4AACC}"/>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15943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8D98F1-138E-291C-EBFD-6DF2EB1BC4A1}"/>
              </a:ext>
            </a:extLst>
          </p:cNvPr>
          <p:cNvSpPr>
            <a:spLocks noGrp="1"/>
          </p:cNvSpPr>
          <p:nvPr>
            <p:ph type="title"/>
          </p:nvPr>
        </p:nvSpPr>
        <p:spPr>
          <a:xfrm>
            <a:off x="273150" y="-921158"/>
            <a:ext cx="8534401" cy="2281600"/>
          </a:xfrm>
        </p:spPr>
        <p:txBody>
          <a:bodyPr>
            <a:normAutofit/>
          </a:bodyPr>
          <a:lstStyle/>
          <a:p>
            <a:r>
              <a:rPr lang="en-US" sz="8000" dirty="0"/>
              <a:t>Next steps</a:t>
            </a:r>
          </a:p>
        </p:txBody>
      </p:sp>
      <p:sp>
        <p:nvSpPr>
          <p:cNvPr id="6" name="Text Placeholder 5">
            <a:extLst>
              <a:ext uri="{FF2B5EF4-FFF2-40B4-BE49-F238E27FC236}">
                <a16:creationId xmlns:a16="http://schemas.microsoft.com/office/drawing/2014/main" id="{3C79CB0F-16C9-58E7-9B08-2191665BF51D}"/>
              </a:ext>
            </a:extLst>
          </p:cNvPr>
          <p:cNvSpPr>
            <a:spLocks noGrp="1"/>
          </p:cNvSpPr>
          <p:nvPr>
            <p:ph type="body" idx="1"/>
          </p:nvPr>
        </p:nvSpPr>
        <p:spPr>
          <a:xfrm>
            <a:off x="411061" y="1360442"/>
            <a:ext cx="8807552" cy="4633958"/>
          </a:xfrm>
        </p:spPr>
        <p:txBody>
          <a:bodyPr/>
          <a:lstStyle/>
          <a:p>
            <a:pPr marL="285750" indent="-285750">
              <a:buFontTx/>
              <a:buChar char="-"/>
            </a:pPr>
            <a:r>
              <a:rPr lang="en-US" dirty="0"/>
              <a:t>Ability to dynamically set asset classes </a:t>
            </a:r>
          </a:p>
          <a:p>
            <a:pPr marL="285750" indent="-285750">
              <a:buFontTx/>
              <a:buChar char="-"/>
            </a:pPr>
            <a:r>
              <a:rPr lang="en-US" dirty="0"/>
              <a:t>More sophisticated dashboard (mobile friendly)</a:t>
            </a:r>
          </a:p>
          <a:p>
            <a:pPr marL="742950" lvl="1" indent="-285750">
              <a:buFontTx/>
              <a:buChar char="-"/>
            </a:pPr>
            <a:r>
              <a:rPr lang="en-US" dirty="0"/>
              <a:t>Additional economic indicators </a:t>
            </a:r>
          </a:p>
          <a:p>
            <a:r>
              <a:rPr lang="en-US" dirty="0"/>
              <a:t> - Ability to set signals based off sentiment analysis and economic indicators </a:t>
            </a:r>
          </a:p>
          <a:p>
            <a:r>
              <a:rPr lang="en-US" dirty="0"/>
              <a:t>- Slice data for machine learning by location or region </a:t>
            </a:r>
          </a:p>
        </p:txBody>
      </p:sp>
    </p:spTree>
    <p:extLst>
      <p:ext uri="{BB962C8B-B14F-4D97-AF65-F5344CB8AC3E}">
        <p14:creationId xmlns:p14="http://schemas.microsoft.com/office/powerpoint/2010/main" val="14200963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7116</TotalTime>
  <Words>327</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Oracle of Nonsense </vt:lpstr>
      <vt:lpstr>“It’s one small step for man, one giant leap for mankind.”</vt:lpstr>
      <vt:lpstr>Objectives </vt:lpstr>
      <vt:lpstr>Concepts </vt:lpstr>
      <vt:lpstr>Data techniques</vt:lpstr>
      <vt:lpstr>approach</vt:lpstr>
      <vt:lpstr>demonstration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of Nonsense</dc:title>
  <dc:creator>Gerald Howard</dc:creator>
  <cp:lastModifiedBy>Jacob Edelbrock</cp:lastModifiedBy>
  <cp:revision>14</cp:revision>
  <dcterms:created xsi:type="dcterms:W3CDTF">2022-06-19T22:55:54Z</dcterms:created>
  <dcterms:modified xsi:type="dcterms:W3CDTF">2022-06-28T14:54:16Z</dcterms:modified>
</cp:coreProperties>
</file>