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58" r:id="rId3"/>
    <p:sldId id="261" r:id="rId4"/>
    <p:sldId id="260"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65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01684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86123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518501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67779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836045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94356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2038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386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6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543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420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587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0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386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4817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278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6/22/2022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22161"/>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stock-free.org/make-money-dollar-usd-page-12.html" TargetMode="External"/><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fpf.org/2018/10/18/fpf-release-the-privacy-experts-guide-to-ai-and-machine-learning/"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gnasialcalde.es/los-datos-nunca-duermen-del-big-data-a-la-sabiduria/big-data-otro-2/" TargetMode="External"/><Relationship Id="rId2" Type="http://schemas.openxmlformats.org/officeDocument/2006/relationships/image" Target="../media/image4.jpeg"/><Relationship Id="rId1" Type="http://schemas.openxmlformats.org/officeDocument/2006/relationships/slideLayout" Target="../slideLayouts/slideLayout9.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theconversation.com/quantum-computers-coming-to-a-store-near-you-16320" TargetMode="External"/><Relationship Id="rId2" Type="http://schemas.openxmlformats.org/officeDocument/2006/relationships/image" Target="../media/image5.jpg"/><Relationship Id="rId1" Type="http://schemas.openxmlformats.org/officeDocument/2006/relationships/slideLayout" Target="../slideLayouts/slideLayout9.xml"/><Relationship Id="rId4" Type="http://schemas.openxmlformats.org/officeDocument/2006/relationships/hyperlink" Target="https://creativecommons.org/licenses/by-nd/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Oracle of Nonsense</a:t>
            </a:r>
            <a:br>
              <a:rPr lang="en-US"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Mark Staten, Jacob Edelbrock, </a:t>
            </a:r>
            <a:r>
              <a:rPr lang="en-US">
                <a:solidFill>
                  <a:schemeClr val="tx1">
                    <a:lumMod val="85000"/>
                    <a:lumOff val="15000"/>
                  </a:schemeClr>
                </a:solidFill>
              </a:rPr>
              <a:t>Gerald Howard</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29621C-9298-3A5E-D1BD-6C1CA17FC382}"/>
              </a:ext>
            </a:extLst>
          </p:cNvPr>
          <p:cNvSpPr>
            <a:spLocks noGrp="1"/>
          </p:cNvSpPr>
          <p:nvPr>
            <p:ph type="title"/>
          </p:nvPr>
        </p:nvSpPr>
        <p:spPr>
          <a:xfrm>
            <a:off x="5183188" y="184558"/>
            <a:ext cx="6019800" cy="1802235"/>
          </a:xfrm>
        </p:spPr>
        <p:txBody>
          <a:bodyPr>
            <a:normAutofit/>
          </a:bodyPr>
          <a:lstStyle/>
          <a:p>
            <a:r>
              <a:rPr lang="en-US" sz="8000" dirty="0"/>
              <a:t>Objectives</a:t>
            </a:r>
            <a:br>
              <a:rPr lang="en-US" dirty="0"/>
            </a:br>
            <a:endParaRPr lang="en-US" dirty="0"/>
          </a:p>
        </p:txBody>
      </p:sp>
      <p:pic>
        <p:nvPicPr>
          <p:cNvPr id="10" name="Picture Placeholder 9">
            <a:extLst>
              <a:ext uri="{FF2B5EF4-FFF2-40B4-BE49-F238E27FC236}">
                <a16:creationId xmlns:a16="http://schemas.microsoft.com/office/drawing/2014/main" id="{46CA6737-589B-EDAE-D132-4B0A8875E606}"/>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759" r="26759"/>
          <a:stretch>
            <a:fillRect/>
          </a:stretch>
        </p:blipFill>
        <p:spPr>
          <a:xfrm>
            <a:off x="285227" y="694420"/>
            <a:ext cx="4896374" cy="5645791"/>
          </a:xfrm>
        </p:spPr>
      </p:pic>
      <p:sp>
        <p:nvSpPr>
          <p:cNvPr id="8" name="Text Placeholder 7">
            <a:extLst>
              <a:ext uri="{FF2B5EF4-FFF2-40B4-BE49-F238E27FC236}">
                <a16:creationId xmlns:a16="http://schemas.microsoft.com/office/drawing/2014/main" id="{0F7C8D59-A8B6-D543-D54D-0C8B3D0A1C90}"/>
              </a:ext>
            </a:extLst>
          </p:cNvPr>
          <p:cNvSpPr>
            <a:spLocks noGrp="1"/>
          </p:cNvSpPr>
          <p:nvPr>
            <p:ph type="body" sz="half" idx="2"/>
          </p:nvPr>
        </p:nvSpPr>
        <p:spPr>
          <a:xfrm>
            <a:off x="5181600" y="1636163"/>
            <a:ext cx="6021388" cy="2048933"/>
          </a:xfrm>
        </p:spPr>
        <p:txBody>
          <a:bodyPr/>
          <a:lstStyle/>
          <a:p>
            <a:r>
              <a:rPr lang="en-US" dirty="0"/>
              <a:t>Our project incorporates historical data and consumer sentiment to provide future predictions of different asset classes in the American economy. We can then visualize these predictions as trends and use this information to make informed investment decisions. </a:t>
            </a:r>
          </a:p>
          <a:p>
            <a:endParaRPr lang="en-US" dirty="0"/>
          </a:p>
        </p:txBody>
      </p:sp>
    </p:spTree>
    <p:extLst>
      <p:ext uri="{BB962C8B-B14F-4D97-AF65-F5344CB8AC3E}">
        <p14:creationId xmlns:p14="http://schemas.microsoft.com/office/powerpoint/2010/main" val="254346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116C-81A7-D0B4-6C70-E55D3B0FEC30}"/>
              </a:ext>
            </a:extLst>
          </p:cNvPr>
          <p:cNvSpPr>
            <a:spLocks noGrp="1"/>
          </p:cNvSpPr>
          <p:nvPr>
            <p:ph type="title"/>
          </p:nvPr>
        </p:nvSpPr>
        <p:spPr>
          <a:xfrm>
            <a:off x="457709" y="2656441"/>
            <a:ext cx="8534400" cy="1507067"/>
          </a:xfrm>
        </p:spPr>
        <p:txBody>
          <a:bodyPr>
            <a:normAutofit fontScale="90000"/>
          </a:bodyPr>
          <a:lstStyle/>
          <a:p>
            <a:r>
              <a:rPr lang="en-US" sz="8000" dirty="0"/>
              <a:t>Concepts</a:t>
            </a:r>
            <a:br>
              <a:rPr lang="en-US" dirty="0"/>
            </a:br>
            <a:endParaRPr lang="en-US" dirty="0"/>
          </a:p>
        </p:txBody>
      </p:sp>
      <p:sp>
        <p:nvSpPr>
          <p:cNvPr id="3" name="Content Placeholder 2">
            <a:extLst>
              <a:ext uri="{FF2B5EF4-FFF2-40B4-BE49-F238E27FC236}">
                <a16:creationId xmlns:a16="http://schemas.microsoft.com/office/drawing/2014/main" id="{1FC5956B-D3D2-93E9-6CF7-40F0FFBE61FA}"/>
              </a:ext>
            </a:extLst>
          </p:cNvPr>
          <p:cNvSpPr>
            <a:spLocks noGrp="1"/>
          </p:cNvSpPr>
          <p:nvPr>
            <p:ph idx="1"/>
          </p:nvPr>
        </p:nvSpPr>
        <p:spPr>
          <a:xfrm>
            <a:off x="323485" y="-522215"/>
            <a:ext cx="8534400" cy="3615267"/>
          </a:xfrm>
        </p:spPr>
        <p:txBody>
          <a:bodyPr/>
          <a:lstStyle/>
          <a:p>
            <a:r>
              <a:rPr lang="en-US" dirty="0"/>
              <a:t>By incorporating machine learning and analyst sentiments as data inputs into our machine learning algorithm, we then to trained and tested our model based on historical data. From the model training and testing, we can then run our model to receive a prediction. Using data visualization, we can show and explain our results to stakeholders and others who would be interested in our predictions. </a:t>
            </a:r>
          </a:p>
        </p:txBody>
      </p:sp>
      <p:pic>
        <p:nvPicPr>
          <p:cNvPr id="5" name="Picture 4">
            <a:extLst>
              <a:ext uri="{FF2B5EF4-FFF2-40B4-BE49-F238E27FC236}">
                <a16:creationId xmlns:a16="http://schemas.microsoft.com/office/drawing/2014/main" id="{EBD4C394-6462-FE57-595A-DA4F050C8B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6287" y="3882005"/>
            <a:ext cx="10578518" cy="2493343"/>
          </a:xfrm>
          <a:prstGeom prst="rect">
            <a:avLst/>
          </a:prstGeom>
        </p:spPr>
      </p:pic>
      <p:sp>
        <p:nvSpPr>
          <p:cNvPr id="6" name="TextBox 5">
            <a:extLst>
              <a:ext uri="{FF2B5EF4-FFF2-40B4-BE49-F238E27FC236}">
                <a16:creationId xmlns:a16="http://schemas.microsoft.com/office/drawing/2014/main" id="{7C344071-D724-1B59-0731-BB6C333352D1}"/>
              </a:ext>
            </a:extLst>
          </p:cNvPr>
          <p:cNvSpPr txBox="1"/>
          <p:nvPr/>
        </p:nvSpPr>
        <p:spPr>
          <a:xfrm>
            <a:off x="5931017" y="5941368"/>
            <a:ext cx="5008227" cy="230832"/>
          </a:xfrm>
          <a:prstGeom prst="rect">
            <a:avLst/>
          </a:prstGeom>
          <a:noFill/>
        </p:spPr>
        <p:txBody>
          <a:bodyPr wrap="square" rtlCol="0">
            <a:spAutoFit/>
          </a:bodyPr>
          <a:lstStyle/>
          <a:p>
            <a:r>
              <a:rPr lang="en-US" sz="900">
                <a:hlinkClick r:id="rId3" tooltip="https://fpf.org/2018/10/18/fpf-release-the-privacy-experts-guide-to-ai-and-machine-learning/"/>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44472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493451-2A9C-4348-E40D-0FC582287E5A}"/>
              </a:ext>
            </a:extLst>
          </p:cNvPr>
          <p:cNvSpPr>
            <a:spLocks noGrp="1"/>
          </p:cNvSpPr>
          <p:nvPr>
            <p:ph type="title"/>
          </p:nvPr>
        </p:nvSpPr>
        <p:spPr>
          <a:xfrm>
            <a:off x="227900" y="5436298"/>
            <a:ext cx="6019800" cy="1143000"/>
          </a:xfrm>
        </p:spPr>
        <p:txBody>
          <a:bodyPr>
            <a:noAutofit/>
          </a:bodyPr>
          <a:lstStyle/>
          <a:p>
            <a:r>
              <a:rPr lang="en-US" sz="7200" dirty="0"/>
              <a:t>Data techniques</a:t>
            </a:r>
          </a:p>
        </p:txBody>
      </p:sp>
      <p:pic>
        <p:nvPicPr>
          <p:cNvPr id="8" name="Picture Placeholder 7">
            <a:extLst>
              <a:ext uri="{FF2B5EF4-FFF2-40B4-BE49-F238E27FC236}">
                <a16:creationId xmlns:a16="http://schemas.microsoft.com/office/drawing/2014/main" id="{26BC5BC2-A227-D2BD-6864-6E40DDE76E33}"/>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086" r="23086"/>
          <a:stretch>
            <a:fillRect/>
          </a:stretch>
        </p:blipFill>
        <p:spPr>
          <a:xfrm>
            <a:off x="7172588" y="216912"/>
            <a:ext cx="4630476" cy="6484322"/>
          </a:xfrm>
        </p:spPr>
      </p:pic>
      <p:sp>
        <p:nvSpPr>
          <p:cNvPr id="6" name="Text Placeholder 5">
            <a:extLst>
              <a:ext uri="{FF2B5EF4-FFF2-40B4-BE49-F238E27FC236}">
                <a16:creationId xmlns:a16="http://schemas.microsoft.com/office/drawing/2014/main" id="{7E730E87-9BA7-E262-AEA1-44B899E0DD8B}"/>
              </a:ext>
            </a:extLst>
          </p:cNvPr>
          <p:cNvSpPr>
            <a:spLocks noGrp="1"/>
          </p:cNvSpPr>
          <p:nvPr>
            <p:ph type="body" sz="half" idx="2"/>
          </p:nvPr>
        </p:nvSpPr>
        <p:spPr>
          <a:xfrm>
            <a:off x="226312" y="159701"/>
            <a:ext cx="6021388" cy="2048933"/>
          </a:xfrm>
        </p:spPr>
        <p:txBody>
          <a:bodyPr/>
          <a:lstStyle/>
          <a:p>
            <a:endParaRPr lang="en-US" dirty="0"/>
          </a:p>
        </p:txBody>
      </p:sp>
      <p:sp>
        <p:nvSpPr>
          <p:cNvPr id="9" name="TextBox 8">
            <a:extLst>
              <a:ext uri="{FF2B5EF4-FFF2-40B4-BE49-F238E27FC236}">
                <a16:creationId xmlns:a16="http://schemas.microsoft.com/office/drawing/2014/main" id="{3F5FA88E-8E64-0F23-FEC2-6C228518BD6B}"/>
              </a:ext>
            </a:extLst>
          </p:cNvPr>
          <p:cNvSpPr txBox="1"/>
          <p:nvPr/>
        </p:nvSpPr>
        <p:spPr>
          <a:xfrm>
            <a:off x="7172588" y="4799013"/>
            <a:ext cx="4630476" cy="230832"/>
          </a:xfrm>
          <a:prstGeom prst="rect">
            <a:avLst/>
          </a:prstGeom>
          <a:noFill/>
        </p:spPr>
        <p:txBody>
          <a:bodyPr wrap="square" rtlCol="0">
            <a:spAutoFit/>
          </a:bodyPr>
          <a:lstStyle/>
          <a:p>
            <a:r>
              <a:rPr lang="en-US" sz="900">
                <a:hlinkClick r:id="rId3" tooltip="https://ignasialcalde.es/los-datos-nunca-duermen-del-big-data-a-la-sabiduria/big-data-otro-2/"/>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3014889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1021-C024-C0B0-ED8F-4FDBF3A78BB1}"/>
              </a:ext>
            </a:extLst>
          </p:cNvPr>
          <p:cNvSpPr>
            <a:spLocks noGrp="1"/>
          </p:cNvSpPr>
          <p:nvPr>
            <p:ph type="title"/>
          </p:nvPr>
        </p:nvSpPr>
        <p:spPr>
          <a:xfrm>
            <a:off x="5183188" y="342900"/>
            <a:ext cx="6019800" cy="1143000"/>
          </a:xfrm>
        </p:spPr>
        <p:txBody>
          <a:bodyPr>
            <a:noAutofit/>
          </a:bodyPr>
          <a:lstStyle/>
          <a:p>
            <a:r>
              <a:rPr lang="en-US" sz="8000" dirty="0"/>
              <a:t>approach</a:t>
            </a:r>
          </a:p>
        </p:txBody>
      </p:sp>
      <p:pic>
        <p:nvPicPr>
          <p:cNvPr id="6" name="Picture Placeholder 5">
            <a:extLst>
              <a:ext uri="{FF2B5EF4-FFF2-40B4-BE49-F238E27FC236}">
                <a16:creationId xmlns:a16="http://schemas.microsoft.com/office/drawing/2014/main" id="{9F8B8416-219E-F0AC-5EC8-C0F9D64EBFB5}"/>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462" r="23462"/>
          <a:stretch>
            <a:fillRect/>
          </a:stretch>
        </p:blipFill>
        <p:spPr>
          <a:xfrm>
            <a:off x="410171" y="342900"/>
            <a:ext cx="3280974" cy="4572000"/>
          </a:xfrm>
        </p:spPr>
      </p:pic>
      <p:sp>
        <p:nvSpPr>
          <p:cNvPr id="4" name="Text Placeholder 3">
            <a:extLst>
              <a:ext uri="{FF2B5EF4-FFF2-40B4-BE49-F238E27FC236}">
                <a16:creationId xmlns:a16="http://schemas.microsoft.com/office/drawing/2014/main" id="{B85C4F21-7460-5857-8A38-769341B0DDC9}"/>
              </a:ext>
            </a:extLst>
          </p:cNvPr>
          <p:cNvSpPr>
            <a:spLocks noGrp="1"/>
          </p:cNvSpPr>
          <p:nvPr>
            <p:ph type="body" sz="half" idx="2"/>
          </p:nvPr>
        </p:nvSpPr>
        <p:spPr>
          <a:xfrm>
            <a:off x="5242930" y="1511377"/>
            <a:ext cx="6021388" cy="2048933"/>
          </a:xfrm>
        </p:spPr>
        <p:txBody>
          <a:bodyPr/>
          <a:lstStyle/>
          <a:p>
            <a:endParaRPr lang="en-US" dirty="0"/>
          </a:p>
        </p:txBody>
      </p:sp>
      <p:sp>
        <p:nvSpPr>
          <p:cNvPr id="7" name="TextBox 6">
            <a:extLst>
              <a:ext uri="{FF2B5EF4-FFF2-40B4-BE49-F238E27FC236}">
                <a16:creationId xmlns:a16="http://schemas.microsoft.com/office/drawing/2014/main" id="{B8904A3A-89B3-4731-9CA2-18C7C9FB39A1}"/>
              </a:ext>
            </a:extLst>
          </p:cNvPr>
          <p:cNvSpPr txBox="1"/>
          <p:nvPr/>
        </p:nvSpPr>
        <p:spPr>
          <a:xfrm>
            <a:off x="410171" y="4914900"/>
            <a:ext cx="3280974" cy="369332"/>
          </a:xfrm>
          <a:prstGeom prst="rect">
            <a:avLst/>
          </a:prstGeom>
          <a:noFill/>
        </p:spPr>
        <p:txBody>
          <a:bodyPr wrap="square" rtlCol="0">
            <a:spAutoFit/>
          </a:bodyPr>
          <a:lstStyle/>
          <a:p>
            <a:r>
              <a:rPr lang="en-US" sz="900">
                <a:hlinkClick r:id="rId3" tooltip="http://theconversation.com/quantum-computers-coming-to-a-store-near-you-16320"/>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299495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1E23B9-ADF4-C9C9-F3D1-DC03245F2F6A}"/>
              </a:ext>
            </a:extLst>
          </p:cNvPr>
          <p:cNvSpPr>
            <a:spLocks noGrp="1"/>
          </p:cNvSpPr>
          <p:nvPr>
            <p:ph type="title"/>
          </p:nvPr>
        </p:nvSpPr>
        <p:spPr/>
        <p:txBody>
          <a:bodyPr>
            <a:normAutofit/>
          </a:bodyPr>
          <a:lstStyle/>
          <a:p>
            <a:r>
              <a:rPr lang="en-US" sz="7200" dirty="0"/>
              <a:t>demonstration</a:t>
            </a:r>
          </a:p>
        </p:txBody>
      </p:sp>
      <p:sp>
        <p:nvSpPr>
          <p:cNvPr id="7" name="Picture Placeholder 6">
            <a:extLst>
              <a:ext uri="{FF2B5EF4-FFF2-40B4-BE49-F238E27FC236}">
                <a16:creationId xmlns:a16="http://schemas.microsoft.com/office/drawing/2014/main" id="{3A8AD8F0-847F-34FD-464B-A8A06D1507B9}"/>
              </a:ext>
            </a:extLst>
          </p:cNvPr>
          <p:cNvSpPr>
            <a:spLocks noGrp="1"/>
          </p:cNvSpPr>
          <p:nvPr>
            <p:ph type="pic" idx="13"/>
          </p:nvPr>
        </p:nvSpPr>
        <p:spPr/>
      </p:sp>
      <p:sp>
        <p:nvSpPr>
          <p:cNvPr id="8" name="Text Placeholder 7">
            <a:extLst>
              <a:ext uri="{FF2B5EF4-FFF2-40B4-BE49-F238E27FC236}">
                <a16:creationId xmlns:a16="http://schemas.microsoft.com/office/drawing/2014/main" id="{445CAD0C-1CF5-9263-28DD-F84C28F4AACC}"/>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415943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8D98F1-138E-291C-EBFD-6DF2EB1BC4A1}"/>
              </a:ext>
            </a:extLst>
          </p:cNvPr>
          <p:cNvSpPr>
            <a:spLocks noGrp="1"/>
          </p:cNvSpPr>
          <p:nvPr>
            <p:ph type="title"/>
          </p:nvPr>
        </p:nvSpPr>
        <p:spPr>
          <a:xfrm>
            <a:off x="273150" y="-921158"/>
            <a:ext cx="8534401" cy="2281600"/>
          </a:xfrm>
        </p:spPr>
        <p:txBody>
          <a:bodyPr>
            <a:normAutofit/>
          </a:bodyPr>
          <a:lstStyle/>
          <a:p>
            <a:r>
              <a:rPr lang="en-US" sz="8000" dirty="0"/>
              <a:t>Next steps</a:t>
            </a:r>
          </a:p>
        </p:txBody>
      </p:sp>
      <p:sp>
        <p:nvSpPr>
          <p:cNvPr id="6" name="Text Placeholder 5">
            <a:extLst>
              <a:ext uri="{FF2B5EF4-FFF2-40B4-BE49-F238E27FC236}">
                <a16:creationId xmlns:a16="http://schemas.microsoft.com/office/drawing/2014/main" id="{3C79CB0F-16C9-58E7-9B08-2191665BF51D}"/>
              </a:ext>
            </a:extLst>
          </p:cNvPr>
          <p:cNvSpPr>
            <a:spLocks noGrp="1"/>
          </p:cNvSpPr>
          <p:nvPr>
            <p:ph type="body" idx="1"/>
          </p:nvPr>
        </p:nvSpPr>
        <p:spPr>
          <a:xfrm>
            <a:off x="411061" y="1360442"/>
            <a:ext cx="8807552" cy="4633958"/>
          </a:xfrm>
        </p:spPr>
        <p:txBody>
          <a:bodyPr/>
          <a:lstStyle/>
          <a:p>
            <a:endParaRPr lang="en-US" dirty="0"/>
          </a:p>
        </p:txBody>
      </p:sp>
    </p:spTree>
    <p:extLst>
      <p:ext uri="{BB962C8B-B14F-4D97-AF65-F5344CB8AC3E}">
        <p14:creationId xmlns:p14="http://schemas.microsoft.com/office/powerpoint/2010/main" val="142009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45C4-74DD-80DF-0A1C-BFC01C3A3B8F}"/>
              </a:ext>
            </a:extLst>
          </p:cNvPr>
          <p:cNvSpPr>
            <a:spLocks noGrp="1"/>
          </p:cNvSpPr>
          <p:nvPr>
            <p:ph type="title"/>
          </p:nvPr>
        </p:nvSpPr>
        <p:spPr>
          <a:xfrm>
            <a:off x="407374" y="-912768"/>
            <a:ext cx="8534401" cy="2281600"/>
          </a:xfrm>
        </p:spPr>
        <p:txBody>
          <a:bodyPr>
            <a:normAutofit/>
          </a:bodyPr>
          <a:lstStyle/>
          <a:p>
            <a:r>
              <a:rPr lang="en-US" sz="8000" dirty="0"/>
              <a:t>Links</a:t>
            </a:r>
          </a:p>
        </p:txBody>
      </p:sp>
      <p:sp>
        <p:nvSpPr>
          <p:cNvPr id="3" name="Text Placeholder 2">
            <a:extLst>
              <a:ext uri="{FF2B5EF4-FFF2-40B4-BE49-F238E27FC236}">
                <a16:creationId xmlns:a16="http://schemas.microsoft.com/office/drawing/2014/main" id="{01595424-7B2A-D2A2-1CD9-A0F5F0608632}"/>
              </a:ext>
            </a:extLst>
          </p:cNvPr>
          <p:cNvSpPr>
            <a:spLocks noGrp="1"/>
          </p:cNvSpPr>
          <p:nvPr>
            <p:ph type="body" idx="1"/>
          </p:nvPr>
        </p:nvSpPr>
        <p:spPr>
          <a:xfrm>
            <a:off x="692602" y="1368832"/>
            <a:ext cx="8534400" cy="4625568"/>
          </a:xfrm>
        </p:spPr>
        <p:txBody>
          <a:bodyPr/>
          <a:lstStyle/>
          <a:p>
            <a:endParaRPr lang="en-US" dirty="0"/>
          </a:p>
        </p:txBody>
      </p:sp>
    </p:spTree>
    <p:extLst>
      <p:ext uri="{BB962C8B-B14F-4D97-AF65-F5344CB8AC3E}">
        <p14:creationId xmlns:p14="http://schemas.microsoft.com/office/powerpoint/2010/main" val="20040734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2945</TotalTime>
  <Words>187</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Slice</vt:lpstr>
      <vt:lpstr>Oracle of Nonsense </vt:lpstr>
      <vt:lpstr>Your best quote that reflects your approach… “It’s one small step for man, one giant leap for mankind.”</vt:lpstr>
      <vt:lpstr>Objectives </vt:lpstr>
      <vt:lpstr>Concepts </vt:lpstr>
      <vt:lpstr>Data techniques</vt:lpstr>
      <vt:lpstr>approach</vt:lpstr>
      <vt:lpstr>demonstration</vt:lpstr>
      <vt:lpstr>Next steps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of Nonsense</dc:title>
  <dc:creator>Gerald Howard</dc:creator>
  <cp:lastModifiedBy>Gerald Howard</cp:lastModifiedBy>
  <cp:revision>11</cp:revision>
  <dcterms:created xsi:type="dcterms:W3CDTF">2022-06-19T22:55:54Z</dcterms:created>
  <dcterms:modified xsi:type="dcterms:W3CDTF">2022-06-25T02:14:45Z</dcterms:modified>
</cp:coreProperties>
</file>