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2" r:id="rId8"/>
    <p:sldId id="264" r:id="rId9"/>
    <p:sldId id="271" r:id="rId10"/>
    <p:sldId id="272" r:id="rId11"/>
    <p:sldId id="267" r:id="rId12"/>
    <p:sldId id="265" r:id="rId13"/>
    <p:sldId id="273" r:id="rId14"/>
    <p:sldId id="274" r:id="rId15"/>
    <p:sldId id="275" r:id="rId16"/>
    <p:sldId id="276" r:id="rId17"/>
    <p:sldId id="277" r:id="rId18"/>
    <p:sldId id="278" r:id="rId19"/>
    <p:sldId id="261" r:id="rId20"/>
    <p:sldId id="268" r:id="rId21"/>
    <p:sldId id="269" r:id="rId22"/>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varScale="1">
        <p:scale>
          <a:sx n="70" d="100"/>
          <a:sy n="70" d="100"/>
        </p:scale>
        <p:origin x="4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A520-BBF4-436A-95A5-CBAC2C811F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C5A4C6DF-6D17-4DBB-893B-FA1D9F48FA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7B748EB0-9560-4F2C-AD24-131C8BBDF7FD}"/>
              </a:ext>
            </a:extLst>
          </p:cNvPr>
          <p:cNvSpPr>
            <a:spLocks noGrp="1"/>
          </p:cNvSpPr>
          <p:nvPr>
            <p:ph type="dt" sz="half" idx="10"/>
          </p:nvPr>
        </p:nvSpPr>
        <p:spPr/>
        <p:txBody>
          <a:bodyPr/>
          <a:lstStyle/>
          <a:p>
            <a:fld id="{5ADA6057-1B2C-4B83-AC3D-0CDD9EF4095F}" type="datetimeFigureOut">
              <a:rPr lang="en-NG" smtClean="0"/>
              <a:t>23 May 2021</a:t>
            </a:fld>
            <a:endParaRPr lang="en-NG"/>
          </a:p>
        </p:txBody>
      </p:sp>
      <p:sp>
        <p:nvSpPr>
          <p:cNvPr id="5" name="Footer Placeholder 4">
            <a:extLst>
              <a:ext uri="{FF2B5EF4-FFF2-40B4-BE49-F238E27FC236}">
                <a16:creationId xmlns:a16="http://schemas.microsoft.com/office/drawing/2014/main" id="{211C1104-C769-41E2-B3C3-4BFE6F4E660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78172BF-1D5D-4133-A5CF-14B133B6F966}"/>
              </a:ext>
            </a:extLst>
          </p:cNvPr>
          <p:cNvSpPr>
            <a:spLocks noGrp="1"/>
          </p:cNvSpPr>
          <p:nvPr>
            <p:ph type="sldNum" sz="quarter" idx="12"/>
          </p:nvPr>
        </p:nvSpPr>
        <p:spPr/>
        <p:txBody>
          <a:bodyPr/>
          <a:lstStyle/>
          <a:p>
            <a:fld id="{A6B3434E-D73F-4646-BD21-E009E158147A}" type="slidenum">
              <a:rPr lang="en-NG" smtClean="0"/>
              <a:t>‹#›</a:t>
            </a:fld>
            <a:endParaRPr lang="en-NG"/>
          </a:p>
        </p:txBody>
      </p:sp>
    </p:spTree>
    <p:extLst>
      <p:ext uri="{BB962C8B-B14F-4D97-AF65-F5344CB8AC3E}">
        <p14:creationId xmlns:p14="http://schemas.microsoft.com/office/powerpoint/2010/main" val="2630646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0B60-7A3B-490C-BA69-4502C9218BC3}"/>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39883F83-222D-4418-8E3F-2C125A71E6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51D177C3-0474-4BBB-9C7B-3D8B3D11ACB0}"/>
              </a:ext>
            </a:extLst>
          </p:cNvPr>
          <p:cNvSpPr>
            <a:spLocks noGrp="1"/>
          </p:cNvSpPr>
          <p:nvPr>
            <p:ph type="dt" sz="half" idx="10"/>
          </p:nvPr>
        </p:nvSpPr>
        <p:spPr/>
        <p:txBody>
          <a:bodyPr/>
          <a:lstStyle/>
          <a:p>
            <a:fld id="{5ADA6057-1B2C-4B83-AC3D-0CDD9EF4095F}" type="datetimeFigureOut">
              <a:rPr lang="en-NG" smtClean="0"/>
              <a:t>23 May 2021</a:t>
            </a:fld>
            <a:endParaRPr lang="en-NG"/>
          </a:p>
        </p:txBody>
      </p:sp>
      <p:sp>
        <p:nvSpPr>
          <p:cNvPr id="5" name="Footer Placeholder 4">
            <a:extLst>
              <a:ext uri="{FF2B5EF4-FFF2-40B4-BE49-F238E27FC236}">
                <a16:creationId xmlns:a16="http://schemas.microsoft.com/office/drawing/2014/main" id="{57BBD1C2-30A3-4137-8155-EFF07871340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53D7752-B49E-4FE8-B50B-454CD8765B11}"/>
              </a:ext>
            </a:extLst>
          </p:cNvPr>
          <p:cNvSpPr>
            <a:spLocks noGrp="1"/>
          </p:cNvSpPr>
          <p:nvPr>
            <p:ph type="sldNum" sz="quarter" idx="12"/>
          </p:nvPr>
        </p:nvSpPr>
        <p:spPr/>
        <p:txBody>
          <a:bodyPr/>
          <a:lstStyle/>
          <a:p>
            <a:fld id="{A6B3434E-D73F-4646-BD21-E009E158147A}" type="slidenum">
              <a:rPr lang="en-NG" smtClean="0"/>
              <a:t>‹#›</a:t>
            </a:fld>
            <a:endParaRPr lang="en-NG"/>
          </a:p>
        </p:txBody>
      </p:sp>
    </p:spTree>
    <p:extLst>
      <p:ext uri="{BB962C8B-B14F-4D97-AF65-F5344CB8AC3E}">
        <p14:creationId xmlns:p14="http://schemas.microsoft.com/office/powerpoint/2010/main" val="421041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210B9F-997F-43CF-A327-A50575715E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30C7E2C6-370E-4C96-AB91-9F8D485027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661F3354-01AA-44CF-BD7C-DA6FF25ABBFD}"/>
              </a:ext>
            </a:extLst>
          </p:cNvPr>
          <p:cNvSpPr>
            <a:spLocks noGrp="1"/>
          </p:cNvSpPr>
          <p:nvPr>
            <p:ph type="dt" sz="half" idx="10"/>
          </p:nvPr>
        </p:nvSpPr>
        <p:spPr/>
        <p:txBody>
          <a:bodyPr/>
          <a:lstStyle/>
          <a:p>
            <a:fld id="{5ADA6057-1B2C-4B83-AC3D-0CDD9EF4095F}" type="datetimeFigureOut">
              <a:rPr lang="en-NG" smtClean="0"/>
              <a:t>23 May 2021</a:t>
            </a:fld>
            <a:endParaRPr lang="en-NG"/>
          </a:p>
        </p:txBody>
      </p:sp>
      <p:sp>
        <p:nvSpPr>
          <p:cNvPr id="5" name="Footer Placeholder 4">
            <a:extLst>
              <a:ext uri="{FF2B5EF4-FFF2-40B4-BE49-F238E27FC236}">
                <a16:creationId xmlns:a16="http://schemas.microsoft.com/office/drawing/2014/main" id="{8C905B15-68FF-4499-A763-FA507103C01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D33023B-D669-480B-B2E6-FB5F734BEB7C}"/>
              </a:ext>
            </a:extLst>
          </p:cNvPr>
          <p:cNvSpPr>
            <a:spLocks noGrp="1"/>
          </p:cNvSpPr>
          <p:nvPr>
            <p:ph type="sldNum" sz="quarter" idx="12"/>
          </p:nvPr>
        </p:nvSpPr>
        <p:spPr/>
        <p:txBody>
          <a:bodyPr/>
          <a:lstStyle/>
          <a:p>
            <a:fld id="{A6B3434E-D73F-4646-BD21-E009E158147A}" type="slidenum">
              <a:rPr lang="en-NG" smtClean="0"/>
              <a:t>‹#›</a:t>
            </a:fld>
            <a:endParaRPr lang="en-NG"/>
          </a:p>
        </p:txBody>
      </p:sp>
    </p:spTree>
    <p:extLst>
      <p:ext uri="{BB962C8B-B14F-4D97-AF65-F5344CB8AC3E}">
        <p14:creationId xmlns:p14="http://schemas.microsoft.com/office/powerpoint/2010/main" val="247530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90925-F369-4433-A6E4-EC3852AF810C}"/>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555005AC-042F-4A2F-8104-04D50B47AD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F7A6D29E-232A-461C-B316-46AAE46DB57D}"/>
              </a:ext>
            </a:extLst>
          </p:cNvPr>
          <p:cNvSpPr>
            <a:spLocks noGrp="1"/>
          </p:cNvSpPr>
          <p:nvPr>
            <p:ph type="dt" sz="half" idx="10"/>
          </p:nvPr>
        </p:nvSpPr>
        <p:spPr/>
        <p:txBody>
          <a:bodyPr/>
          <a:lstStyle/>
          <a:p>
            <a:fld id="{5ADA6057-1B2C-4B83-AC3D-0CDD9EF4095F}" type="datetimeFigureOut">
              <a:rPr lang="en-NG" smtClean="0"/>
              <a:t>23 May 2021</a:t>
            </a:fld>
            <a:endParaRPr lang="en-NG"/>
          </a:p>
        </p:txBody>
      </p:sp>
      <p:sp>
        <p:nvSpPr>
          <p:cNvPr id="5" name="Footer Placeholder 4">
            <a:extLst>
              <a:ext uri="{FF2B5EF4-FFF2-40B4-BE49-F238E27FC236}">
                <a16:creationId xmlns:a16="http://schemas.microsoft.com/office/drawing/2014/main" id="{09348F3A-1956-45C1-8370-30715554D9A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14BAA11-DA37-4E81-8669-446EE656EA7E}"/>
              </a:ext>
            </a:extLst>
          </p:cNvPr>
          <p:cNvSpPr>
            <a:spLocks noGrp="1"/>
          </p:cNvSpPr>
          <p:nvPr>
            <p:ph type="sldNum" sz="quarter" idx="12"/>
          </p:nvPr>
        </p:nvSpPr>
        <p:spPr/>
        <p:txBody>
          <a:bodyPr/>
          <a:lstStyle/>
          <a:p>
            <a:fld id="{A6B3434E-D73F-4646-BD21-E009E158147A}" type="slidenum">
              <a:rPr lang="en-NG" smtClean="0"/>
              <a:t>‹#›</a:t>
            </a:fld>
            <a:endParaRPr lang="en-NG"/>
          </a:p>
        </p:txBody>
      </p:sp>
    </p:spTree>
    <p:extLst>
      <p:ext uri="{BB962C8B-B14F-4D97-AF65-F5344CB8AC3E}">
        <p14:creationId xmlns:p14="http://schemas.microsoft.com/office/powerpoint/2010/main" val="240593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76785-7423-40EF-A32D-4002104FE4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05D62399-DB00-49E4-9B86-8179066ED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DE566A-79F5-4E35-A21D-6AAD1E247806}"/>
              </a:ext>
            </a:extLst>
          </p:cNvPr>
          <p:cNvSpPr>
            <a:spLocks noGrp="1"/>
          </p:cNvSpPr>
          <p:nvPr>
            <p:ph type="dt" sz="half" idx="10"/>
          </p:nvPr>
        </p:nvSpPr>
        <p:spPr/>
        <p:txBody>
          <a:bodyPr/>
          <a:lstStyle/>
          <a:p>
            <a:fld id="{5ADA6057-1B2C-4B83-AC3D-0CDD9EF4095F}" type="datetimeFigureOut">
              <a:rPr lang="en-NG" smtClean="0"/>
              <a:t>23 May 2021</a:t>
            </a:fld>
            <a:endParaRPr lang="en-NG"/>
          </a:p>
        </p:txBody>
      </p:sp>
      <p:sp>
        <p:nvSpPr>
          <p:cNvPr id="5" name="Footer Placeholder 4">
            <a:extLst>
              <a:ext uri="{FF2B5EF4-FFF2-40B4-BE49-F238E27FC236}">
                <a16:creationId xmlns:a16="http://schemas.microsoft.com/office/drawing/2014/main" id="{7BDDA08B-8400-41E3-B5E4-D8F77539421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B9E1623-09F8-4833-9B98-78D93924AEC7}"/>
              </a:ext>
            </a:extLst>
          </p:cNvPr>
          <p:cNvSpPr>
            <a:spLocks noGrp="1"/>
          </p:cNvSpPr>
          <p:nvPr>
            <p:ph type="sldNum" sz="quarter" idx="12"/>
          </p:nvPr>
        </p:nvSpPr>
        <p:spPr/>
        <p:txBody>
          <a:bodyPr/>
          <a:lstStyle/>
          <a:p>
            <a:fld id="{A6B3434E-D73F-4646-BD21-E009E158147A}" type="slidenum">
              <a:rPr lang="en-NG" smtClean="0"/>
              <a:t>‹#›</a:t>
            </a:fld>
            <a:endParaRPr lang="en-NG"/>
          </a:p>
        </p:txBody>
      </p:sp>
    </p:spTree>
    <p:extLst>
      <p:ext uri="{BB962C8B-B14F-4D97-AF65-F5344CB8AC3E}">
        <p14:creationId xmlns:p14="http://schemas.microsoft.com/office/powerpoint/2010/main" val="304041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93CF-9328-4ADA-99FA-B4A8EEEC2B6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580CD860-A0E9-4AAD-872F-9FA5FD1577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B5567A02-4E5E-4991-82DF-777D00070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CED6FE81-F221-47D4-8D9F-82CA6D05A3B6}"/>
              </a:ext>
            </a:extLst>
          </p:cNvPr>
          <p:cNvSpPr>
            <a:spLocks noGrp="1"/>
          </p:cNvSpPr>
          <p:nvPr>
            <p:ph type="dt" sz="half" idx="10"/>
          </p:nvPr>
        </p:nvSpPr>
        <p:spPr/>
        <p:txBody>
          <a:bodyPr/>
          <a:lstStyle/>
          <a:p>
            <a:fld id="{5ADA6057-1B2C-4B83-AC3D-0CDD9EF4095F}" type="datetimeFigureOut">
              <a:rPr lang="en-NG" smtClean="0"/>
              <a:t>23 May 2021</a:t>
            </a:fld>
            <a:endParaRPr lang="en-NG"/>
          </a:p>
        </p:txBody>
      </p:sp>
      <p:sp>
        <p:nvSpPr>
          <p:cNvPr id="6" name="Footer Placeholder 5">
            <a:extLst>
              <a:ext uri="{FF2B5EF4-FFF2-40B4-BE49-F238E27FC236}">
                <a16:creationId xmlns:a16="http://schemas.microsoft.com/office/drawing/2014/main" id="{24D30FE7-828C-4F70-89D0-74E4EB34EB16}"/>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77A0C595-59DF-4585-8D37-183C96C0FD81}"/>
              </a:ext>
            </a:extLst>
          </p:cNvPr>
          <p:cNvSpPr>
            <a:spLocks noGrp="1"/>
          </p:cNvSpPr>
          <p:nvPr>
            <p:ph type="sldNum" sz="quarter" idx="12"/>
          </p:nvPr>
        </p:nvSpPr>
        <p:spPr/>
        <p:txBody>
          <a:bodyPr/>
          <a:lstStyle/>
          <a:p>
            <a:fld id="{A6B3434E-D73F-4646-BD21-E009E158147A}" type="slidenum">
              <a:rPr lang="en-NG" smtClean="0"/>
              <a:t>‹#›</a:t>
            </a:fld>
            <a:endParaRPr lang="en-NG"/>
          </a:p>
        </p:txBody>
      </p:sp>
    </p:spTree>
    <p:extLst>
      <p:ext uri="{BB962C8B-B14F-4D97-AF65-F5344CB8AC3E}">
        <p14:creationId xmlns:p14="http://schemas.microsoft.com/office/powerpoint/2010/main" val="4147369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EED4-F250-4551-9312-E6773A02805E}"/>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3445D5AA-40E6-4E91-95E8-9F6E0E181B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AF651-7B02-4BD5-B404-1DCA44E616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5B8E2AE6-84C6-41F0-B22F-8E593A74E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F404DB-19A8-43E6-88C1-E343715616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CDBE9A39-9402-44BB-863C-146D11728367}"/>
              </a:ext>
            </a:extLst>
          </p:cNvPr>
          <p:cNvSpPr>
            <a:spLocks noGrp="1"/>
          </p:cNvSpPr>
          <p:nvPr>
            <p:ph type="dt" sz="half" idx="10"/>
          </p:nvPr>
        </p:nvSpPr>
        <p:spPr/>
        <p:txBody>
          <a:bodyPr/>
          <a:lstStyle/>
          <a:p>
            <a:fld id="{5ADA6057-1B2C-4B83-AC3D-0CDD9EF4095F}" type="datetimeFigureOut">
              <a:rPr lang="en-NG" smtClean="0"/>
              <a:t>23 May 2021</a:t>
            </a:fld>
            <a:endParaRPr lang="en-NG"/>
          </a:p>
        </p:txBody>
      </p:sp>
      <p:sp>
        <p:nvSpPr>
          <p:cNvPr id="8" name="Footer Placeholder 7">
            <a:extLst>
              <a:ext uri="{FF2B5EF4-FFF2-40B4-BE49-F238E27FC236}">
                <a16:creationId xmlns:a16="http://schemas.microsoft.com/office/drawing/2014/main" id="{2C5DA089-9C44-4937-9D0F-A3D55EABA0F5}"/>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3C0ADFD3-8A55-4330-AC5E-8869B677AFD8}"/>
              </a:ext>
            </a:extLst>
          </p:cNvPr>
          <p:cNvSpPr>
            <a:spLocks noGrp="1"/>
          </p:cNvSpPr>
          <p:nvPr>
            <p:ph type="sldNum" sz="quarter" idx="12"/>
          </p:nvPr>
        </p:nvSpPr>
        <p:spPr/>
        <p:txBody>
          <a:bodyPr/>
          <a:lstStyle/>
          <a:p>
            <a:fld id="{A6B3434E-D73F-4646-BD21-E009E158147A}" type="slidenum">
              <a:rPr lang="en-NG" smtClean="0"/>
              <a:t>‹#›</a:t>
            </a:fld>
            <a:endParaRPr lang="en-NG"/>
          </a:p>
        </p:txBody>
      </p:sp>
    </p:spTree>
    <p:extLst>
      <p:ext uri="{BB962C8B-B14F-4D97-AF65-F5344CB8AC3E}">
        <p14:creationId xmlns:p14="http://schemas.microsoft.com/office/powerpoint/2010/main" val="349324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CE96A-0D48-41C1-923A-96505900888F}"/>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BF0092F4-0879-4CED-AE19-2137ED8B239C}"/>
              </a:ext>
            </a:extLst>
          </p:cNvPr>
          <p:cNvSpPr>
            <a:spLocks noGrp="1"/>
          </p:cNvSpPr>
          <p:nvPr>
            <p:ph type="dt" sz="half" idx="10"/>
          </p:nvPr>
        </p:nvSpPr>
        <p:spPr/>
        <p:txBody>
          <a:bodyPr/>
          <a:lstStyle/>
          <a:p>
            <a:fld id="{5ADA6057-1B2C-4B83-AC3D-0CDD9EF4095F}" type="datetimeFigureOut">
              <a:rPr lang="en-NG" smtClean="0"/>
              <a:t>23 May 2021</a:t>
            </a:fld>
            <a:endParaRPr lang="en-NG"/>
          </a:p>
        </p:txBody>
      </p:sp>
      <p:sp>
        <p:nvSpPr>
          <p:cNvPr id="4" name="Footer Placeholder 3">
            <a:extLst>
              <a:ext uri="{FF2B5EF4-FFF2-40B4-BE49-F238E27FC236}">
                <a16:creationId xmlns:a16="http://schemas.microsoft.com/office/drawing/2014/main" id="{2D361B9D-898C-4ECB-9147-13C8908FA9E6}"/>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A338C60D-CE9C-490F-89A0-EF5A2B8C58C1}"/>
              </a:ext>
            </a:extLst>
          </p:cNvPr>
          <p:cNvSpPr>
            <a:spLocks noGrp="1"/>
          </p:cNvSpPr>
          <p:nvPr>
            <p:ph type="sldNum" sz="quarter" idx="12"/>
          </p:nvPr>
        </p:nvSpPr>
        <p:spPr/>
        <p:txBody>
          <a:bodyPr/>
          <a:lstStyle/>
          <a:p>
            <a:fld id="{A6B3434E-D73F-4646-BD21-E009E158147A}" type="slidenum">
              <a:rPr lang="en-NG" smtClean="0"/>
              <a:t>‹#›</a:t>
            </a:fld>
            <a:endParaRPr lang="en-NG"/>
          </a:p>
        </p:txBody>
      </p:sp>
    </p:spTree>
    <p:extLst>
      <p:ext uri="{BB962C8B-B14F-4D97-AF65-F5344CB8AC3E}">
        <p14:creationId xmlns:p14="http://schemas.microsoft.com/office/powerpoint/2010/main" val="100064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19A612-EBE4-4562-8282-ADA5AEAD6559}"/>
              </a:ext>
            </a:extLst>
          </p:cNvPr>
          <p:cNvSpPr>
            <a:spLocks noGrp="1"/>
          </p:cNvSpPr>
          <p:nvPr>
            <p:ph type="dt" sz="half" idx="10"/>
          </p:nvPr>
        </p:nvSpPr>
        <p:spPr/>
        <p:txBody>
          <a:bodyPr/>
          <a:lstStyle/>
          <a:p>
            <a:fld id="{5ADA6057-1B2C-4B83-AC3D-0CDD9EF4095F}" type="datetimeFigureOut">
              <a:rPr lang="en-NG" smtClean="0"/>
              <a:t>23 May 2021</a:t>
            </a:fld>
            <a:endParaRPr lang="en-NG"/>
          </a:p>
        </p:txBody>
      </p:sp>
      <p:sp>
        <p:nvSpPr>
          <p:cNvPr id="3" name="Footer Placeholder 2">
            <a:extLst>
              <a:ext uri="{FF2B5EF4-FFF2-40B4-BE49-F238E27FC236}">
                <a16:creationId xmlns:a16="http://schemas.microsoft.com/office/drawing/2014/main" id="{C77BF600-DFC3-4216-ACBF-6D22AA3E7EE6}"/>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EA6E2257-C516-4A19-8832-1319B5E0EBEC}"/>
              </a:ext>
            </a:extLst>
          </p:cNvPr>
          <p:cNvSpPr>
            <a:spLocks noGrp="1"/>
          </p:cNvSpPr>
          <p:nvPr>
            <p:ph type="sldNum" sz="quarter" idx="12"/>
          </p:nvPr>
        </p:nvSpPr>
        <p:spPr/>
        <p:txBody>
          <a:bodyPr/>
          <a:lstStyle/>
          <a:p>
            <a:fld id="{A6B3434E-D73F-4646-BD21-E009E158147A}" type="slidenum">
              <a:rPr lang="en-NG" smtClean="0"/>
              <a:t>‹#›</a:t>
            </a:fld>
            <a:endParaRPr lang="en-NG"/>
          </a:p>
        </p:txBody>
      </p:sp>
    </p:spTree>
    <p:extLst>
      <p:ext uri="{BB962C8B-B14F-4D97-AF65-F5344CB8AC3E}">
        <p14:creationId xmlns:p14="http://schemas.microsoft.com/office/powerpoint/2010/main" val="180374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62DC-0173-4048-A8B3-A9A0700E89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61032277-821E-49B9-90B0-A9C959D6B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680599D9-54ED-4C71-AAEE-EC47AB0DE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1C76A3-C983-430C-97E9-2D3D13F36D25}"/>
              </a:ext>
            </a:extLst>
          </p:cNvPr>
          <p:cNvSpPr>
            <a:spLocks noGrp="1"/>
          </p:cNvSpPr>
          <p:nvPr>
            <p:ph type="dt" sz="half" idx="10"/>
          </p:nvPr>
        </p:nvSpPr>
        <p:spPr/>
        <p:txBody>
          <a:bodyPr/>
          <a:lstStyle/>
          <a:p>
            <a:fld id="{5ADA6057-1B2C-4B83-AC3D-0CDD9EF4095F}" type="datetimeFigureOut">
              <a:rPr lang="en-NG" smtClean="0"/>
              <a:t>23 May 2021</a:t>
            </a:fld>
            <a:endParaRPr lang="en-NG"/>
          </a:p>
        </p:txBody>
      </p:sp>
      <p:sp>
        <p:nvSpPr>
          <p:cNvPr id="6" name="Footer Placeholder 5">
            <a:extLst>
              <a:ext uri="{FF2B5EF4-FFF2-40B4-BE49-F238E27FC236}">
                <a16:creationId xmlns:a16="http://schemas.microsoft.com/office/drawing/2014/main" id="{E7C43DF3-FBA8-4908-A070-C4723D46D3D0}"/>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A9C2C1D-C908-4BB4-AB2A-AB0D52DD699F}"/>
              </a:ext>
            </a:extLst>
          </p:cNvPr>
          <p:cNvSpPr>
            <a:spLocks noGrp="1"/>
          </p:cNvSpPr>
          <p:nvPr>
            <p:ph type="sldNum" sz="quarter" idx="12"/>
          </p:nvPr>
        </p:nvSpPr>
        <p:spPr/>
        <p:txBody>
          <a:bodyPr/>
          <a:lstStyle/>
          <a:p>
            <a:fld id="{A6B3434E-D73F-4646-BD21-E009E158147A}" type="slidenum">
              <a:rPr lang="en-NG" smtClean="0"/>
              <a:t>‹#›</a:t>
            </a:fld>
            <a:endParaRPr lang="en-NG"/>
          </a:p>
        </p:txBody>
      </p:sp>
    </p:spTree>
    <p:extLst>
      <p:ext uri="{BB962C8B-B14F-4D97-AF65-F5344CB8AC3E}">
        <p14:creationId xmlns:p14="http://schemas.microsoft.com/office/powerpoint/2010/main" val="2429455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C9A9-1683-4ED0-8AD4-D0295FB96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39F470B0-C72A-4B63-98C6-4E1ACEC640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E6C0224B-C478-4D3D-B002-553A23A35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1C1CAC-489F-446F-B828-768990C202F3}"/>
              </a:ext>
            </a:extLst>
          </p:cNvPr>
          <p:cNvSpPr>
            <a:spLocks noGrp="1"/>
          </p:cNvSpPr>
          <p:nvPr>
            <p:ph type="dt" sz="half" idx="10"/>
          </p:nvPr>
        </p:nvSpPr>
        <p:spPr/>
        <p:txBody>
          <a:bodyPr/>
          <a:lstStyle/>
          <a:p>
            <a:fld id="{5ADA6057-1B2C-4B83-AC3D-0CDD9EF4095F}" type="datetimeFigureOut">
              <a:rPr lang="en-NG" smtClean="0"/>
              <a:t>23 May 2021</a:t>
            </a:fld>
            <a:endParaRPr lang="en-NG"/>
          </a:p>
        </p:txBody>
      </p:sp>
      <p:sp>
        <p:nvSpPr>
          <p:cNvPr id="6" name="Footer Placeholder 5">
            <a:extLst>
              <a:ext uri="{FF2B5EF4-FFF2-40B4-BE49-F238E27FC236}">
                <a16:creationId xmlns:a16="http://schemas.microsoft.com/office/drawing/2014/main" id="{6ED7025B-5954-47C4-9B6C-90B2051E83FD}"/>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F70889D0-3258-4FC4-B280-F31EC6AB2A6F}"/>
              </a:ext>
            </a:extLst>
          </p:cNvPr>
          <p:cNvSpPr>
            <a:spLocks noGrp="1"/>
          </p:cNvSpPr>
          <p:nvPr>
            <p:ph type="sldNum" sz="quarter" idx="12"/>
          </p:nvPr>
        </p:nvSpPr>
        <p:spPr/>
        <p:txBody>
          <a:bodyPr/>
          <a:lstStyle/>
          <a:p>
            <a:fld id="{A6B3434E-D73F-4646-BD21-E009E158147A}" type="slidenum">
              <a:rPr lang="en-NG" smtClean="0"/>
              <a:t>‹#›</a:t>
            </a:fld>
            <a:endParaRPr lang="en-NG"/>
          </a:p>
        </p:txBody>
      </p:sp>
    </p:spTree>
    <p:extLst>
      <p:ext uri="{BB962C8B-B14F-4D97-AF65-F5344CB8AC3E}">
        <p14:creationId xmlns:p14="http://schemas.microsoft.com/office/powerpoint/2010/main" val="3250303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7F41B0-7E8C-4893-B693-EDC63D8533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6D20A505-DEB4-4788-B25F-1953E86377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38AE5AD-6073-4D87-8BAB-58938138B3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A6057-1B2C-4B83-AC3D-0CDD9EF4095F}" type="datetimeFigureOut">
              <a:rPr lang="en-NG" smtClean="0"/>
              <a:t>23 May 2021</a:t>
            </a:fld>
            <a:endParaRPr lang="en-NG"/>
          </a:p>
        </p:txBody>
      </p:sp>
      <p:sp>
        <p:nvSpPr>
          <p:cNvPr id="5" name="Footer Placeholder 4">
            <a:extLst>
              <a:ext uri="{FF2B5EF4-FFF2-40B4-BE49-F238E27FC236}">
                <a16:creationId xmlns:a16="http://schemas.microsoft.com/office/drawing/2014/main" id="{EABF4B02-D9F3-407E-9C44-7EBD112090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36D5651A-1C60-4AB1-B02F-EE740E2BA8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B3434E-D73F-4646-BD21-E009E158147A}" type="slidenum">
              <a:rPr lang="en-NG" smtClean="0"/>
              <a:t>‹#›</a:t>
            </a:fld>
            <a:endParaRPr lang="en-NG"/>
          </a:p>
        </p:txBody>
      </p:sp>
    </p:spTree>
    <p:extLst>
      <p:ext uri="{BB962C8B-B14F-4D97-AF65-F5344CB8AC3E}">
        <p14:creationId xmlns:p14="http://schemas.microsoft.com/office/powerpoint/2010/main" val="4157554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0013B-ED10-4683-844A-D22EB761D1A6}"/>
              </a:ext>
            </a:extLst>
          </p:cNvPr>
          <p:cNvSpPr>
            <a:spLocks noGrp="1"/>
          </p:cNvSpPr>
          <p:nvPr>
            <p:ph type="ctrTitle"/>
          </p:nvPr>
        </p:nvSpPr>
        <p:spPr/>
        <p:txBody>
          <a:bodyPr/>
          <a:lstStyle/>
          <a:p>
            <a:r>
              <a:rPr lang="en-US" dirty="0"/>
              <a:t>Data Processing</a:t>
            </a:r>
            <a:endParaRPr lang="en-NG" dirty="0"/>
          </a:p>
        </p:txBody>
      </p:sp>
      <p:sp>
        <p:nvSpPr>
          <p:cNvPr id="3" name="Subtitle 2">
            <a:extLst>
              <a:ext uri="{FF2B5EF4-FFF2-40B4-BE49-F238E27FC236}">
                <a16:creationId xmlns:a16="http://schemas.microsoft.com/office/drawing/2014/main" id="{9ACD4385-37B5-4F70-9E9D-4A2B96ED83F5}"/>
              </a:ext>
            </a:extLst>
          </p:cNvPr>
          <p:cNvSpPr>
            <a:spLocks noGrp="1"/>
          </p:cNvSpPr>
          <p:nvPr>
            <p:ph type="subTitle" idx="1"/>
          </p:nvPr>
        </p:nvSpPr>
        <p:spPr/>
        <p:txBody>
          <a:bodyPr/>
          <a:lstStyle/>
          <a:p>
            <a:endParaRPr lang="en-NG"/>
          </a:p>
        </p:txBody>
      </p:sp>
    </p:spTree>
    <p:extLst>
      <p:ext uri="{BB962C8B-B14F-4D97-AF65-F5344CB8AC3E}">
        <p14:creationId xmlns:p14="http://schemas.microsoft.com/office/powerpoint/2010/main" val="1225473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D2A15F-B197-4D61-A8C3-6BEE467D27D6}"/>
              </a:ext>
            </a:extLst>
          </p:cNvPr>
          <p:cNvSpPr>
            <a:spLocks noGrp="1"/>
          </p:cNvSpPr>
          <p:nvPr>
            <p:ph idx="4294967295"/>
          </p:nvPr>
        </p:nvSpPr>
        <p:spPr>
          <a:xfrm>
            <a:off x="354842" y="1132764"/>
            <a:ext cx="11423176" cy="5472752"/>
          </a:xfrm>
        </p:spPr>
        <p:txBody>
          <a:bodyPr/>
          <a:lstStyle/>
          <a:p>
            <a:r>
              <a:rPr lang="en-US" dirty="0"/>
              <a:t>For instance, Geographical data in a large number of existing data in the natural environment (land, water, climate, biological and other resource data), there are a large number of socio-economic data (population, transport, industry and agriculture, etc.) . These data often require comprehensive data processing. </a:t>
            </a:r>
          </a:p>
          <a:p>
            <a:r>
              <a:rPr lang="en-US" dirty="0"/>
              <a:t>Therefore, the need to establish geographic database, the system to collate and store geographic data to reduce redundancy, the development of data processing software, full use of database technology for data management and processing. </a:t>
            </a:r>
            <a:endParaRPr lang="en-NG" dirty="0"/>
          </a:p>
        </p:txBody>
      </p:sp>
    </p:spTree>
    <p:extLst>
      <p:ext uri="{BB962C8B-B14F-4D97-AF65-F5344CB8AC3E}">
        <p14:creationId xmlns:p14="http://schemas.microsoft.com/office/powerpoint/2010/main" val="3289921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0DA5-8181-4A87-A69D-3D069185CB8D}"/>
              </a:ext>
            </a:extLst>
          </p:cNvPr>
          <p:cNvSpPr>
            <a:spLocks noGrp="1"/>
          </p:cNvSpPr>
          <p:nvPr>
            <p:ph type="title"/>
          </p:nvPr>
        </p:nvSpPr>
        <p:spPr/>
        <p:txBody>
          <a:bodyPr/>
          <a:lstStyle/>
          <a:p>
            <a:r>
              <a:rPr lang="en-US" b="0" i="0" dirty="0">
                <a:solidFill>
                  <a:srgbClr val="000000"/>
                </a:solidFill>
                <a:effectLst/>
                <a:latin typeface="ff1"/>
              </a:rPr>
              <a:t>Example of Data processing</a:t>
            </a:r>
            <a:br>
              <a:rPr lang="en-US" b="0" i="0" dirty="0">
                <a:solidFill>
                  <a:srgbClr val="000000"/>
                </a:solidFill>
                <a:effectLst/>
                <a:latin typeface="ff1"/>
              </a:rPr>
            </a:br>
            <a:endParaRPr lang="en-NG" dirty="0"/>
          </a:p>
        </p:txBody>
      </p:sp>
      <p:sp>
        <p:nvSpPr>
          <p:cNvPr id="3" name="Content Placeholder 2">
            <a:extLst>
              <a:ext uri="{FF2B5EF4-FFF2-40B4-BE49-F238E27FC236}">
                <a16:creationId xmlns:a16="http://schemas.microsoft.com/office/drawing/2014/main" id="{346C1CF8-140B-4CDB-BE2B-7325426FC51C}"/>
              </a:ext>
            </a:extLst>
          </p:cNvPr>
          <p:cNvSpPr>
            <a:spLocks noGrp="1"/>
          </p:cNvSpPr>
          <p:nvPr>
            <p:ph idx="1"/>
          </p:nvPr>
        </p:nvSpPr>
        <p:spPr>
          <a:xfrm>
            <a:off x="497006" y="1405719"/>
            <a:ext cx="10856794" cy="5322627"/>
          </a:xfrm>
        </p:spPr>
        <p:txBody>
          <a:bodyPr>
            <a:normAutofit/>
          </a:bodyPr>
          <a:lstStyle/>
          <a:p>
            <a:pPr algn="l"/>
            <a:r>
              <a:rPr lang="en-US" b="0" i="0" dirty="0">
                <a:solidFill>
                  <a:srgbClr val="252525"/>
                </a:solidFill>
                <a:effectLst/>
                <a:latin typeface="ff2"/>
              </a:rPr>
              <a:t>A very simple example of a data processing system is the process of maintaining a check register. Transactions— withdrawals and deposits— are recorded as they occur and the transactions are summarized to determine a current balance.</a:t>
            </a:r>
          </a:p>
          <a:p>
            <a:pPr algn="l"/>
            <a:r>
              <a:rPr lang="en-US" b="0" i="0" dirty="0">
                <a:solidFill>
                  <a:srgbClr val="252525"/>
                </a:solidFill>
                <a:effectLst/>
                <a:latin typeface="ff2"/>
              </a:rPr>
              <a:t> Monthly the data recorded in the register is reconciled with a hopefully identical list of transactions processed by the bank.</a:t>
            </a:r>
          </a:p>
          <a:p>
            <a:pPr algn="l"/>
            <a:r>
              <a:rPr lang="en-US" b="0" i="0" dirty="0">
                <a:solidFill>
                  <a:srgbClr val="252525"/>
                </a:solidFill>
                <a:effectLst/>
                <a:latin typeface="ff2"/>
              </a:rPr>
              <a:t>A more sophisticated record keeping system might further identify the transactions— for example deposits by source or withdrawal by type, such  as charitable contributions. This information might be used to obtain information like the total of all contributions for the year.</a:t>
            </a:r>
          </a:p>
          <a:p>
            <a:endParaRPr lang="en-NG" dirty="0"/>
          </a:p>
        </p:txBody>
      </p:sp>
    </p:spTree>
    <p:extLst>
      <p:ext uri="{BB962C8B-B14F-4D97-AF65-F5344CB8AC3E}">
        <p14:creationId xmlns:p14="http://schemas.microsoft.com/office/powerpoint/2010/main" val="1172067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F9620-9B65-4A86-B0FD-9830B81A1F6D}"/>
              </a:ext>
            </a:extLst>
          </p:cNvPr>
          <p:cNvSpPr>
            <a:spLocks noGrp="1"/>
          </p:cNvSpPr>
          <p:nvPr>
            <p:ph idx="4294967295"/>
          </p:nvPr>
        </p:nvSpPr>
        <p:spPr>
          <a:xfrm>
            <a:off x="1265238" y="1825625"/>
            <a:ext cx="10926762" cy="4351338"/>
          </a:xfrm>
        </p:spPr>
        <p:txBody>
          <a:bodyPr/>
          <a:lstStyle/>
          <a:p>
            <a:pPr algn="l"/>
            <a:r>
              <a:rPr lang="en-US" b="0" i="0" dirty="0">
                <a:solidFill>
                  <a:srgbClr val="252525"/>
                </a:solidFill>
                <a:effectLst/>
                <a:latin typeface="ff2"/>
              </a:rPr>
              <a:t>The important thing about this example is that it is a system, in which,  all transactions are recorded consistently, and the same method of bank reconciliation is used each time</a:t>
            </a:r>
          </a:p>
          <a:p>
            <a:endParaRPr lang="en-NG" dirty="0"/>
          </a:p>
        </p:txBody>
      </p:sp>
    </p:spTree>
    <p:extLst>
      <p:ext uri="{BB962C8B-B14F-4D97-AF65-F5344CB8AC3E}">
        <p14:creationId xmlns:p14="http://schemas.microsoft.com/office/powerpoint/2010/main" val="4201059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5370-6F9D-479C-AC68-DA2A5E6916E4}"/>
              </a:ext>
            </a:extLst>
          </p:cNvPr>
          <p:cNvSpPr>
            <a:spLocks noGrp="1"/>
          </p:cNvSpPr>
          <p:nvPr>
            <p:ph type="title"/>
          </p:nvPr>
        </p:nvSpPr>
        <p:spPr/>
        <p:txBody>
          <a:bodyPr/>
          <a:lstStyle/>
          <a:p>
            <a:r>
              <a:rPr lang="en-US" dirty="0"/>
              <a:t>Data Processing System</a:t>
            </a:r>
            <a:endParaRPr lang="en-NG" dirty="0"/>
          </a:p>
        </p:txBody>
      </p:sp>
      <p:sp>
        <p:nvSpPr>
          <p:cNvPr id="3" name="Content Placeholder 2">
            <a:extLst>
              <a:ext uri="{FF2B5EF4-FFF2-40B4-BE49-F238E27FC236}">
                <a16:creationId xmlns:a16="http://schemas.microsoft.com/office/drawing/2014/main" id="{98AE301D-12F1-4457-A25C-EE07A8C46B7F}"/>
              </a:ext>
            </a:extLst>
          </p:cNvPr>
          <p:cNvSpPr>
            <a:spLocks noGrp="1"/>
          </p:cNvSpPr>
          <p:nvPr>
            <p:ph idx="1"/>
          </p:nvPr>
        </p:nvSpPr>
        <p:spPr>
          <a:xfrm>
            <a:off x="838200" y="1825625"/>
            <a:ext cx="10515600" cy="4425050"/>
          </a:xfrm>
        </p:spPr>
        <p:txBody>
          <a:bodyPr>
            <a:normAutofit fontScale="92500" lnSpcReduction="20000"/>
          </a:bodyPr>
          <a:lstStyle/>
          <a:p>
            <a:r>
              <a:rPr lang="en-US" dirty="0"/>
              <a:t>The term Data processing system is used to include the resources that are used to accomplish the processing of data. There are four types of resources: </a:t>
            </a:r>
          </a:p>
          <a:p>
            <a:pPr marL="571500" indent="-571500">
              <a:buFont typeface="+mj-lt"/>
              <a:buAutoNum type="romanLcPeriod"/>
            </a:pPr>
            <a:r>
              <a:rPr lang="en-US" dirty="0"/>
              <a:t>People, </a:t>
            </a:r>
          </a:p>
          <a:p>
            <a:pPr marL="571500" indent="-571500">
              <a:buFont typeface="+mj-lt"/>
              <a:buAutoNum type="romanLcPeriod"/>
            </a:pPr>
            <a:r>
              <a:rPr lang="en-US" dirty="0"/>
              <a:t>Materials, </a:t>
            </a:r>
          </a:p>
          <a:p>
            <a:pPr marL="571500" indent="-571500">
              <a:buFont typeface="+mj-lt"/>
              <a:buAutoNum type="romanLcPeriod"/>
            </a:pPr>
            <a:r>
              <a:rPr lang="en-US" dirty="0"/>
              <a:t>Facilities, </a:t>
            </a:r>
          </a:p>
          <a:p>
            <a:pPr marL="571500" indent="-571500">
              <a:buFont typeface="+mj-lt"/>
              <a:buAutoNum type="romanLcPeriod"/>
            </a:pPr>
            <a:r>
              <a:rPr lang="en-US" dirty="0" err="1"/>
              <a:t>Equipments</a:t>
            </a:r>
            <a:r>
              <a:rPr lang="en-US" dirty="0"/>
              <a:t>.</a:t>
            </a:r>
          </a:p>
          <a:p>
            <a:pPr marL="0" indent="0">
              <a:buNone/>
            </a:pPr>
            <a:r>
              <a:rPr lang="en-US" dirty="0"/>
              <a:t> People provide input to computers, operate them, and use their output. Materials, such as boxes of paper and printer ribbons, are consumed in great quantity. </a:t>
            </a:r>
          </a:p>
          <a:p>
            <a:pPr marL="0" indent="0">
              <a:buNone/>
            </a:pPr>
            <a:r>
              <a:rPr lang="en-US" dirty="0"/>
              <a:t>Facilities are required to house the computer equipment, People and materials.</a:t>
            </a:r>
          </a:p>
          <a:p>
            <a:pPr marL="0" indent="0">
              <a:buNone/>
            </a:pPr>
            <a:endParaRPr lang="en-NG" dirty="0"/>
          </a:p>
        </p:txBody>
      </p:sp>
    </p:spTree>
    <p:extLst>
      <p:ext uri="{BB962C8B-B14F-4D97-AF65-F5344CB8AC3E}">
        <p14:creationId xmlns:p14="http://schemas.microsoft.com/office/powerpoint/2010/main" val="2369815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34452-1645-48DD-8DAD-D9B55B5AB343}"/>
              </a:ext>
            </a:extLst>
          </p:cNvPr>
          <p:cNvSpPr>
            <a:spLocks noGrp="1"/>
          </p:cNvSpPr>
          <p:nvPr>
            <p:ph type="title"/>
          </p:nvPr>
        </p:nvSpPr>
        <p:spPr/>
        <p:txBody>
          <a:bodyPr/>
          <a:lstStyle/>
          <a:p>
            <a:r>
              <a:rPr lang="en-US" dirty="0"/>
              <a:t>Types of Data</a:t>
            </a:r>
            <a:endParaRPr lang="en-NG" dirty="0"/>
          </a:p>
        </p:txBody>
      </p:sp>
      <p:sp>
        <p:nvSpPr>
          <p:cNvPr id="3" name="Content Placeholder 2">
            <a:extLst>
              <a:ext uri="{FF2B5EF4-FFF2-40B4-BE49-F238E27FC236}">
                <a16:creationId xmlns:a16="http://schemas.microsoft.com/office/drawing/2014/main" id="{1BC2CFB0-13D0-4A14-9BC4-C198EE165D0A}"/>
              </a:ext>
            </a:extLst>
          </p:cNvPr>
          <p:cNvSpPr>
            <a:spLocks noGrp="1"/>
          </p:cNvSpPr>
          <p:nvPr>
            <p:ph idx="1"/>
          </p:nvPr>
        </p:nvSpPr>
        <p:spPr>
          <a:xfrm>
            <a:off x="559558" y="1825625"/>
            <a:ext cx="11191164" cy="4889074"/>
          </a:xfrm>
        </p:spPr>
        <p:txBody>
          <a:bodyPr>
            <a:normAutofit fontScale="92500" lnSpcReduction="20000"/>
          </a:bodyPr>
          <a:lstStyle/>
          <a:p>
            <a:r>
              <a:rPr lang="en-US" dirty="0"/>
              <a:t>Think about any collected data that you have experience of; for example, Matric number, age, weight, sex, ethnicity, job grade, and consider their different attributes. These variables can be described as categorical or quantitative. </a:t>
            </a:r>
          </a:p>
          <a:p>
            <a:r>
              <a:rPr lang="en-US" dirty="0"/>
              <a:t>Type of data Level of measurement Examples:</a:t>
            </a:r>
          </a:p>
          <a:p>
            <a:pPr marL="571500" indent="-571500">
              <a:buFont typeface="+mj-lt"/>
              <a:buAutoNum type="romanLcPeriod"/>
            </a:pPr>
            <a:r>
              <a:rPr lang="en-US" dirty="0"/>
              <a:t>Nominal = (no inherent order in categories), eye color, ethnicity, diagnosis </a:t>
            </a:r>
          </a:p>
          <a:p>
            <a:pPr marL="571500" indent="-571500">
              <a:buFont typeface="+mj-lt"/>
              <a:buAutoNum type="romanLcPeriod"/>
            </a:pPr>
            <a:r>
              <a:rPr lang="en-US" dirty="0"/>
              <a:t>Ordinal - (categories have inherent order). E.g. Job grade, age groups</a:t>
            </a:r>
          </a:p>
          <a:p>
            <a:pPr marL="571500" indent="-571500">
              <a:buFont typeface="+mj-lt"/>
              <a:buAutoNum type="romanLcPeriod"/>
            </a:pPr>
            <a:r>
              <a:rPr lang="en-US" dirty="0"/>
              <a:t>Categorical - Binary Gender (2 categories – Male / Female) </a:t>
            </a:r>
          </a:p>
          <a:p>
            <a:pPr marL="571500" indent="-571500">
              <a:buFont typeface="+mj-lt"/>
              <a:buAutoNum type="romanLcPeriod"/>
            </a:pPr>
            <a:r>
              <a:rPr lang="en-US" dirty="0"/>
              <a:t>Discrete - (usually whole numbers) e.g. size of household (ratio)</a:t>
            </a:r>
          </a:p>
          <a:p>
            <a:pPr marL="571500" indent="-571500">
              <a:buFont typeface="+mj-lt"/>
              <a:buAutoNum type="romanLcPeriod"/>
            </a:pPr>
            <a:r>
              <a:rPr lang="en-US" dirty="0"/>
              <a:t>Quantitative (Interval/Ratio) </a:t>
            </a:r>
          </a:p>
          <a:p>
            <a:pPr marL="571500" indent="-571500">
              <a:buFont typeface="+mj-lt"/>
              <a:buAutoNum type="romanLcPeriod"/>
            </a:pPr>
            <a:r>
              <a:rPr lang="en-US" dirty="0"/>
              <a:t>Continuous - Can, in theory, take any value in a range, although necessarily recorded to a predetermined degree of precision) </a:t>
            </a:r>
          </a:p>
          <a:p>
            <a:pPr marL="571500" indent="-571500">
              <a:buFont typeface="+mj-lt"/>
              <a:buAutoNum type="romanLcPeriod"/>
            </a:pPr>
            <a:r>
              <a:rPr lang="en-US" dirty="0"/>
              <a:t>Temperature °C/°F (no absolute zero) (interval)</a:t>
            </a:r>
            <a:endParaRPr lang="en-NG" dirty="0"/>
          </a:p>
        </p:txBody>
      </p:sp>
    </p:spTree>
    <p:extLst>
      <p:ext uri="{BB962C8B-B14F-4D97-AF65-F5344CB8AC3E}">
        <p14:creationId xmlns:p14="http://schemas.microsoft.com/office/powerpoint/2010/main" val="858999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4853-BB19-492C-B3FC-F0A80B38237A}"/>
              </a:ext>
            </a:extLst>
          </p:cNvPr>
          <p:cNvSpPr>
            <a:spLocks noGrp="1"/>
          </p:cNvSpPr>
          <p:nvPr>
            <p:ph type="title"/>
          </p:nvPr>
        </p:nvSpPr>
        <p:spPr/>
        <p:txBody>
          <a:bodyPr/>
          <a:lstStyle/>
          <a:p>
            <a:r>
              <a:rPr lang="en-US" dirty="0"/>
              <a:t>Data processing functions</a:t>
            </a:r>
            <a:endParaRPr lang="en-NG" dirty="0"/>
          </a:p>
        </p:txBody>
      </p:sp>
      <p:sp>
        <p:nvSpPr>
          <p:cNvPr id="3" name="Content Placeholder 2">
            <a:extLst>
              <a:ext uri="{FF2B5EF4-FFF2-40B4-BE49-F238E27FC236}">
                <a16:creationId xmlns:a16="http://schemas.microsoft.com/office/drawing/2014/main" id="{9A6E7FA8-7F4F-43B3-A540-7C0F719650CE}"/>
              </a:ext>
            </a:extLst>
          </p:cNvPr>
          <p:cNvSpPr>
            <a:spLocks noGrp="1"/>
          </p:cNvSpPr>
          <p:nvPr>
            <p:ph idx="1"/>
          </p:nvPr>
        </p:nvSpPr>
        <p:spPr/>
        <p:txBody>
          <a:bodyPr>
            <a:normAutofit fontScale="92500"/>
          </a:bodyPr>
          <a:lstStyle/>
          <a:p>
            <a:r>
              <a:rPr lang="en-US" dirty="0"/>
              <a:t>Data processing may involve various processes, including:</a:t>
            </a:r>
          </a:p>
          <a:p>
            <a:pPr marL="571500" indent="-571500">
              <a:buFont typeface="+mj-lt"/>
              <a:buAutoNum type="romanLcPeriod"/>
            </a:pPr>
            <a:r>
              <a:rPr lang="en-US" dirty="0"/>
              <a:t> Validation – It ensures that supplied data is clean, correct and useful </a:t>
            </a:r>
          </a:p>
          <a:p>
            <a:pPr marL="571500" indent="-571500">
              <a:buFont typeface="+mj-lt"/>
              <a:buAutoNum type="romanLcPeriod"/>
            </a:pPr>
            <a:r>
              <a:rPr lang="en-US" dirty="0"/>
              <a:t>Sorting – It arranges items in some sequence and/or in different sets. </a:t>
            </a:r>
          </a:p>
          <a:p>
            <a:pPr marL="571500" indent="-571500">
              <a:buFont typeface="+mj-lt"/>
              <a:buAutoNum type="romanLcPeriod"/>
            </a:pPr>
            <a:r>
              <a:rPr lang="en-US" dirty="0"/>
              <a:t>Summarization – It reduces detail data to its main points.</a:t>
            </a:r>
          </a:p>
          <a:p>
            <a:pPr marL="571500" indent="-571500">
              <a:buFont typeface="+mj-lt"/>
              <a:buAutoNum type="romanLcPeriod"/>
            </a:pPr>
            <a:r>
              <a:rPr lang="en-US" dirty="0"/>
              <a:t> Aggregation – It combines multiple pieces of data. </a:t>
            </a:r>
          </a:p>
          <a:p>
            <a:pPr marL="571500" indent="-571500">
              <a:buFont typeface="+mj-lt"/>
              <a:buAutoNum type="romanLcPeriod"/>
            </a:pPr>
            <a:r>
              <a:rPr lang="en-US" dirty="0"/>
              <a:t>Analysis – It involves collection, organization, analysis, interpretation and presentation of data.</a:t>
            </a:r>
          </a:p>
          <a:p>
            <a:pPr marL="571500" indent="-571500">
              <a:buFont typeface="+mj-lt"/>
              <a:buAutoNum type="romanLcPeriod"/>
            </a:pPr>
            <a:r>
              <a:rPr lang="en-US" dirty="0"/>
              <a:t> Reporting – It lists detail or summary data or computed information.</a:t>
            </a:r>
          </a:p>
          <a:p>
            <a:pPr marL="571500" indent="-571500">
              <a:buFont typeface="+mj-lt"/>
              <a:buAutoNum type="romanLcPeriod"/>
            </a:pPr>
            <a:r>
              <a:rPr lang="en-US" dirty="0"/>
              <a:t> Classification – It separates data into various categories</a:t>
            </a:r>
            <a:endParaRPr lang="en-NG" dirty="0"/>
          </a:p>
        </p:txBody>
      </p:sp>
    </p:spTree>
    <p:extLst>
      <p:ext uri="{BB962C8B-B14F-4D97-AF65-F5344CB8AC3E}">
        <p14:creationId xmlns:p14="http://schemas.microsoft.com/office/powerpoint/2010/main" val="1506277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BD44-3022-4951-8DB9-ECDBEE8201E5}"/>
              </a:ext>
            </a:extLst>
          </p:cNvPr>
          <p:cNvSpPr>
            <a:spLocks noGrp="1"/>
          </p:cNvSpPr>
          <p:nvPr>
            <p:ph type="title"/>
          </p:nvPr>
        </p:nvSpPr>
        <p:spPr/>
        <p:txBody>
          <a:bodyPr/>
          <a:lstStyle/>
          <a:p>
            <a:r>
              <a:rPr lang="en-US" dirty="0"/>
              <a:t>Components of Data Processing</a:t>
            </a:r>
            <a:endParaRPr lang="en-NG" dirty="0"/>
          </a:p>
        </p:txBody>
      </p:sp>
      <p:sp>
        <p:nvSpPr>
          <p:cNvPr id="3" name="Content Placeholder 2">
            <a:extLst>
              <a:ext uri="{FF2B5EF4-FFF2-40B4-BE49-F238E27FC236}">
                <a16:creationId xmlns:a16="http://schemas.microsoft.com/office/drawing/2014/main" id="{188329FA-D295-4E6B-ACF1-2107E35D0B7D}"/>
              </a:ext>
            </a:extLst>
          </p:cNvPr>
          <p:cNvSpPr>
            <a:spLocks noGrp="1"/>
          </p:cNvSpPr>
          <p:nvPr>
            <p:ph idx="1"/>
          </p:nvPr>
        </p:nvSpPr>
        <p:spPr/>
        <p:txBody>
          <a:bodyPr/>
          <a:lstStyle/>
          <a:p>
            <a:r>
              <a:rPr lang="en-US" dirty="0"/>
              <a:t>1. Basic data processing operations : Five basic operations are characteristic of all data processing systems: inputting, storing, processing, outputting, and controlling. They are defined as follows. Inputting is the process of entering data, which are collected facts, into a data processing system. Storing is saving data or information so that they are available for initial or for additional processing. Processing represents performing arithmetic or logical operations on data in order to convert them into useful information. Outputting is the process of producing useful information, such as a printed report or visual display. Controlling is directing the manner and sequence in which all of the above operations are performed</a:t>
            </a:r>
            <a:endParaRPr lang="en-NG" dirty="0"/>
          </a:p>
        </p:txBody>
      </p:sp>
    </p:spTree>
    <p:extLst>
      <p:ext uri="{BB962C8B-B14F-4D97-AF65-F5344CB8AC3E}">
        <p14:creationId xmlns:p14="http://schemas.microsoft.com/office/powerpoint/2010/main" val="3301921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8E620-5217-4E4A-8EFA-536365C9300D}"/>
              </a:ext>
            </a:extLst>
          </p:cNvPr>
          <p:cNvSpPr>
            <a:spLocks noGrp="1"/>
          </p:cNvSpPr>
          <p:nvPr>
            <p:ph type="title"/>
          </p:nvPr>
        </p:nvSpPr>
        <p:spPr/>
        <p:txBody>
          <a:bodyPr/>
          <a:lstStyle/>
          <a:p>
            <a:r>
              <a:rPr lang="en-US" dirty="0"/>
              <a:t>1. Basic Data processing operations</a:t>
            </a:r>
            <a:endParaRPr lang="en-NG" dirty="0"/>
          </a:p>
        </p:txBody>
      </p:sp>
      <p:sp>
        <p:nvSpPr>
          <p:cNvPr id="3" name="Content Placeholder 2">
            <a:extLst>
              <a:ext uri="{FF2B5EF4-FFF2-40B4-BE49-F238E27FC236}">
                <a16:creationId xmlns:a16="http://schemas.microsoft.com/office/drawing/2014/main" id="{5248F0B4-D665-49F5-A980-58A22F4C28B1}"/>
              </a:ext>
            </a:extLst>
          </p:cNvPr>
          <p:cNvSpPr>
            <a:spLocks noGrp="1"/>
          </p:cNvSpPr>
          <p:nvPr>
            <p:ph idx="1"/>
          </p:nvPr>
        </p:nvSpPr>
        <p:spPr/>
        <p:txBody>
          <a:bodyPr>
            <a:normAutofit fontScale="92500" lnSpcReduction="20000"/>
          </a:bodyPr>
          <a:lstStyle/>
          <a:p>
            <a:r>
              <a:rPr lang="en-US" dirty="0"/>
              <a:t>Five basic operations are characteristic of all data processing systems: inputting, storing, processing, outputting, and controlling. They are defined as follows.</a:t>
            </a:r>
          </a:p>
          <a:p>
            <a:r>
              <a:rPr lang="en-US" dirty="0"/>
              <a:t> </a:t>
            </a:r>
            <a:r>
              <a:rPr lang="en-US" b="1" dirty="0"/>
              <a:t>Inputting </a:t>
            </a:r>
            <a:r>
              <a:rPr lang="en-US" dirty="0"/>
              <a:t>is the process of entering data, which are collected facts, into a data processing system. </a:t>
            </a:r>
          </a:p>
          <a:p>
            <a:r>
              <a:rPr lang="en-US" b="1" dirty="0"/>
              <a:t>Storing</a:t>
            </a:r>
            <a:r>
              <a:rPr lang="en-US" dirty="0"/>
              <a:t> is saving data or information so that they are available for initial or for additional processing. </a:t>
            </a:r>
          </a:p>
          <a:p>
            <a:r>
              <a:rPr lang="en-US" b="1" dirty="0"/>
              <a:t>Processing</a:t>
            </a:r>
            <a:r>
              <a:rPr lang="en-US" dirty="0"/>
              <a:t> represents performing arithmetic or logical operations on data in order to convert them into useful information. </a:t>
            </a:r>
          </a:p>
          <a:p>
            <a:r>
              <a:rPr lang="en-US" b="1" dirty="0"/>
              <a:t>Outputting</a:t>
            </a:r>
            <a:r>
              <a:rPr lang="en-US" dirty="0"/>
              <a:t> is the process of producing useful information, such as a printed report or visual display. </a:t>
            </a:r>
          </a:p>
          <a:p>
            <a:r>
              <a:rPr lang="en-US" b="1" dirty="0"/>
              <a:t>Controlling</a:t>
            </a:r>
            <a:r>
              <a:rPr lang="en-US" dirty="0"/>
              <a:t> is directing the manner and sequence in which all of the above operations are performed</a:t>
            </a:r>
            <a:endParaRPr lang="en-NG" dirty="0"/>
          </a:p>
          <a:p>
            <a:endParaRPr lang="en-NG" dirty="0"/>
          </a:p>
        </p:txBody>
      </p:sp>
    </p:spTree>
    <p:extLst>
      <p:ext uri="{BB962C8B-B14F-4D97-AF65-F5344CB8AC3E}">
        <p14:creationId xmlns:p14="http://schemas.microsoft.com/office/powerpoint/2010/main" val="1269976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38673-718E-44D8-9A2A-D524B329F991}"/>
              </a:ext>
            </a:extLst>
          </p:cNvPr>
          <p:cNvSpPr>
            <a:spLocks noGrp="1"/>
          </p:cNvSpPr>
          <p:nvPr>
            <p:ph type="title"/>
          </p:nvPr>
        </p:nvSpPr>
        <p:spPr/>
        <p:txBody>
          <a:bodyPr/>
          <a:lstStyle/>
          <a:p>
            <a:r>
              <a:rPr lang="en-US" dirty="0"/>
              <a:t>Data storage hierarchy</a:t>
            </a:r>
            <a:endParaRPr lang="en-NG" dirty="0"/>
          </a:p>
        </p:txBody>
      </p:sp>
      <p:sp>
        <p:nvSpPr>
          <p:cNvPr id="3" name="Content Placeholder 2">
            <a:extLst>
              <a:ext uri="{FF2B5EF4-FFF2-40B4-BE49-F238E27FC236}">
                <a16:creationId xmlns:a16="http://schemas.microsoft.com/office/drawing/2014/main" id="{890659D0-00A6-4EF5-B605-E53075D94A0E}"/>
              </a:ext>
            </a:extLst>
          </p:cNvPr>
          <p:cNvSpPr>
            <a:spLocks noGrp="1"/>
          </p:cNvSpPr>
          <p:nvPr>
            <p:ph idx="1"/>
          </p:nvPr>
        </p:nvSpPr>
        <p:spPr/>
        <p:txBody>
          <a:bodyPr>
            <a:normAutofit fontScale="92500" lnSpcReduction="20000"/>
          </a:bodyPr>
          <a:lstStyle/>
          <a:p>
            <a:r>
              <a:rPr lang="en-US" dirty="0"/>
              <a:t>It is known that data, once entered, are organized and stored in successively more comprehensive groupings. Generally, these groupings are called a data storage hierarchy. The general groupings of any data storage hierarchy are as follows: </a:t>
            </a:r>
          </a:p>
          <a:p>
            <a:pPr marL="514350" indent="-514350">
              <a:buAutoNum type="arabicParenR"/>
            </a:pPr>
            <a:r>
              <a:rPr lang="en-US" dirty="0"/>
              <a:t>Characters, which are all written language symbols: letters, numbers, and special symbols. </a:t>
            </a:r>
          </a:p>
          <a:p>
            <a:pPr marL="514350" indent="-514350">
              <a:buAutoNum type="arabicParenR"/>
            </a:pPr>
            <a:r>
              <a:rPr lang="en-US" dirty="0"/>
              <a:t>Data elements, which are meaningful collections of related characters. Data elements are also called data items or fields. </a:t>
            </a:r>
          </a:p>
          <a:p>
            <a:pPr marL="514350" indent="-514350">
              <a:buAutoNum type="arabicParenR"/>
            </a:pPr>
            <a:r>
              <a:rPr lang="en-US" dirty="0"/>
              <a:t>Records, which are collections of related data elements. </a:t>
            </a:r>
          </a:p>
          <a:p>
            <a:pPr marL="514350" indent="-514350">
              <a:buAutoNum type="arabicParenR"/>
            </a:pPr>
            <a:r>
              <a:rPr lang="en-US" dirty="0"/>
              <a:t>Files, which are collections of related records. A set of related files is called a data base or a data bank. You also need to familiarize yourself with these data processing terms that you will come across often during study of this course.</a:t>
            </a:r>
            <a:endParaRPr lang="en-NG" dirty="0"/>
          </a:p>
        </p:txBody>
      </p:sp>
    </p:spTree>
    <p:extLst>
      <p:ext uri="{BB962C8B-B14F-4D97-AF65-F5344CB8AC3E}">
        <p14:creationId xmlns:p14="http://schemas.microsoft.com/office/powerpoint/2010/main" val="1841746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E48E-6D6C-4758-8332-070B0D90ABE1}"/>
              </a:ext>
            </a:extLst>
          </p:cNvPr>
          <p:cNvSpPr>
            <a:spLocks noGrp="1"/>
          </p:cNvSpPr>
          <p:nvPr>
            <p:ph type="title"/>
          </p:nvPr>
        </p:nvSpPr>
        <p:spPr/>
        <p:txBody>
          <a:bodyPr/>
          <a:lstStyle/>
          <a:p>
            <a:r>
              <a:rPr lang="en-US" dirty="0"/>
              <a:t>INFORMATION</a:t>
            </a:r>
            <a:endParaRPr lang="en-NG" dirty="0"/>
          </a:p>
        </p:txBody>
      </p:sp>
      <p:sp>
        <p:nvSpPr>
          <p:cNvPr id="3" name="Content Placeholder 2">
            <a:extLst>
              <a:ext uri="{FF2B5EF4-FFF2-40B4-BE49-F238E27FC236}">
                <a16:creationId xmlns:a16="http://schemas.microsoft.com/office/drawing/2014/main" id="{74A01D95-0008-48BF-8C99-57F9A0B10C7C}"/>
              </a:ext>
            </a:extLst>
          </p:cNvPr>
          <p:cNvSpPr>
            <a:spLocks noGrp="1"/>
          </p:cNvSpPr>
          <p:nvPr>
            <p:ph idx="1"/>
          </p:nvPr>
        </p:nvSpPr>
        <p:spPr>
          <a:xfrm>
            <a:off x="838200" y="1825625"/>
            <a:ext cx="10515600" cy="4861778"/>
          </a:xfrm>
        </p:spPr>
        <p:txBody>
          <a:bodyPr>
            <a:normAutofit fontScale="85000" lnSpcReduction="20000"/>
          </a:bodyPr>
          <a:lstStyle/>
          <a:p>
            <a:r>
              <a:rPr lang="en-US" dirty="0"/>
              <a:t>The patterns, associations, or relationships among all this data can provide information. </a:t>
            </a:r>
          </a:p>
          <a:p>
            <a:r>
              <a:rPr lang="en-US" dirty="0"/>
              <a:t>For example, analysis of students’ data can yield information on which Students are doing well, and not.., analysis of retail point of sale transaction data can yield information on which products are selling and when. </a:t>
            </a:r>
          </a:p>
          <a:p>
            <a:r>
              <a:rPr lang="en-US" dirty="0"/>
              <a:t>The need for converting facts into useful information is not a phenomenon of modern life. Throughout history, and even prehistory, people have found it necessary to sort data into forms that were easier to understand. For example, the ancient Egyptians recorded the ebb and flow of the Nile River and used this information to predict yearly crop yields. </a:t>
            </a:r>
          </a:p>
          <a:p>
            <a:r>
              <a:rPr lang="en-US" dirty="0"/>
              <a:t>Today computers convert data about land and water into recommendations to farmers on crop planting. Mechanical aids to computation were developed and improved upon in Europe, Asia, and America throughout the seventeenth, eighteenth, and nineteenth centuries. Modern computers are marvels of an electronics technology that continues to produce smaller, cheaper, and more powerful components.</a:t>
            </a:r>
            <a:endParaRPr lang="en-NG" dirty="0"/>
          </a:p>
        </p:txBody>
      </p:sp>
    </p:spTree>
    <p:extLst>
      <p:ext uri="{BB962C8B-B14F-4D97-AF65-F5344CB8AC3E}">
        <p14:creationId xmlns:p14="http://schemas.microsoft.com/office/powerpoint/2010/main" val="1028338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E02D-3338-40DF-9B1C-E4F859BA601E}"/>
              </a:ext>
            </a:extLst>
          </p:cNvPr>
          <p:cNvSpPr>
            <a:spLocks noGrp="1"/>
          </p:cNvSpPr>
          <p:nvPr>
            <p:ph type="title"/>
          </p:nvPr>
        </p:nvSpPr>
        <p:spPr/>
        <p:txBody>
          <a:bodyPr/>
          <a:lstStyle/>
          <a:p>
            <a:endParaRPr lang="en-NG"/>
          </a:p>
        </p:txBody>
      </p:sp>
      <p:sp>
        <p:nvSpPr>
          <p:cNvPr id="3" name="Content Placeholder 2">
            <a:extLst>
              <a:ext uri="{FF2B5EF4-FFF2-40B4-BE49-F238E27FC236}">
                <a16:creationId xmlns:a16="http://schemas.microsoft.com/office/drawing/2014/main" id="{202117AA-1691-4D8B-9356-C6BBBD2E28E7}"/>
              </a:ext>
            </a:extLst>
          </p:cNvPr>
          <p:cNvSpPr>
            <a:spLocks noGrp="1"/>
          </p:cNvSpPr>
          <p:nvPr>
            <p:ph idx="1"/>
          </p:nvPr>
        </p:nvSpPr>
        <p:spPr/>
        <p:txBody>
          <a:bodyPr/>
          <a:lstStyle/>
          <a:p>
            <a:r>
              <a:rPr lang="en-US" dirty="0"/>
              <a:t>This course is designed to equip the students with knowledge of the data processing and Information Systems</a:t>
            </a:r>
            <a:endParaRPr lang="en-NG" dirty="0"/>
          </a:p>
        </p:txBody>
      </p:sp>
    </p:spTree>
    <p:extLst>
      <p:ext uri="{BB962C8B-B14F-4D97-AF65-F5344CB8AC3E}">
        <p14:creationId xmlns:p14="http://schemas.microsoft.com/office/powerpoint/2010/main" val="1810665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5F6E-AC5B-41FA-9C46-8B63817A5EBF}"/>
              </a:ext>
            </a:extLst>
          </p:cNvPr>
          <p:cNvSpPr>
            <a:spLocks noGrp="1"/>
          </p:cNvSpPr>
          <p:nvPr>
            <p:ph type="title"/>
          </p:nvPr>
        </p:nvSpPr>
        <p:spPr/>
        <p:txBody>
          <a:bodyPr/>
          <a:lstStyle/>
          <a:p>
            <a:r>
              <a:rPr lang="en-US" b="0" i="0" dirty="0">
                <a:solidFill>
                  <a:srgbClr val="000000"/>
                </a:solidFill>
                <a:effectLst/>
                <a:latin typeface="ff1"/>
              </a:rPr>
              <a:t>Information </a:t>
            </a:r>
            <a:br>
              <a:rPr lang="en-US" b="0" i="0" dirty="0">
                <a:solidFill>
                  <a:srgbClr val="000000"/>
                </a:solidFill>
                <a:effectLst/>
                <a:latin typeface="ff1"/>
              </a:rPr>
            </a:br>
            <a:endParaRPr lang="en-NG" dirty="0"/>
          </a:p>
        </p:txBody>
      </p:sp>
      <p:sp>
        <p:nvSpPr>
          <p:cNvPr id="3" name="Content Placeholder 2">
            <a:extLst>
              <a:ext uri="{FF2B5EF4-FFF2-40B4-BE49-F238E27FC236}">
                <a16:creationId xmlns:a16="http://schemas.microsoft.com/office/drawing/2014/main" id="{70D20D7C-2A20-49CD-8ED8-0551DD41FB7C}"/>
              </a:ext>
            </a:extLst>
          </p:cNvPr>
          <p:cNvSpPr>
            <a:spLocks noGrp="1"/>
          </p:cNvSpPr>
          <p:nvPr>
            <p:ph idx="1"/>
          </p:nvPr>
        </p:nvSpPr>
        <p:spPr>
          <a:xfrm>
            <a:off x="838200" y="1825625"/>
            <a:ext cx="11062648" cy="4351338"/>
          </a:xfrm>
        </p:spPr>
        <p:txBody>
          <a:bodyPr/>
          <a:lstStyle/>
          <a:p>
            <a:pPr algn="l"/>
            <a:r>
              <a:rPr lang="en-US" b="0" i="0" dirty="0">
                <a:solidFill>
                  <a:srgbClr val="000000"/>
                </a:solidFill>
                <a:effectLst/>
                <a:latin typeface="ff2"/>
              </a:rPr>
              <a:t>The processed data organized in a meaningful way which are useful to people who receive them. Thus, data are sometimes referred to as the raw materials from which information is generated. </a:t>
            </a:r>
          </a:p>
          <a:p>
            <a:endParaRPr lang="en-NG" dirty="0"/>
          </a:p>
        </p:txBody>
      </p:sp>
    </p:spTree>
    <p:extLst>
      <p:ext uri="{BB962C8B-B14F-4D97-AF65-F5344CB8AC3E}">
        <p14:creationId xmlns:p14="http://schemas.microsoft.com/office/powerpoint/2010/main" val="1723118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A7D0-CBEB-4B06-A3DB-6D9FA5B863FC}"/>
              </a:ext>
            </a:extLst>
          </p:cNvPr>
          <p:cNvSpPr>
            <a:spLocks noGrp="1"/>
          </p:cNvSpPr>
          <p:nvPr>
            <p:ph type="title"/>
          </p:nvPr>
        </p:nvSpPr>
        <p:spPr/>
        <p:txBody>
          <a:bodyPr/>
          <a:lstStyle/>
          <a:p>
            <a:r>
              <a:rPr lang="en-US" b="1" dirty="0"/>
              <a:t>Characteristics of Information</a:t>
            </a:r>
            <a:endParaRPr lang="en-NG" b="1" dirty="0"/>
          </a:p>
        </p:txBody>
      </p:sp>
      <p:sp>
        <p:nvSpPr>
          <p:cNvPr id="3" name="Content Placeholder 2">
            <a:extLst>
              <a:ext uri="{FF2B5EF4-FFF2-40B4-BE49-F238E27FC236}">
                <a16:creationId xmlns:a16="http://schemas.microsoft.com/office/drawing/2014/main" id="{D8D4991C-A40F-4F4E-A89D-2A8698A436CA}"/>
              </a:ext>
            </a:extLst>
          </p:cNvPr>
          <p:cNvSpPr>
            <a:spLocks noGrp="1"/>
          </p:cNvSpPr>
          <p:nvPr>
            <p:ph idx="1"/>
          </p:nvPr>
        </p:nvSpPr>
        <p:spPr>
          <a:xfrm>
            <a:off x="395785" y="1690688"/>
            <a:ext cx="11436823" cy="5167311"/>
          </a:xfrm>
        </p:spPr>
        <p:txBody>
          <a:bodyPr>
            <a:normAutofit fontScale="92500" lnSpcReduction="10000"/>
          </a:bodyPr>
          <a:lstStyle/>
          <a:p>
            <a:pPr algn="l"/>
            <a:r>
              <a:rPr lang="en-US" b="0" i="0" dirty="0">
                <a:solidFill>
                  <a:srgbClr val="000000"/>
                </a:solidFill>
                <a:effectLst/>
                <a:latin typeface="ff1"/>
              </a:rPr>
              <a:t>Form </a:t>
            </a:r>
            <a:r>
              <a:rPr lang="en-US" b="0" i="0" dirty="0">
                <a:solidFill>
                  <a:srgbClr val="000000"/>
                </a:solidFill>
                <a:effectLst/>
                <a:latin typeface="ff2"/>
              </a:rPr>
              <a:t>- This is described in terms of qualitative and quantitative, numerical and graphic, summary and detailed.</a:t>
            </a:r>
          </a:p>
          <a:p>
            <a:pPr algn="l"/>
            <a:r>
              <a:rPr lang="en-US" b="0" i="0" dirty="0">
                <a:solidFill>
                  <a:srgbClr val="000000"/>
                </a:solidFill>
                <a:effectLst/>
                <a:latin typeface="ff1"/>
              </a:rPr>
              <a:t>Frequency</a:t>
            </a:r>
            <a:r>
              <a:rPr lang="en-US" b="0" i="0" dirty="0">
                <a:solidFill>
                  <a:srgbClr val="000000"/>
                </a:solidFill>
                <a:effectLst/>
                <a:latin typeface="ff2"/>
              </a:rPr>
              <a:t> - This is a measure of how often information is needed,  collected or produced.</a:t>
            </a:r>
          </a:p>
          <a:p>
            <a:pPr algn="l"/>
            <a:r>
              <a:rPr lang="en-US" b="0" i="0" dirty="0">
                <a:solidFill>
                  <a:srgbClr val="000000"/>
                </a:solidFill>
                <a:effectLst/>
                <a:latin typeface="ff1"/>
              </a:rPr>
              <a:t>Breadth</a:t>
            </a:r>
            <a:r>
              <a:rPr lang="en-US" b="0" i="0" dirty="0">
                <a:solidFill>
                  <a:srgbClr val="000000"/>
                </a:solidFill>
                <a:effectLst/>
                <a:latin typeface="ff2"/>
              </a:rPr>
              <a:t> - This defines the scope of information</a:t>
            </a:r>
            <a:endParaRPr lang="en-US" b="0" i="0" dirty="0">
              <a:solidFill>
                <a:srgbClr val="000000"/>
              </a:solidFill>
              <a:effectLst/>
              <a:latin typeface="ff1"/>
            </a:endParaRPr>
          </a:p>
          <a:p>
            <a:pPr algn="l"/>
            <a:r>
              <a:rPr lang="en-US" b="0" i="0" dirty="0">
                <a:solidFill>
                  <a:srgbClr val="000000"/>
                </a:solidFill>
                <a:effectLst/>
                <a:latin typeface="ff1"/>
              </a:rPr>
              <a:t>Origin</a:t>
            </a:r>
            <a:r>
              <a:rPr lang="en-US" b="0" i="0" dirty="0">
                <a:solidFill>
                  <a:srgbClr val="000000"/>
                </a:solidFill>
                <a:effectLst/>
                <a:latin typeface="ff2"/>
              </a:rPr>
              <a:t> - Information may origin from sources inside the organization or outside.</a:t>
            </a:r>
          </a:p>
          <a:p>
            <a:pPr algn="l"/>
            <a:r>
              <a:rPr lang="en-US" b="0" i="0" dirty="0">
                <a:solidFill>
                  <a:srgbClr val="000000"/>
                </a:solidFill>
                <a:effectLst/>
                <a:latin typeface="ff1"/>
              </a:rPr>
              <a:t>Time</a:t>
            </a:r>
            <a:r>
              <a:rPr lang="en-US" b="0" i="0" dirty="0">
                <a:solidFill>
                  <a:srgbClr val="000000"/>
                </a:solidFill>
                <a:effectLst/>
                <a:latin typeface="ff2"/>
              </a:rPr>
              <a:t> </a:t>
            </a:r>
            <a:r>
              <a:rPr lang="en-US" b="0" i="0" dirty="0">
                <a:solidFill>
                  <a:srgbClr val="000000"/>
                </a:solidFill>
                <a:effectLst/>
                <a:latin typeface="ff1"/>
              </a:rPr>
              <a:t>horizon </a:t>
            </a:r>
            <a:r>
              <a:rPr lang="en-US" b="0" i="0" dirty="0">
                <a:solidFill>
                  <a:srgbClr val="000000"/>
                </a:solidFill>
                <a:effectLst/>
                <a:latin typeface="ff2"/>
              </a:rPr>
              <a:t>- Information may be oriented toward the past, toward  current event or toward future activities and events.</a:t>
            </a:r>
          </a:p>
          <a:p>
            <a:pPr algn="l"/>
            <a:r>
              <a:rPr lang="en-US" b="0" i="0" dirty="0">
                <a:solidFill>
                  <a:srgbClr val="000000"/>
                </a:solidFill>
                <a:effectLst/>
                <a:latin typeface="ff1"/>
              </a:rPr>
              <a:t>Relevance</a:t>
            </a:r>
            <a:r>
              <a:rPr lang="en-US" b="0" i="0" dirty="0">
                <a:solidFill>
                  <a:srgbClr val="000000"/>
                </a:solidFill>
                <a:effectLst/>
                <a:latin typeface="ff2"/>
              </a:rPr>
              <a:t> - Information is relevant if it is needed for a practical situation.</a:t>
            </a:r>
          </a:p>
          <a:p>
            <a:pPr algn="l"/>
            <a:r>
              <a:rPr lang="en-US" b="0" i="0" dirty="0">
                <a:solidFill>
                  <a:srgbClr val="000000"/>
                </a:solidFill>
                <a:effectLst/>
                <a:latin typeface="ff1"/>
              </a:rPr>
              <a:t>Completeness</a:t>
            </a:r>
            <a:r>
              <a:rPr lang="en-US" b="0" i="0" dirty="0">
                <a:solidFill>
                  <a:srgbClr val="000000"/>
                </a:solidFill>
                <a:effectLst/>
                <a:latin typeface="ff2"/>
              </a:rPr>
              <a:t> - Complete information provides the user with all that needs to be known about a particular situation.</a:t>
            </a:r>
          </a:p>
          <a:p>
            <a:pPr algn="l"/>
            <a:r>
              <a:rPr lang="en-US" b="0" i="0" dirty="0">
                <a:solidFill>
                  <a:srgbClr val="000000"/>
                </a:solidFill>
                <a:effectLst/>
                <a:latin typeface="ff1"/>
              </a:rPr>
              <a:t>Timeliness</a:t>
            </a:r>
            <a:r>
              <a:rPr lang="en-US" b="0" i="0" dirty="0">
                <a:solidFill>
                  <a:srgbClr val="000000"/>
                </a:solidFill>
                <a:effectLst/>
                <a:latin typeface="ff2"/>
              </a:rPr>
              <a:t> - Timely information is something that is available when it is needed. Further it has not become outdated through delay</a:t>
            </a:r>
          </a:p>
          <a:p>
            <a:pPr algn="l"/>
            <a:endParaRPr lang="en-US" b="0" i="0" dirty="0">
              <a:solidFill>
                <a:srgbClr val="000000"/>
              </a:solidFill>
              <a:effectLst/>
              <a:latin typeface="ff2"/>
            </a:endParaRPr>
          </a:p>
          <a:p>
            <a:endParaRPr lang="en-NG" dirty="0"/>
          </a:p>
        </p:txBody>
      </p:sp>
    </p:spTree>
    <p:extLst>
      <p:ext uri="{BB962C8B-B14F-4D97-AF65-F5344CB8AC3E}">
        <p14:creationId xmlns:p14="http://schemas.microsoft.com/office/powerpoint/2010/main" val="1878146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28E7-3EB9-42B4-91DD-299C94030914}"/>
              </a:ext>
            </a:extLst>
          </p:cNvPr>
          <p:cNvSpPr>
            <a:spLocks noGrp="1"/>
          </p:cNvSpPr>
          <p:nvPr>
            <p:ph type="title"/>
          </p:nvPr>
        </p:nvSpPr>
        <p:spPr/>
        <p:txBody>
          <a:bodyPr/>
          <a:lstStyle/>
          <a:p>
            <a:r>
              <a:rPr lang="en-US" dirty="0"/>
              <a:t>WHAT YOU WILL LEARN</a:t>
            </a:r>
            <a:endParaRPr lang="en-NG" dirty="0"/>
          </a:p>
        </p:txBody>
      </p:sp>
      <p:sp>
        <p:nvSpPr>
          <p:cNvPr id="3" name="Content Placeholder 2">
            <a:extLst>
              <a:ext uri="{FF2B5EF4-FFF2-40B4-BE49-F238E27FC236}">
                <a16:creationId xmlns:a16="http://schemas.microsoft.com/office/drawing/2014/main" id="{F0832A5D-81BE-4A10-ABDE-9B9A9C4BD953}"/>
              </a:ext>
            </a:extLst>
          </p:cNvPr>
          <p:cNvSpPr>
            <a:spLocks noGrp="1"/>
          </p:cNvSpPr>
          <p:nvPr>
            <p:ph idx="1"/>
          </p:nvPr>
        </p:nvSpPr>
        <p:spPr/>
        <p:txBody>
          <a:bodyPr/>
          <a:lstStyle/>
          <a:p>
            <a:r>
              <a:rPr lang="en-US" dirty="0"/>
              <a:t>You will learn the components of data processing, hardware and software components</a:t>
            </a:r>
          </a:p>
          <a:p>
            <a:r>
              <a:rPr lang="en-US" dirty="0"/>
              <a:t>Information </a:t>
            </a:r>
            <a:r>
              <a:rPr lang="en-US" dirty="0" err="1"/>
              <a:t>Syystems</a:t>
            </a:r>
            <a:r>
              <a:rPr lang="en-US" dirty="0"/>
              <a:t>, basic components of Information Systems.</a:t>
            </a:r>
          </a:p>
          <a:p>
            <a:endParaRPr lang="en-NG" dirty="0"/>
          </a:p>
        </p:txBody>
      </p:sp>
    </p:spTree>
    <p:extLst>
      <p:ext uri="{BB962C8B-B14F-4D97-AF65-F5344CB8AC3E}">
        <p14:creationId xmlns:p14="http://schemas.microsoft.com/office/powerpoint/2010/main" val="349282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36012-5A09-46B9-BB26-33DA07A606EA}"/>
              </a:ext>
            </a:extLst>
          </p:cNvPr>
          <p:cNvSpPr>
            <a:spLocks noGrp="1"/>
          </p:cNvSpPr>
          <p:nvPr>
            <p:ph type="title"/>
          </p:nvPr>
        </p:nvSpPr>
        <p:spPr/>
        <p:txBody>
          <a:bodyPr/>
          <a:lstStyle/>
          <a:p>
            <a:r>
              <a:rPr lang="en-US" dirty="0"/>
              <a:t>COURSE OBJECTIVES</a:t>
            </a:r>
            <a:endParaRPr lang="en-NG" dirty="0"/>
          </a:p>
        </p:txBody>
      </p:sp>
      <p:sp>
        <p:nvSpPr>
          <p:cNvPr id="3" name="Content Placeholder 2">
            <a:extLst>
              <a:ext uri="{FF2B5EF4-FFF2-40B4-BE49-F238E27FC236}">
                <a16:creationId xmlns:a16="http://schemas.microsoft.com/office/drawing/2014/main" id="{0E364E8D-7813-43FD-AF69-38050C2312B7}"/>
              </a:ext>
            </a:extLst>
          </p:cNvPr>
          <p:cNvSpPr>
            <a:spLocks noGrp="1"/>
          </p:cNvSpPr>
          <p:nvPr>
            <p:ph idx="1"/>
          </p:nvPr>
        </p:nvSpPr>
        <p:spPr/>
        <p:txBody>
          <a:bodyPr/>
          <a:lstStyle/>
          <a:p>
            <a:r>
              <a:rPr lang="en-US" dirty="0"/>
              <a:t>The course objectives are meant to enable you achieve/acquire the following: 1) Gain in-depth knowledge of data processing and its functions in business organizations</a:t>
            </a:r>
            <a:endParaRPr lang="en-NG" dirty="0"/>
          </a:p>
        </p:txBody>
      </p:sp>
    </p:spTree>
    <p:extLst>
      <p:ext uri="{BB962C8B-B14F-4D97-AF65-F5344CB8AC3E}">
        <p14:creationId xmlns:p14="http://schemas.microsoft.com/office/powerpoint/2010/main" val="1307322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73ED2-9B34-484D-A9C4-09D4B20FCAEA}"/>
              </a:ext>
            </a:extLst>
          </p:cNvPr>
          <p:cNvSpPr>
            <a:spLocks noGrp="1"/>
          </p:cNvSpPr>
          <p:nvPr>
            <p:ph type="title"/>
          </p:nvPr>
        </p:nvSpPr>
        <p:spPr/>
        <p:txBody>
          <a:bodyPr/>
          <a:lstStyle/>
          <a:p>
            <a:r>
              <a:rPr lang="en-US" dirty="0"/>
              <a:t>DATA</a:t>
            </a:r>
            <a:endParaRPr lang="en-NG" dirty="0"/>
          </a:p>
        </p:txBody>
      </p:sp>
      <p:sp>
        <p:nvSpPr>
          <p:cNvPr id="3" name="Content Placeholder 2">
            <a:extLst>
              <a:ext uri="{FF2B5EF4-FFF2-40B4-BE49-F238E27FC236}">
                <a16:creationId xmlns:a16="http://schemas.microsoft.com/office/drawing/2014/main" id="{288B216A-CB88-4CA4-A6D4-AE313FFD1ADE}"/>
              </a:ext>
            </a:extLst>
          </p:cNvPr>
          <p:cNvSpPr>
            <a:spLocks noGrp="1"/>
          </p:cNvSpPr>
          <p:nvPr>
            <p:ph idx="1"/>
          </p:nvPr>
        </p:nvSpPr>
        <p:spPr/>
        <p:txBody>
          <a:bodyPr/>
          <a:lstStyle/>
          <a:p>
            <a:pPr algn="l"/>
            <a:r>
              <a:rPr lang="en-US" b="0" i="0" dirty="0">
                <a:solidFill>
                  <a:srgbClr val="000000"/>
                </a:solidFill>
                <a:effectLst/>
                <a:latin typeface="ff2"/>
              </a:rPr>
              <a:t>Symbols or signals that are input, stored, and processed by a computer, for output as usable information.</a:t>
            </a:r>
          </a:p>
          <a:p>
            <a:pPr algn="l"/>
            <a:r>
              <a:rPr lang="en-US" b="0" i="0" dirty="0">
                <a:solidFill>
                  <a:srgbClr val="252525"/>
                </a:solidFill>
                <a:effectLst/>
                <a:latin typeface="ff2"/>
              </a:rPr>
              <a:t>are a collection of facts represented of facts represented in the form </a:t>
            </a:r>
            <a:endParaRPr lang="en-US" b="0" i="0" dirty="0">
              <a:solidFill>
                <a:srgbClr val="000000"/>
              </a:solidFill>
              <a:effectLst/>
              <a:latin typeface="ff2"/>
            </a:endParaRPr>
          </a:p>
          <a:p>
            <a:pPr algn="l"/>
            <a:r>
              <a:rPr lang="en-US" b="0" i="0" dirty="0">
                <a:solidFill>
                  <a:srgbClr val="252525"/>
                </a:solidFill>
                <a:effectLst/>
                <a:latin typeface="ff2"/>
              </a:rPr>
              <a:t>of numbers, letters of words.</a:t>
            </a:r>
          </a:p>
          <a:p>
            <a:endParaRPr lang="en-NG" dirty="0"/>
          </a:p>
        </p:txBody>
      </p:sp>
    </p:spTree>
    <p:extLst>
      <p:ext uri="{BB962C8B-B14F-4D97-AF65-F5344CB8AC3E}">
        <p14:creationId xmlns:p14="http://schemas.microsoft.com/office/powerpoint/2010/main" val="206780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DFA3-2996-4891-AC0B-F28EE762AE48}"/>
              </a:ext>
            </a:extLst>
          </p:cNvPr>
          <p:cNvSpPr>
            <a:spLocks noGrp="1"/>
          </p:cNvSpPr>
          <p:nvPr>
            <p:ph type="title"/>
          </p:nvPr>
        </p:nvSpPr>
        <p:spPr/>
        <p:txBody>
          <a:bodyPr/>
          <a:lstStyle/>
          <a:p>
            <a:r>
              <a:rPr lang="en-US" dirty="0"/>
              <a:t>DATA</a:t>
            </a:r>
            <a:endParaRPr lang="en-NG" dirty="0"/>
          </a:p>
        </p:txBody>
      </p:sp>
      <p:sp>
        <p:nvSpPr>
          <p:cNvPr id="3" name="Content Placeholder 2">
            <a:extLst>
              <a:ext uri="{FF2B5EF4-FFF2-40B4-BE49-F238E27FC236}">
                <a16:creationId xmlns:a16="http://schemas.microsoft.com/office/drawing/2014/main" id="{3ECED181-05B6-400A-850F-CE4BDAB1F095}"/>
              </a:ext>
            </a:extLst>
          </p:cNvPr>
          <p:cNvSpPr>
            <a:spLocks noGrp="1"/>
          </p:cNvSpPr>
          <p:nvPr>
            <p:ph idx="1"/>
          </p:nvPr>
        </p:nvSpPr>
        <p:spPr/>
        <p:txBody>
          <a:bodyPr>
            <a:normAutofit fontScale="92500"/>
          </a:bodyPr>
          <a:lstStyle/>
          <a:p>
            <a:r>
              <a:rPr lang="en-US" dirty="0"/>
              <a:t>Data are any facts, numbers, or text that can be processed by a computer. </a:t>
            </a:r>
          </a:p>
          <a:p>
            <a:r>
              <a:rPr lang="en-US" dirty="0"/>
              <a:t>Today, organizations are accumulating vast and growing amounts of data in different formats and different databases. This includes: </a:t>
            </a:r>
          </a:p>
          <a:p>
            <a:pPr marL="571500" indent="-571500">
              <a:buFont typeface="+mj-lt"/>
              <a:buAutoNum type="romanLcPeriod"/>
            </a:pPr>
            <a:endParaRPr lang="en-US" dirty="0"/>
          </a:p>
          <a:p>
            <a:pPr marL="571500" indent="-571500">
              <a:buFont typeface="+mj-lt"/>
              <a:buAutoNum type="romanLcPeriod"/>
            </a:pPr>
            <a:r>
              <a:rPr lang="en-US" dirty="0"/>
              <a:t>operational or transactional data such as, sales, cost, inventory, payroll, and accounting </a:t>
            </a:r>
          </a:p>
          <a:p>
            <a:pPr marL="571500" indent="-571500">
              <a:buFont typeface="+mj-lt"/>
              <a:buAutoNum type="romanLcPeriod"/>
            </a:pPr>
            <a:r>
              <a:rPr lang="en-US" dirty="0"/>
              <a:t>non-operational data, such as industry sales, forecast data, and macro economic data </a:t>
            </a:r>
          </a:p>
          <a:p>
            <a:pPr marL="571500" indent="-571500">
              <a:buFont typeface="+mj-lt"/>
              <a:buAutoNum type="romanLcPeriod"/>
            </a:pPr>
            <a:r>
              <a:rPr lang="en-US" dirty="0"/>
              <a:t>meta data - data about the data itself, such as logical database design or data dictionary definitions</a:t>
            </a:r>
            <a:endParaRPr lang="en-NG" dirty="0"/>
          </a:p>
        </p:txBody>
      </p:sp>
    </p:spTree>
    <p:extLst>
      <p:ext uri="{BB962C8B-B14F-4D97-AF65-F5344CB8AC3E}">
        <p14:creationId xmlns:p14="http://schemas.microsoft.com/office/powerpoint/2010/main" val="426638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B416-BF29-4CA6-8E4D-B313B5EC8EAF}"/>
              </a:ext>
            </a:extLst>
          </p:cNvPr>
          <p:cNvSpPr>
            <a:spLocks noGrp="1"/>
          </p:cNvSpPr>
          <p:nvPr>
            <p:ph type="title"/>
          </p:nvPr>
        </p:nvSpPr>
        <p:spPr/>
        <p:txBody>
          <a:bodyPr/>
          <a:lstStyle/>
          <a:p>
            <a:r>
              <a:rPr lang="en-US" dirty="0"/>
              <a:t>Data Processing</a:t>
            </a:r>
            <a:endParaRPr lang="en-NG" dirty="0"/>
          </a:p>
        </p:txBody>
      </p:sp>
      <p:sp>
        <p:nvSpPr>
          <p:cNvPr id="3" name="Content Placeholder 2">
            <a:extLst>
              <a:ext uri="{FF2B5EF4-FFF2-40B4-BE49-F238E27FC236}">
                <a16:creationId xmlns:a16="http://schemas.microsoft.com/office/drawing/2014/main" id="{0D6ACF8A-1519-45F7-97FC-EB1ACF152A82}"/>
              </a:ext>
            </a:extLst>
          </p:cNvPr>
          <p:cNvSpPr>
            <a:spLocks noGrp="1"/>
          </p:cNvSpPr>
          <p:nvPr>
            <p:ph idx="1"/>
          </p:nvPr>
        </p:nvSpPr>
        <p:spPr>
          <a:xfrm>
            <a:off x="614149" y="1825625"/>
            <a:ext cx="10904561" cy="4351338"/>
          </a:xfrm>
        </p:spPr>
        <p:txBody>
          <a:bodyPr/>
          <a:lstStyle/>
          <a:p>
            <a:r>
              <a:rPr lang="en-US" dirty="0"/>
              <a:t>Data are a collection of facts — unorganized but able to be organized into useful information. </a:t>
            </a:r>
          </a:p>
          <a:p>
            <a:r>
              <a:rPr lang="en-US" dirty="0"/>
              <a:t>Processing is a series of actions or operations that convert inputs into outputs. </a:t>
            </a:r>
          </a:p>
          <a:p>
            <a:r>
              <a:rPr lang="en-US" dirty="0"/>
              <a:t>When we speak of data processing, the input is data, and the output is useful information.</a:t>
            </a:r>
          </a:p>
          <a:p>
            <a:r>
              <a:rPr lang="en-US" dirty="0"/>
              <a:t> What then is data processing? So, we can define data processing as a series of actions or operations that converts data into useful information.</a:t>
            </a:r>
            <a:endParaRPr lang="en-NG" dirty="0"/>
          </a:p>
        </p:txBody>
      </p:sp>
    </p:spTree>
    <p:extLst>
      <p:ext uri="{BB962C8B-B14F-4D97-AF65-F5344CB8AC3E}">
        <p14:creationId xmlns:p14="http://schemas.microsoft.com/office/powerpoint/2010/main" val="3306310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694703-2730-4817-B6B7-07BF9E51AF18}"/>
              </a:ext>
            </a:extLst>
          </p:cNvPr>
          <p:cNvSpPr>
            <a:spLocks noGrp="1"/>
          </p:cNvSpPr>
          <p:nvPr>
            <p:ph idx="4294967295"/>
          </p:nvPr>
        </p:nvSpPr>
        <p:spPr>
          <a:xfrm>
            <a:off x="0" y="641445"/>
            <a:ext cx="11682484" cy="5535518"/>
          </a:xfrm>
        </p:spPr>
        <p:txBody>
          <a:bodyPr/>
          <a:lstStyle/>
          <a:p>
            <a:pPr algn="l"/>
            <a:r>
              <a:rPr lang="en-US" b="0" i="0" dirty="0">
                <a:solidFill>
                  <a:srgbClr val="000000"/>
                </a:solidFill>
                <a:effectLst/>
                <a:latin typeface="ff2"/>
              </a:rPr>
              <a:t>Data processing is, generally, "the collection and manipulation of items of data to produce meaningful information." In this sense it can be considered a subset of information processing, "the change (processing) of information in any manner detectable by an observer.</a:t>
            </a:r>
          </a:p>
          <a:p>
            <a:pPr algn="l"/>
            <a:r>
              <a:rPr lang="en-US" b="0" i="0" dirty="0">
                <a:solidFill>
                  <a:srgbClr val="000000"/>
                </a:solidFill>
                <a:effectLst/>
                <a:latin typeface="ff2"/>
              </a:rPr>
              <a:t>The processing of converting data into useful information</a:t>
            </a:r>
          </a:p>
          <a:p>
            <a:endParaRPr lang="en-NG" dirty="0"/>
          </a:p>
        </p:txBody>
      </p:sp>
    </p:spTree>
    <p:extLst>
      <p:ext uri="{BB962C8B-B14F-4D97-AF65-F5344CB8AC3E}">
        <p14:creationId xmlns:p14="http://schemas.microsoft.com/office/powerpoint/2010/main" val="387598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1E1F5-D0A6-4B98-ABDD-B615B6C156F5}"/>
              </a:ext>
            </a:extLst>
          </p:cNvPr>
          <p:cNvSpPr>
            <a:spLocks noGrp="1"/>
          </p:cNvSpPr>
          <p:nvPr>
            <p:ph type="title"/>
          </p:nvPr>
        </p:nvSpPr>
        <p:spPr/>
        <p:txBody>
          <a:bodyPr/>
          <a:lstStyle/>
          <a:p>
            <a:r>
              <a:rPr lang="en-US" dirty="0"/>
              <a:t>Data Processing …..</a:t>
            </a:r>
            <a:endParaRPr lang="en-NG" dirty="0"/>
          </a:p>
        </p:txBody>
      </p:sp>
      <p:sp>
        <p:nvSpPr>
          <p:cNvPr id="3" name="Content Placeholder 2">
            <a:extLst>
              <a:ext uri="{FF2B5EF4-FFF2-40B4-BE49-F238E27FC236}">
                <a16:creationId xmlns:a16="http://schemas.microsoft.com/office/drawing/2014/main" id="{95D6EA7F-A5BE-47C0-9EA2-9F23EEADB84D}"/>
              </a:ext>
            </a:extLst>
          </p:cNvPr>
          <p:cNvSpPr>
            <a:spLocks noGrp="1"/>
          </p:cNvSpPr>
          <p:nvPr>
            <p:ph idx="1"/>
          </p:nvPr>
        </p:nvSpPr>
        <p:spPr>
          <a:xfrm>
            <a:off x="532263" y="1825624"/>
            <a:ext cx="10821537" cy="4902721"/>
          </a:xfrm>
        </p:spPr>
        <p:txBody>
          <a:bodyPr>
            <a:normAutofit/>
          </a:bodyPr>
          <a:lstStyle/>
          <a:p>
            <a:r>
              <a:rPr lang="en-US" dirty="0"/>
              <a:t>Data processing includes the analysis of various data (numerical and non-numerical) , sorting, calculating, editing, processing and handling data. </a:t>
            </a:r>
          </a:p>
          <a:p>
            <a:r>
              <a:rPr lang="en-US" dirty="0"/>
              <a:t>The increasing popularity of computers in the field of computer applications, a small proportion of numerical calculation by computer data processing for information management has become a major application. </a:t>
            </a:r>
          </a:p>
          <a:p>
            <a:r>
              <a:rPr lang="en-US" dirty="0"/>
              <a:t>Such as the side of the draw chart management, school management, warehouse management, accounting management, transportation management, IT management, office automation.  </a:t>
            </a:r>
            <a:endParaRPr lang="en-NG" dirty="0"/>
          </a:p>
        </p:txBody>
      </p:sp>
    </p:spTree>
    <p:extLst>
      <p:ext uri="{BB962C8B-B14F-4D97-AF65-F5344CB8AC3E}">
        <p14:creationId xmlns:p14="http://schemas.microsoft.com/office/powerpoint/2010/main" val="15510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1674</TotalTime>
  <Words>1761</Words>
  <Application>Microsoft Office PowerPoint</Application>
  <PresentationFormat>Widescreen</PresentationFormat>
  <Paragraphs>94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ff1</vt:lpstr>
      <vt:lpstr>ff2</vt:lpstr>
      <vt:lpstr>Office Theme</vt:lpstr>
      <vt:lpstr>Data Processing</vt:lpstr>
      <vt:lpstr>PowerPoint Presentation</vt:lpstr>
      <vt:lpstr>WHAT YOU WILL LEARN</vt:lpstr>
      <vt:lpstr>COURSE OBJECTIVES</vt:lpstr>
      <vt:lpstr>DATA</vt:lpstr>
      <vt:lpstr>DATA</vt:lpstr>
      <vt:lpstr>Data Processing</vt:lpstr>
      <vt:lpstr>PowerPoint Presentation</vt:lpstr>
      <vt:lpstr>Data Processing …..</vt:lpstr>
      <vt:lpstr>PowerPoint Presentation</vt:lpstr>
      <vt:lpstr>Example of Data processing </vt:lpstr>
      <vt:lpstr>PowerPoint Presentation</vt:lpstr>
      <vt:lpstr>Data Processing System</vt:lpstr>
      <vt:lpstr>Types of Data</vt:lpstr>
      <vt:lpstr>Data processing functions</vt:lpstr>
      <vt:lpstr>Components of Data Processing</vt:lpstr>
      <vt:lpstr>1. Basic Data processing operations</vt:lpstr>
      <vt:lpstr>Data storage hierarchy</vt:lpstr>
      <vt:lpstr>INFORMATION</vt:lpstr>
      <vt:lpstr>Information  </vt:lpstr>
      <vt:lpstr>Characteristics of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cp:revision>
  <dcterms:created xsi:type="dcterms:W3CDTF">2021-05-23T22:26:30Z</dcterms:created>
  <dcterms:modified xsi:type="dcterms:W3CDTF">2021-05-25T02:21:16Z</dcterms:modified>
</cp:coreProperties>
</file>