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0AB0C9-F649-415D-B226-9FA8E44C6E9F}">
  <a:tblStyle styleId="{4B0AB0C9-F649-415D-B226-9FA8E44C6E9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7A52360-8A80-4CF3-A4C6-A99B44E1CCF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AND operator is also known as a </a:t>
            </a:r>
            <a:r>
              <a:rPr b="1" i="0" lang="en-US" sz="1200" u="none" strike="noStrike">
                <a:solidFill>
                  <a:schemeClr val="dk1"/>
                </a:solidFill>
                <a:latin typeface="Calibri"/>
                <a:ea typeface="Calibri"/>
                <a:cs typeface="Calibri"/>
                <a:sym typeface="Calibri"/>
              </a:rPr>
              <a:t>Boolean product</a:t>
            </a:r>
            <a:r>
              <a:rPr b="0" i="0" lang="en-US" sz="1200" u="none" strike="noStrike">
                <a:solidFill>
                  <a:schemeClr val="dk1"/>
                </a:solidFill>
                <a:latin typeface="Calibri"/>
                <a:ea typeface="Calibri"/>
                <a:cs typeface="Calibri"/>
                <a:sym typeface="Calibri"/>
              </a:rPr>
              <a:t>. The Boolean expression C is equivalent to the expression A * B and is read “A and B”.</a:t>
            </a:r>
            <a:endParaRPr/>
          </a:p>
        </p:txBody>
      </p:sp>
      <p:sp>
        <p:nvSpPr>
          <p:cNvPr id="212" name="Google Shape;21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We will examine a few basic logic functions - AND, OR and NOT functions and start learning the circuitry that you use to implement those functions. </a:t>
            </a:r>
            <a:endParaRPr/>
          </a:p>
        </p:txBody>
      </p:sp>
      <p:sp>
        <p:nvSpPr>
          <p:cNvPr id="141" name="Google Shape;14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 name="Google Shape;28;p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 name="Shape 32"/>
        <p:cNvGrpSpPr/>
        <p:nvPr/>
      </p:nvGrpSpPr>
      <p:grpSpPr>
        <a:xfrm>
          <a:off x="0" y="0"/>
          <a:ext cx="0" cy="0"/>
          <a:chOff x="0" y="0"/>
          <a:chExt cx="0" cy="0"/>
        </a:xfrm>
      </p:grpSpPr>
      <p:sp>
        <p:nvSpPr>
          <p:cNvPr id="33" name="Google Shape;33;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p:nvPr>
            <p:ph idx="2" type="pic"/>
          </p:nvPr>
        </p:nvSpPr>
        <p:spPr>
          <a:xfrm>
            <a:off x="1792288" y="612775"/>
            <a:ext cx="5486400" cy="4114800"/>
          </a:xfrm>
          <a:prstGeom prst="rect">
            <a:avLst/>
          </a:prstGeom>
          <a:noFill/>
          <a:ln>
            <a:noFill/>
          </a:ln>
        </p:spPr>
      </p:sp>
      <p:sp>
        <p:nvSpPr>
          <p:cNvPr id="35" name="Google Shape;35;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3"/>
          <p:cNvSpPr txBox="1"/>
          <p:nvPr>
            <p:ph idx="4294967295" type="ctrTitle"/>
          </p:nvPr>
        </p:nvSpPr>
        <p:spPr>
          <a:xfrm>
            <a:off x="0" y="1066800"/>
            <a:ext cx="7772400" cy="253365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Unit 3: Fundamentals of Digital Logic Design I </a:t>
            </a:r>
            <a:br>
              <a:rPr b="0" i="0" lang="en-US" sz="4400" u="none" cap="none" strike="noStrike">
                <a:solidFill>
                  <a:schemeClr val="dk1"/>
                </a:solidFill>
                <a:latin typeface="Calibri"/>
                <a:ea typeface="Calibri"/>
                <a:cs typeface="Calibri"/>
                <a:sym typeface="Calibri"/>
              </a:rPr>
            </a:b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Logic Gates  </a:t>
            </a:r>
            <a:endParaRPr/>
          </a:p>
        </p:txBody>
      </p:sp>
      <p:sp>
        <p:nvSpPr>
          <p:cNvPr id="151" name="Google Shape;151;p22"/>
          <p:cNvSpPr txBox="1"/>
          <p:nvPr>
            <p:ph idx="1" type="body"/>
          </p:nvPr>
        </p:nvSpPr>
        <p:spPr>
          <a:xfrm>
            <a:off x="395748" y="1295400"/>
            <a:ext cx="8763000" cy="51816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If we think of two signals, A and B, as representing a truth value of two different propositions, then A could be either TRUE (a logical 1) or FALSE (a logical 0).  B can take on the same values.  Now consider a situation in which the output, C, is TRUE only when both A is TRUE and B is TRUE.  We can construct a truth table for this situation. In that truth table, we insert all of the possible combinations of inputs, A and B, and for every combination of A and B we list the output, C.</a:t>
            </a:r>
            <a:br>
              <a:rPr lang="en-US"/>
            </a:br>
            <a:r>
              <a:rPr lang="en-US"/>
              <a:t> </a:t>
            </a:r>
            <a:endParaRPr/>
          </a:p>
          <a:p>
            <a:pPr indent="-154940" lvl="0" marL="342900" rtl="0" algn="l">
              <a:spcBef>
                <a:spcPts val="592"/>
              </a:spcBef>
              <a:spcAft>
                <a:spcPts val="0"/>
              </a:spcAft>
              <a:buClr>
                <a:schemeClr val="dk1"/>
              </a:buClr>
              <a:buSzPct val="100000"/>
              <a:buNone/>
            </a:pPr>
            <a:r>
              <a:t/>
            </a:r>
            <a:endParaRPr/>
          </a:p>
        </p:txBody>
      </p:sp>
      <p:sp>
        <p:nvSpPr>
          <p:cNvPr id="152" name="Google Shape;15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Logic Gates</a:t>
            </a:r>
            <a:endParaRPr/>
          </a:p>
        </p:txBody>
      </p:sp>
      <p:sp>
        <p:nvSpPr>
          <p:cNvPr id="158" name="Google Shape;158;p23"/>
          <p:cNvSpPr txBox="1"/>
          <p:nvPr>
            <p:ph idx="1" type="body"/>
          </p:nvPr>
        </p:nvSpPr>
        <p:spPr>
          <a:xfrm>
            <a:off x="152400" y="1371600"/>
            <a:ext cx="8686800" cy="51816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Gates are building blocks of digital computer circuits</a:t>
            </a:r>
            <a:endParaRPr/>
          </a:p>
          <a:p>
            <a:pPr indent="-342900" lvl="0" marL="342900" rtl="0" algn="l">
              <a:spcBef>
                <a:spcPts val="592"/>
              </a:spcBef>
              <a:spcAft>
                <a:spcPts val="0"/>
              </a:spcAft>
              <a:buClr>
                <a:schemeClr val="dk1"/>
              </a:buClr>
              <a:buSzPct val="100000"/>
              <a:buChar char="•"/>
            </a:pPr>
            <a:r>
              <a:rPr lang="en-US"/>
              <a:t>A gate is an electronic device that produces </a:t>
            </a:r>
            <a:r>
              <a:rPr b="1" lang="en-US"/>
              <a:t>a result </a:t>
            </a:r>
            <a:r>
              <a:rPr lang="en-US"/>
              <a:t>based on two or more input values.</a:t>
            </a:r>
            <a:endParaRPr/>
          </a:p>
          <a:p>
            <a:pPr indent="-342900" lvl="0" marL="342900" rtl="0" algn="l">
              <a:spcBef>
                <a:spcPts val="592"/>
              </a:spcBef>
              <a:spcAft>
                <a:spcPts val="0"/>
              </a:spcAft>
              <a:buClr>
                <a:schemeClr val="dk1"/>
              </a:buClr>
              <a:buSzPct val="100000"/>
              <a:buChar char="•"/>
            </a:pPr>
            <a:r>
              <a:rPr lang="en-US"/>
              <a:t>In reality, gates consist of one to six </a:t>
            </a:r>
            <a:r>
              <a:rPr b="1" lang="en-US"/>
              <a:t>transistors</a:t>
            </a:r>
            <a:r>
              <a:rPr lang="en-US"/>
              <a:t>, but digital designers think of them as a single unit.</a:t>
            </a:r>
            <a:endParaRPr/>
          </a:p>
          <a:p>
            <a:pPr indent="-342900" lvl="0" marL="342900" rtl="0" algn="l">
              <a:spcBef>
                <a:spcPts val="592"/>
              </a:spcBef>
              <a:spcAft>
                <a:spcPts val="0"/>
              </a:spcAft>
              <a:buClr>
                <a:schemeClr val="dk1"/>
              </a:buClr>
              <a:buSzPct val="100000"/>
              <a:buChar char="•"/>
            </a:pPr>
            <a:r>
              <a:rPr lang="en-US"/>
              <a:t>Integrated circuits contain collections of gates suited to a particular purpose. Gates are not sold individually; they are sold in units called integrated circuits (ICs)</a:t>
            </a:r>
            <a:endParaRPr/>
          </a:p>
        </p:txBody>
      </p:sp>
      <p:sp>
        <p:nvSpPr>
          <p:cNvPr id="159" name="Google Shape;15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Logic Gates</a:t>
            </a:r>
            <a:endParaRPr/>
          </a:p>
        </p:txBody>
      </p:sp>
      <p:sp>
        <p:nvSpPr>
          <p:cNvPr id="165" name="Google Shape;16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a:t>
            </a:r>
            <a:r>
              <a:rPr b="1" lang="en-US"/>
              <a:t>chip </a:t>
            </a:r>
            <a:r>
              <a:rPr lang="en-US"/>
              <a:t>(a small silicon semiconductor crystal) is a small electronic device consisting of the necessary electronic components (transistors, resistors, and capacitors) to implement </a:t>
            </a:r>
            <a:r>
              <a:rPr b="1" lang="en-US"/>
              <a:t>various gates</a:t>
            </a:r>
            <a:r>
              <a:rPr lang="en-US"/>
              <a:t>.</a:t>
            </a:r>
            <a:endParaRPr/>
          </a:p>
          <a:p>
            <a:pPr indent="-342900" lvl="0" marL="342900" rtl="0" algn="l">
              <a:spcBef>
                <a:spcPts val="592"/>
              </a:spcBef>
              <a:spcAft>
                <a:spcPts val="0"/>
              </a:spcAft>
              <a:buClr>
                <a:schemeClr val="dk1"/>
              </a:buClr>
              <a:buSzPct val="100000"/>
              <a:buChar char="•"/>
            </a:pPr>
            <a:r>
              <a:rPr lang="en-US"/>
              <a:t>The first IC were called SSI chips and contained up to 100 electronic components per chip.</a:t>
            </a:r>
            <a:endParaRPr/>
          </a:p>
          <a:p>
            <a:pPr indent="-342900" lvl="0" marL="342900" rtl="0" algn="l">
              <a:spcBef>
                <a:spcPts val="592"/>
              </a:spcBef>
              <a:spcAft>
                <a:spcPts val="0"/>
              </a:spcAft>
              <a:buClr>
                <a:schemeClr val="dk1"/>
              </a:buClr>
              <a:buSzPct val="100000"/>
              <a:buChar char="•"/>
            </a:pPr>
            <a:r>
              <a:rPr lang="en-US"/>
              <a:t>We now have </a:t>
            </a:r>
            <a:r>
              <a:rPr b="1" lang="en-US"/>
              <a:t>ULSI </a:t>
            </a:r>
            <a:r>
              <a:rPr lang="en-US"/>
              <a:t>(ultra large-scale integration) with more than 1 million electronic components per chip.</a:t>
            </a:r>
            <a:endParaRPr/>
          </a:p>
        </p:txBody>
      </p:sp>
      <p:sp>
        <p:nvSpPr>
          <p:cNvPr id="166" name="Google Shape;16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An AND Example</a:t>
            </a:r>
            <a:br>
              <a:rPr lang="en-US"/>
            </a:br>
            <a:endParaRPr/>
          </a:p>
        </p:txBody>
      </p:sp>
      <p:sp>
        <p:nvSpPr>
          <p:cNvPr id="172" name="Google Shape;172;p25"/>
          <p:cNvSpPr txBox="1"/>
          <p:nvPr>
            <p:ph idx="1" type="body"/>
          </p:nvPr>
        </p:nvSpPr>
        <p:spPr>
          <a:xfrm>
            <a:off x="457200" y="1600200"/>
            <a:ext cx="8382000" cy="5029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Let's imagine a physician prescribing two drugs.  For some conditions drug A is prescribed, and for other conditions drug B is prescribed.  Taken separately each drug is safe.  When used together dangerous side effects are produced.</a:t>
            </a:r>
            <a:endParaRPr/>
          </a:p>
          <a:p>
            <a:pPr indent="0" lvl="0" marL="0" rtl="0" algn="l">
              <a:spcBef>
                <a:spcPts val="544"/>
              </a:spcBef>
              <a:spcAft>
                <a:spcPts val="0"/>
              </a:spcAft>
              <a:buClr>
                <a:schemeClr val="dk1"/>
              </a:buClr>
              <a:buSzPct val="100000"/>
              <a:buNone/>
            </a:pPr>
            <a:r>
              <a:rPr lang="en-US"/>
              <a:t>Let :</a:t>
            </a:r>
            <a:endParaRPr/>
          </a:p>
          <a:p>
            <a:pPr indent="0" lvl="0" marL="0" rtl="0" algn="l">
              <a:spcBef>
                <a:spcPts val="544"/>
              </a:spcBef>
              <a:spcAft>
                <a:spcPts val="0"/>
              </a:spcAft>
              <a:buClr>
                <a:schemeClr val="dk1"/>
              </a:buClr>
              <a:buSzPct val="100000"/>
              <a:buNone/>
            </a:pPr>
            <a:r>
              <a:rPr lang="en-US"/>
              <a:t>A = Truth of the statement "Drug 'A' is prescribed.".</a:t>
            </a:r>
            <a:endParaRPr/>
          </a:p>
          <a:p>
            <a:pPr indent="0" lvl="0" marL="0" rtl="0" algn="l">
              <a:spcBef>
                <a:spcPts val="544"/>
              </a:spcBef>
              <a:spcAft>
                <a:spcPts val="0"/>
              </a:spcAft>
              <a:buClr>
                <a:schemeClr val="dk1"/>
              </a:buClr>
              <a:buSzPct val="100000"/>
              <a:buNone/>
            </a:pPr>
            <a:r>
              <a:rPr lang="en-US"/>
              <a:t>B = Truth of the statement "Drug 'B' is prescribed.".</a:t>
            </a:r>
            <a:endParaRPr/>
          </a:p>
          <a:p>
            <a:pPr indent="0" lvl="0" marL="0" rtl="0" algn="l">
              <a:spcBef>
                <a:spcPts val="544"/>
              </a:spcBef>
              <a:spcAft>
                <a:spcPts val="0"/>
              </a:spcAft>
              <a:buClr>
                <a:schemeClr val="dk1"/>
              </a:buClr>
              <a:buSzPct val="100000"/>
              <a:buNone/>
            </a:pPr>
            <a:r>
              <a:rPr lang="en-US"/>
              <a:t>C = Truth of the statement "The patient is in danger.".</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Then, the truth table below shows when the patient is in danger.</a:t>
            </a:r>
            <a:endParaRPr/>
          </a:p>
        </p:txBody>
      </p:sp>
      <p:sp>
        <p:nvSpPr>
          <p:cNvPr id="173" name="Google Shape;1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AND GATES</a:t>
            </a:r>
            <a:endParaRPr/>
          </a:p>
        </p:txBody>
      </p:sp>
      <p:sp>
        <p:nvSpPr>
          <p:cNvPr id="179" name="Google Shape;179;p26"/>
          <p:cNvSpPr txBox="1"/>
          <p:nvPr>
            <p:ph idx="1" type="body"/>
          </p:nvPr>
        </p:nvSpPr>
        <p:spPr>
          <a:xfrm>
            <a:off x="152400" y="1905000"/>
            <a:ext cx="8991600" cy="4953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An AND function can be implemented electrically using a device known as an AND gate.  You might imagine a system in which zero (0) is represented by zero (0) volts, and one (1) is represented by three (3) volts, for example.  If we are going to use electrical devices we need some sort of symbolic representation.  There is a standard symbol for an AND gate shown in fig 1(slide 27).</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Often in lab work it's helpful to use an LED to show when a signal is 0 or 1.  Usually a 1 is indicated with an LED that is ON (i.e. glowing). </a:t>
            </a:r>
            <a:endParaRPr/>
          </a:p>
        </p:txBody>
      </p:sp>
      <p:sp>
        <p:nvSpPr>
          <p:cNvPr id="180" name="Google Shape;18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Practical: Simulation experiment</a:t>
            </a:r>
            <a:endParaRPr/>
          </a:p>
        </p:txBody>
      </p:sp>
      <p:sp>
        <p:nvSpPr>
          <p:cNvPr id="186" name="Google Shape;186;p27"/>
          <p:cNvSpPr txBox="1"/>
          <p:nvPr>
            <p:ph idx="1" type="body"/>
          </p:nvPr>
        </p:nvSpPr>
        <p:spPr>
          <a:xfrm>
            <a:off x="0" y="1371600"/>
            <a:ext cx="9144000" cy="5486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Note the following in the simulation (and you can use this in your lab experiments).</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To get a logical zero, connect the input of the gate to ground to have zero (0) volts input.</a:t>
            </a:r>
            <a:endParaRPr/>
          </a:p>
          <a:p>
            <a:pPr indent="-342900" lvl="0" marL="342900" rtl="0" algn="l">
              <a:spcBef>
                <a:spcPts val="592"/>
              </a:spcBef>
              <a:spcAft>
                <a:spcPts val="0"/>
              </a:spcAft>
              <a:buClr>
                <a:schemeClr val="dk1"/>
              </a:buClr>
              <a:buSzPct val="100000"/>
              <a:buChar char="•"/>
            </a:pPr>
            <a:r>
              <a:rPr lang="en-US"/>
              <a:t>To get a logical one, connect the input of the gate to a five (5) volts source to have five volts at the input.</a:t>
            </a:r>
            <a:endParaRPr/>
          </a:p>
          <a:p>
            <a:pPr indent="-342900" lvl="0" marL="342900" rtl="0" algn="l">
              <a:spcBef>
                <a:spcPts val="592"/>
              </a:spcBef>
              <a:spcAft>
                <a:spcPts val="0"/>
              </a:spcAft>
              <a:buClr>
                <a:schemeClr val="dk1"/>
              </a:buClr>
              <a:buSzPct val="100000"/>
              <a:buChar char="•"/>
            </a:pPr>
            <a:r>
              <a:rPr lang="en-US"/>
              <a:t>Each button controls one switch (two buttons - two switches) so that you can control the individual inputs to the gate.</a:t>
            </a:r>
            <a:endParaRPr/>
          </a:p>
          <a:p>
            <a:pPr indent="-342900" lvl="0" marL="342900" rtl="0" algn="l">
              <a:spcBef>
                <a:spcPts val="592"/>
              </a:spcBef>
              <a:spcAft>
                <a:spcPts val="0"/>
              </a:spcAft>
              <a:buClr>
                <a:schemeClr val="dk1"/>
              </a:buClr>
              <a:buSzPct val="100000"/>
              <a:buChar char="•"/>
            </a:pPr>
            <a:r>
              <a:rPr lang="en-US"/>
              <a:t>Each time you click a button, you toggle the switch to the opposite position.</a:t>
            </a:r>
            <a:endParaRPr/>
          </a:p>
          <a:p>
            <a:pPr indent="-154940" lvl="0" marL="342900" rtl="0" algn="l">
              <a:spcBef>
                <a:spcPts val="592"/>
              </a:spcBef>
              <a:spcAft>
                <a:spcPts val="0"/>
              </a:spcAft>
              <a:buClr>
                <a:schemeClr val="dk1"/>
              </a:buClr>
              <a:buSzPct val="100000"/>
              <a:buNone/>
            </a:pPr>
            <a:r>
              <a:t/>
            </a:r>
            <a:endParaRPr/>
          </a:p>
        </p:txBody>
      </p:sp>
      <p:sp>
        <p:nvSpPr>
          <p:cNvPr id="187" name="Google Shape;18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Question1</a:t>
            </a:r>
            <a:endParaRPr/>
          </a:p>
        </p:txBody>
      </p:sp>
      <p:sp>
        <p:nvSpPr>
          <p:cNvPr id="193" name="Google Shape;193;p28"/>
          <p:cNvSpPr txBox="1"/>
          <p:nvPr>
            <p:ph idx="1" type="body"/>
          </p:nvPr>
        </p:nvSpPr>
        <p:spPr>
          <a:xfrm>
            <a:off x="457200" y="1600200"/>
            <a:ext cx="8382000" cy="5029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Q1.  You have an AND gate.  Both inputs are zero.  What is the output?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We now have two ways of representing an AND gate, the </a:t>
            </a:r>
            <a:r>
              <a:rPr lang="en-US">
                <a:solidFill>
                  <a:srgbClr val="FF0000"/>
                </a:solidFill>
              </a:rPr>
              <a:t>truth table </a:t>
            </a:r>
            <a:r>
              <a:rPr lang="en-US"/>
              <a:t>and the </a:t>
            </a:r>
            <a:r>
              <a:rPr lang="en-US">
                <a:solidFill>
                  <a:srgbClr val="FF0000"/>
                </a:solidFill>
              </a:rPr>
              <a:t>circuit diagram</a:t>
            </a:r>
            <a:r>
              <a:rPr lang="en-US"/>
              <a:t>.  However, there is a third way of representing this information  - a  symbolic way - that will take us toward Boolean algebra.</a:t>
            </a:r>
            <a:endParaRPr/>
          </a:p>
        </p:txBody>
      </p:sp>
      <p:sp>
        <p:nvSpPr>
          <p:cNvPr id="194" name="Google Shape;19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4294967295" type="body"/>
          </p:nvPr>
        </p:nvSpPr>
        <p:spPr>
          <a:xfrm>
            <a:off x="152400" y="533400"/>
            <a:ext cx="8686800" cy="6096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Let us consider our variables, A, B and C to be algebraic variables, but algebraic variables that can only take on two values, 0 and 1.  Then we represent the AND function symbolically in either of two ways.</a:t>
            </a:r>
            <a:endParaRPr/>
          </a:p>
          <a:p>
            <a:pPr indent="0" lvl="0" marL="0" rtl="0" algn="l">
              <a:spcBef>
                <a:spcPts val="640"/>
              </a:spcBef>
              <a:spcAft>
                <a:spcPts val="0"/>
              </a:spcAft>
              <a:buClr>
                <a:schemeClr val="dk1"/>
              </a:buClr>
              <a:buSzPts val="3200"/>
              <a:buNone/>
            </a:pPr>
            <a:r>
              <a:rPr lang="en-US"/>
              <a:t>		C = A·B  or C = AB</a:t>
            </a:r>
            <a:endParaRPr/>
          </a:p>
          <a:p>
            <a:pPr indent="-342900" lvl="0" marL="342900" rtl="0" algn="l">
              <a:spcBef>
                <a:spcPts val="640"/>
              </a:spcBef>
              <a:spcAft>
                <a:spcPts val="0"/>
              </a:spcAft>
              <a:buClr>
                <a:schemeClr val="dk1"/>
              </a:buClr>
              <a:buSzPts val="3200"/>
              <a:buChar char="•"/>
            </a:pPr>
            <a:r>
              <a:rPr lang="en-US"/>
              <a:t>Some will prefer always to insert the dot between the variables so that the AND operation is clearly indicated.  Many times, the  context will allow you just to use AB, without a dot between A and B, but if there is a variable named AB, then confusion can arise.</a:t>
            </a:r>
            <a:endParaRPr/>
          </a:p>
          <a:p>
            <a:pPr indent="-139700" lvl="0" marL="342900" rtl="0" algn="l">
              <a:spcBef>
                <a:spcPts val="640"/>
              </a:spcBef>
              <a:spcAft>
                <a:spcPts val="0"/>
              </a:spcAft>
              <a:buClr>
                <a:schemeClr val="dk1"/>
              </a:buClr>
              <a:buSzPts val="3200"/>
              <a:buNone/>
            </a:pPr>
            <a:r>
              <a:t/>
            </a:r>
            <a:endParaRPr/>
          </a:p>
        </p:txBody>
      </p:sp>
      <p:sp>
        <p:nvSpPr>
          <p:cNvPr id="200" name="Google Shape;20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Problems</a:t>
            </a:r>
            <a:endParaRPr/>
          </a:p>
        </p:txBody>
      </p:sp>
      <p:sp>
        <p:nvSpPr>
          <p:cNvPr id="207" name="Google Shape;207;p30"/>
          <p:cNvSpPr txBox="1"/>
          <p:nvPr>
            <p:ph idx="1" type="body"/>
          </p:nvPr>
        </p:nvSpPr>
        <p:spPr>
          <a:xfrm>
            <a:off x="533400" y="1752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Assume we have an AND gate with two inputs, A and B.  Determine the output, C, for the following cases.</a:t>
            </a:r>
            <a:endParaRPr/>
          </a:p>
          <a:p>
            <a:pPr indent="-571500" lvl="0" marL="571500" rtl="0" algn="l">
              <a:spcBef>
                <a:spcPts val="640"/>
              </a:spcBef>
              <a:spcAft>
                <a:spcPts val="0"/>
              </a:spcAft>
              <a:buClr>
                <a:schemeClr val="dk1"/>
              </a:buClr>
              <a:buSzPts val="3200"/>
              <a:buFont typeface="Calibri"/>
              <a:buAutoNum type="romanLcPeriod"/>
            </a:pPr>
            <a:r>
              <a:rPr lang="en-US"/>
              <a:t>P1.  A = 1, B = 0</a:t>
            </a:r>
            <a:endParaRPr/>
          </a:p>
          <a:p>
            <a:pPr indent="-571500" lvl="0" marL="571500" rtl="0" algn="l">
              <a:spcBef>
                <a:spcPts val="640"/>
              </a:spcBef>
              <a:spcAft>
                <a:spcPts val="0"/>
              </a:spcAft>
              <a:buClr>
                <a:schemeClr val="dk1"/>
              </a:buClr>
              <a:buSzPts val="3200"/>
              <a:buFont typeface="Calibri"/>
              <a:buAutoNum type="romanLcPeriod"/>
            </a:pPr>
            <a:r>
              <a:rPr lang="en-US"/>
              <a:t>P2.  A = 0, B = 1</a:t>
            </a:r>
            <a:endParaRPr/>
          </a:p>
          <a:p>
            <a:pPr indent="-571500" lvl="0" marL="571500" rtl="0" algn="l">
              <a:spcBef>
                <a:spcPts val="640"/>
              </a:spcBef>
              <a:spcAft>
                <a:spcPts val="0"/>
              </a:spcAft>
              <a:buClr>
                <a:schemeClr val="dk1"/>
              </a:buClr>
              <a:buSzPts val="3200"/>
              <a:buFont typeface="Calibri"/>
              <a:buAutoNum type="romanLcPeriod"/>
            </a:pPr>
            <a:r>
              <a:rPr lang="en-US"/>
              <a:t>P3.  If either input is zero, what is the output?</a:t>
            </a:r>
            <a:endParaRPr/>
          </a:p>
          <a:p>
            <a:pPr indent="-571500" lvl="0" marL="571500" rtl="0" algn="l">
              <a:spcBef>
                <a:spcPts val="640"/>
              </a:spcBef>
              <a:spcAft>
                <a:spcPts val="0"/>
              </a:spcAft>
              <a:buClr>
                <a:schemeClr val="dk1"/>
              </a:buClr>
              <a:buSzPts val="3200"/>
              <a:buFont typeface="Calibri"/>
              <a:buAutoNum type="romanLcPeriod"/>
            </a:pPr>
            <a:r>
              <a:rPr lang="en-US"/>
              <a:t>P4.  A = 1, B = 1</a:t>
            </a:r>
            <a:endParaRPr/>
          </a:p>
          <a:p>
            <a:pPr indent="-139700" lvl="0" marL="342900" rtl="0" algn="l">
              <a:spcBef>
                <a:spcPts val="640"/>
              </a:spcBef>
              <a:spcAft>
                <a:spcPts val="0"/>
              </a:spcAft>
              <a:buClr>
                <a:schemeClr val="dk1"/>
              </a:buClr>
              <a:buSzPts val="3200"/>
              <a:buNone/>
            </a:pPr>
            <a:r>
              <a:t/>
            </a:r>
            <a:endParaRPr/>
          </a:p>
        </p:txBody>
      </p:sp>
      <p:sp>
        <p:nvSpPr>
          <p:cNvPr id="208" name="Google Shape;20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Calibri"/>
              <a:buNone/>
            </a:pPr>
            <a:r>
              <a:rPr lang="en-US" sz="3600"/>
              <a:t>AND GATE</a:t>
            </a:r>
            <a:endParaRPr sz="3600"/>
          </a:p>
        </p:txBody>
      </p:sp>
      <p:sp>
        <p:nvSpPr>
          <p:cNvPr id="215" name="Google Shape;215;p31"/>
          <p:cNvSpPr txBox="1"/>
          <p:nvPr>
            <p:ph idx="2" type="body"/>
          </p:nvPr>
        </p:nvSpPr>
        <p:spPr>
          <a:xfrm>
            <a:off x="381000" y="1371600"/>
            <a:ext cx="4114800" cy="51181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sz="3200"/>
              <a:t>Once we introduce Boolean variables, we can rethink the concept of a truth table.  In the truth table 3.1, if A ,B and C) are truth tables and we have an AND gate with A and B as inputs and C as the output, the truth table would look like this.</a:t>
            </a:r>
            <a:endParaRPr/>
          </a:p>
          <a:p>
            <a:pPr indent="0" lvl="0" marL="0" rtl="0" algn="l">
              <a:spcBef>
                <a:spcPts val="544"/>
              </a:spcBef>
              <a:spcAft>
                <a:spcPts val="0"/>
              </a:spcAft>
              <a:buClr>
                <a:schemeClr val="dk1"/>
              </a:buClr>
              <a:buSzPct val="100000"/>
              <a:buNone/>
            </a:pPr>
            <a:r>
              <a:rPr lang="en-US" sz="3200"/>
              <a:t>The symbol for an AND gate is shown below Fig 1. in slide</a:t>
            </a:r>
            <a:endParaRPr/>
          </a:p>
          <a:p>
            <a:pPr indent="0" lvl="0" marL="0" rtl="0" algn="l">
              <a:spcBef>
                <a:spcPts val="238"/>
              </a:spcBef>
              <a:spcAft>
                <a:spcPts val="0"/>
              </a:spcAft>
              <a:buClr>
                <a:schemeClr val="dk1"/>
              </a:buClr>
              <a:buSzPct val="100000"/>
              <a:buNone/>
            </a:pPr>
            <a:r>
              <a:t/>
            </a:r>
            <a:endParaRPr/>
          </a:p>
        </p:txBody>
      </p:sp>
      <p:sp>
        <p:nvSpPr>
          <p:cNvPr id="216" name="Google Shape;216;p31"/>
          <p:cNvSpPr txBox="1"/>
          <p:nvPr/>
        </p:nvSpPr>
        <p:spPr>
          <a:xfrm>
            <a:off x="5105400" y="5221017"/>
            <a:ext cx="35052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TABLE 3.1 The Truth Table for AND Gate</a:t>
            </a:r>
            <a:endParaRPr b="0" i="0" sz="2800" u="none" cap="none" strike="noStrike">
              <a:solidFill>
                <a:schemeClr val="dk1"/>
              </a:solidFill>
              <a:latin typeface="Calibri"/>
              <a:ea typeface="Calibri"/>
              <a:cs typeface="Calibri"/>
              <a:sym typeface="Calibri"/>
            </a:endParaRPr>
          </a:p>
        </p:txBody>
      </p:sp>
      <p:graphicFrame>
        <p:nvGraphicFramePr>
          <p:cNvPr id="217" name="Google Shape;217;p31"/>
          <p:cNvGraphicFramePr/>
          <p:nvPr/>
        </p:nvGraphicFramePr>
        <p:xfrm>
          <a:off x="4876799" y="838199"/>
          <a:ext cx="3000000" cy="3000000"/>
        </p:xfrm>
        <a:graphic>
          <a:graphicData uri="http://schemas.openxmlformats.org/drawingml/2006/table">
            <a:tbl>
              <a:tblPr bandRow="1" firstRow="1">
                <a:noFill/>
                <a:tableStyleId>{4B0AB0C9-F649-415D-B226-9FA8E44C6E9F}</a:tableStyleId>
              </a:tblPr>
              <a:tblGrid>
                <a:gridCol w="1270000"/>
                <a:gridCol w="1270000"/>
                <a:gridCol w="1270000"/>
              </a:tblGrid>
              <a:tr h="674650">
                <a:tc gridSpan="2">
                  <a:txBody>
                    <a:bodyPr/>
                    <a:lstStyle/>
                    <a:p>
                      <a:pPr indent="0" lvl="0" marL="0" marR="0" rtl="0" algn="ctr">
                        <a:spcBef>
                          <a:spcPts val="0"/>
                        </a:spcBef>
                        <a:spcAft>
                          <a:spcPts val="0"/>
                        </a:spcAft>
                        <a:buNone/>
                      </a:pPr>
                      <a:r>
                        <a:rPr lang="en-US" sz="1800" u="none" cap="none" strike="noStrike"/>
                        <a:t>INPUTS</a:t>
                      </a:r>
                      <a:endParaRPr sz="1800" u="none" cap="none" strike="noStrike"/>
                    </a:p>
                  </a:txBody>
                  <a:tcPr marT="45725" marB="45725" marR="91450" marL="91450"/>
                </a:tc>
                <a:tc hMerge="1"/>
                <a:tc>
                  <a:txBody>
                    <a:bodyPr/>
                    <a:lstStyle/>
                    <a:p>
                      <a:pPr indent="0" lvl="0" marL="0" marR="0" rtl="0" algn="ctr">
                        <a:spcBef>
                          <a:spcPts val="0"/>
                        </a:spcBef>
                        <a:spcAft>
                          <a:spcPts val="0"/>
                        </a:spcAft>
                        <a:buNone/>
                      </a:pPr>
                      <a:r>
                        <a:rPr lang="en-US" sz="1800" u="none" cap="none" strike="noStrike"/>
                        <a:t>OUTPUTS</a:t>
                      </a:r>
                      <a:endParaRPr sz="1800" u="none" cap="none" strike="noStrike"/>
                    </a:p>
                  </a:txBody>
                  <a:tcPr marT="45725" marB="45725" marR="91450" marL="91450"/>
                </a:tc>
              </a:tr>
              <a:tr h="66540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 = (AB)</a:t>
                      </a:r>
                      <a:endParaRPr sz="1800" u="none" cap="none" strike="noStrike"/>
                    </a:p>
                  </a:txBody>
                  <a:tcPr marT="45725" marB="45725" marR="91450" marL="91450"/>
                </a:tc>
              </a:tr>
              <a:tr h="6746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r>
              <a:tr h="6746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r>
              <a:tr h="6746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r>
              <a:tr h="6746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bl>
          </a:graphicData>
        </a:graphic>
      </p:graphicFrame>
      <p:sp>
        <p:nvSpPr>
          <p:cNvPr id="218" name="Google Shape;21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8392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95" name="Google Shape;95;p14"/>
          <p:cNvSpPr txBox="1"/>
          <p:nvPr>
            <p:ph idx="1" type="body"/>
          </p:nvPr>
        </p:nvSpPr>
        <p:spPr>
          <a:xfrm>
            <a:off x="228600" y="1371600"/>
            <a:ext cx="8686800" cy="5105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Digital logic is the foundation for digital computers.  Knowing It helps you to</a:t>
            </a:r>
            <a:r>
              <a:rPr i="1" lang="en-US"/>
              <a:t> </a:t>
            </a:r>
            <a:r>
              <a:rPr lang="en-US"/>
              <a:t>understand the innards of computers.</a:t>
            </a:r>
            <a:endParaRPr/>
          </a:p>
          <a:p>
            <a:pPr indent="-342900" lvl="0" marL="342900" rtl="0" algn="l">
              <a:spcBef>
                <a:spcPts val="640"/>
              </a:spcBef>
              <a:spcAft>
                <a:spcPts val="0"/>
              </a:spcAft>
              <a:buClr>
                <a:schemeClr val="dk1"/>
              </a:buClr>
              <a:buSzPts val="3200"/>
              <a:buChar char="•"/>
            </a:pPr>
            <a:r>
              <a:rPr lang="en-US"/>
              <a:t>Digital logic has, relations to other kinds of logic including:</a:t>
            </a:r>
            <a:endParaRPr/>
          </a:p>
          <a:p>
            <a:pPr indent="-285750" lvl="1" marL="742950" rtl="0" algn="l">
              <a:spcBef>
                <a:spcPts val="560"/>
              </a:spcBef>
              <a:spcAft>
                <a:spcPts val="0"/>
              </a:spcAft>
              <a:buClr>
                <a:schemeClr val="dk1"/>
              </a:buClr>
              <a:buSzPts val="2800"/>
              <a:buChar char="–"/>
            </a:pPr>
            <a:r>
              <a:rPr lang="en-US"/>
              <a:t>Formal logic - as taught by many philosophy departments</a:t>
            </a:r>
            <a:endParaRPr/>
          </a:p>
          <a:p>
            <a:pPr indent="-285750" lvl="1" marL="742950" rtl="0" algn="l">
              <a:spcBef>
                <a:spcPts val="560"/>
              </a:spcBef>
              <a:spcAft>
                <a:spcPts val="0"/>
              </a:spcAft>
              <a:buClr>
                <a:schemeClr val="dk1"/>
              </a:buClr>
              <a:buSzPts val="2800"/>
              <a:buChar char="–"/>
            </a:pPr>
            <a:r>
              <a:rPr lang="en-US"/>
              <a:t>Fuzzy logic - a tool used to design control systems and many other systems.</a:t>
            </a:r>
            <a:endParaRPr/>
          </a:p>
          <a:p>
            <a:pPr indent="-285750" lvl="1" marL="742950" rtl="0" algn="l">
              <a:spcBef>
                <a:spcPts val="560"/>
              </a:spcBef>
              <a:spcAft>
                <a:spcPts val="0"/>
              </a:spcAft>
              <a:buClr>
                <a:schemeClr val="dk1"/>
              </a:buClr>
              <a:buSzPts val="2800"/>
              <a:buChar char="–"/>
            </a:pPr>
            <a:r>
              <a:rPr lang="en-US"/>
              <a:t>So, in learning digital logic you learn something that helps you elsewhere.</a:t>
            </a:r>
            <a:endParaRPr/>
          </a:p>
          <a:p>
            <a:pPr indent="-139700" lvl="0" marL="342900" rtl="0" algn="l">
              <a:spcBef>
                <a:spcPts val="640"/>
              </a:spcBef>
              <a:spcAft>
                <a:spcPts val="0"/>
              </a:spcAft>
              <a:buClr>
                <a:schemeClr val="dk1"/>
              </a:buClr>
              <a:buSzPts val="3200"/>
              <a:buNone/>
            </a:pPr>
            <a:r>
              <a:t/>
            </a:r>
            <a:endParaRPr/>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OR Gates     </a:t>
            </a:r>
            <a:endParaRPr/>
          </a:p>
        </p:txBody>
      </p:sp>
      <p:sp>
        <p:nvSpPr>
          <p:cNvPr id="224" name="Google Shape;224;p32"/>
          <p:cNvSpPr txBox="1"/>
          <p:nvPr>
            <p:ph idx="1" type="body"/>
          </p:nvPr>
        </p:nvSpPr>
        <p:spPr>
          <a:xfrm>
            <a:off x="-76200" y="1371600"/>
            <a:ext cx="9448800" cy="5486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Consider a case where a pressure can be high and a temperature can be high. Let's assume we have two sensors that measure temperature and pressure. The first sensor has an output, T, that is 1 when a temperature in a boiler is too high, and 0 otherwise.  The second sensor produces an output, P, that is 1 when the pressure is too high, and 0 otherwise.  Now, for the boiler, we have a dangerous situation when either the temperature or the pressure is too high.  It only takes one.  Let's construct a truth table for this situation.  The output, D, is 1 when danger exists.</a:t>
            </a:r>
            <a:endParaRPr/>
          </a:p>
          <a:p>
            <a:pPr indent="-139700" lvl="0" marL="342900" rtl="0" algn="l">
              <a:spcBef>
                <a:spcPts val="640"/>
              </a:spcBef>
              <a:spcAft>
                <a:spcPts val="0"/>
              </a:spcAft>
              <a:buClr>
                <a:schemeClr val="dk1"/>
              </a:buClr>
              <a:buSzPts val="3200"/>
              <a:buNone/>
            </a:pPr>
            <a:r>
              <a:t/>
            </a:r>
            <a:endParaRPr/>
          </a:p>
        </p:txBody>
      </p:sp>
      <p:sp>
        <p:nvSpPr>
          <p:cNvPr id="225" name="Google Shape;225;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4191000"/>
            <a:ext cx="8382000" cy="23622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0" lang="en-US" sz="3600"/>
              <a:t>What we have done is defined an OR gate.  An OR gate is a gate for which the output is 1 whenever one or more of the inputs is 1.  The output of an OR gate is 0 only when all inputs are 0.</a:t>
            </a:r>
            <a:r>
              <a:rPr b="0" lang="en-US" sz="2400"/>
              <a:t> </a:t>
            </a:r>
            <a:endParaRPr sz="2400"/>
          </a:p>
        </p:txBody>
      </p:sp>
      <p:graphicFrame>
        <p:nvGraphicFramePr>
          <p:cNvPr id="232" name="Google Shape;232;p33"/>
          <p:cNvGraphicFramePr/>
          <p:nvPr/>
        </p:nvGraphicFramePr>
        <p:xfrm>
          <a:off x="1792288" y="612774"/>
          <a:ext cx="3000000" cy="3000000"/>
        </p:xfrm>
        <a:graphic>
          <a:graphicData uri="http://schemas.openxmlformats.org/drawingml/2006/table">
            <a:tbl>
              <a:tblPr bandRow="1" firstRow="1">
                <a:noFill/>
                <a:tableStyleId>{4B0AB0C9-F649-415D-B226-9FA8E44C6E9F}</a:tableStyleId>
              </a:tblPr>
              <a:tblGrid>
                <a:gridCol w="1828800"/>
                <a:gridCol w="1484300"/>
                <a:gridCol w="1447800"/>
              </a:tblGrid>
              <a:tr h="559550">
                <a:tc gridSpan="2">
                  <a:txBody>
                    <a:bodyPr/>
                    <a:lstStyle/>
                    <a:p>
                      <a:pPr indent="0" lvl="0" marL="0" marR="0" rtl="0" algn="ctr">
                        <a:spcBef>
                          <a:spcPts val="0"/>
                        </a:spcBef>
                        <a:spcAft>
                          <a:spcPts val="0"/>
                        </a:spcAft>
                        <a:buNone/>
                      </a:pPr>
                      <a:r>
                        <a:rPr lang="en-US" sz="1800" u="none" cap="none" strike="noStrike"/>
                        <a:t>INPUTS</a:t>
                      </a:r>
                      <a:endParaRPr sz="1800" u="none" cap="none" strike="noStrike"/>
                    </a:p>
                  </a:txBody>
                  <a:tcPr marT="45725" marB="45725" marR="131675" marL="131675"/>
                </a:tc>
                <a:tc hMerge="1"/>
                <a:tc>
                  <a:txBody>
                    <a:bodyPr/>
                    <a:lstStyle/>
                    <a:p>
                      <a:pPr indent="0" lvl="0" marL="0" marR="0" rtl="0" algn="ctr">
                        <a:spcBef>
                          <a:spcPts val="0"/>
                        </a:spcBef>
                        <a:spcAft>
                          <a:spcPts val="0"/>
                        </a:spcAft>
                        <a:buNone/>
                      </a:pPr>
                      <a:r>
                        <a:rPr lang="en-US" sz="1800" u="none" cap="none" strike="noStrike"/>
                        <a:t>OUTPUTS</a:t>
                      </a:r>
                      <a:endParaRPr sz="1800" u="none" cap="none" strike="noStrike"/>
                    </a:p>
                  </a:txBody>
                  <a:tcPr marT="45725" marB="45725" marR="131675" marL="131675"/>
                </a:tc>
              </a:tr>
              <a:tr h="551875">
                <a:tc>
                  <a:txBody>
                    <a:bodyPr/>
                    <a:lstStyle/>
                    <a:p>
                      <a:pPr indent="0" lvl="0" marL="0" marR="0" rtl="0" algn="ctr">
                        <a:spcBef>
                          <a:spcPts val="0"/>
                        </a:spcBef>
                        <a:spcAft>
                          <a:spcPts val="0"/>
                        </a:spcAft>
                        <a:buNone/>
                      </a:pPr>
                      <a:r>
                        <a:rPr lang="en-US" sz="1800" u="none" cap="none" strike="noStrike"/>
                        <a:t>T</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P</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131675" marL="131675"/>
                </a:tc>
              </a:tr>
              <a:tr h="638000">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r>
              <a:tr h="609600">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True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r>
              <a:tr h="559550">
                <a:tc>
                  <a:txBody>
                    <a:bodyPr/>
                    <a:lstStyle/>
                    <a:p>
                      <a:pPr indent="0" lvl="0" marL="0" marR="0" rtl="0" algn="ctr">
                        <a:spcBef>
                          <a:spcPts val="0"/>
                        </a:spcBef>
                        <a:spcAft>
                          <a:spcPts val="0"/>
                        </a:spcAft>
                        <a:buNone/>
                      </a:pPr>
                      <a:r>
                        <a:rPr lang="en-US" sz="1800" u="none" cap="none" strike="noStrike"/>
                        <a:t>True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False</a:t>
                      </a:r>
                      <a:endParaRPr sz="1800" u="none" cap="none" strike="noStrike"/>
                    </a:p>
                  </a:txBody>
                  <a:tcPr marT="45725" marB="45725" marR="131675" marL="131675"/>
                </a:tc>
              </a:tr>
              <a:tr h="559550">
                <a:tc>
                  <a:txBody>
                    <a:bodyPr/>
                    <a:lstStyle/>
                    <a:p>
                      <a:pPr indent="0" lvl="0" marL="0" marR="0" rtl="0" algn="ctr">
                        <a:spcBef>
                          <a:spcPts val="0"/>
                        </a:spcBef>
                        <a:spcAft>
                          <a:spcPts val="0"/>
                        </a:spcAft>
                        <a:buNone/>
                      </a:pPr>
                      <a:r>
                        <a:rPr lang="en-US" sz="1800" u="none" cap="none" strike="noStrike"/>
                        <a:t>True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True</a:t>
                      </a:r>
                      <a:endParaRPr sz="1800" u="none" cap="none" strike="noStrike"/>
                    </a:p>
                  </a:txBody>
                  <a:tcPr marT="45725" marB="45725" marR="131675" marL="131675"/>
                </a:tc>
                <a:tc>
                  <a:txBody>
                    <a:bodyPr/>
                    <a:lstStyle/>
                    <a:p>
                      <a:pPr indent="0" lvl="0" marL="0" marR="0" rtl="0" algn="ctr">
                        <a:spcBef>
                          <a:spcPts val="0"/>
                        </a:spcBef>
                        <a:spcAft>
                          <a:spcPts val="0"/>
                        </a:spcAft>
                        <a:buNone/>
                      </a:pPr>
                      <a:r>
                        <a:rPr lang="en-US" sz="1800" u="none" cap="none" strike="noStrike"/>
                        <a:t>True</a:t>
                      </a:r>
                      <a:endParaRPr sz="1800" u="none" cap="none" strike="noStrike"/>
                    </a:p>
                  </a:txBody>
                  <a:tcPr marT="45725" marB="45725" marR="131675" marL="131675"/>
                </a:tc>
              </a:tr>
            </a:tbl>
          </a:graphicData>
        </a:graphic>
      </p:graphicFrame>
      <p:sp>
        <p:nvSpPr>
          <p:cNvPr id="233" name="Google Shape;23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en-US"/>
              <a:t>OR GATE</a:t>
            </a:r>
            <a:endParaRPr/>
          </a:p>
        </p:txBody>
      </p:sp>
      <p:graphicFrame>
        <p:nvGraphicFramePr>
          <p:cNvPr id="239" name="Google Shape;239;p34"/>
          <p:cNvGraphicFramePr/>
          <p:nvPr/>
        </p:nvGraphicFramePr>
        <p:xfrm>
          <a:off x="4191001" y="1143002"/>
          <a:ext cx="3000000" cy="3000000"/>
        </p:xfrm>
        <a:graphic>
          <a:graphicData uri="http://schemas.openxmlformats.org/drawingml/2006/table">
            <a:tbl>
              <a:tblPr bandRow="1" firstRow="1">
                <a:noFill/>
                <a:tableStyleId>{4B0AB0C9-F649-415D-B226-9FA8E44C6E9F}</a:tableStyleId>
              </a:tblPr>
              <a:tblGrid>
                <a:gridCol w="1498600"/>
                <a:gridCol w="1498600"/>
                <a:gridCol w="1498600"/>
              </a:tblGrid>
              <a:tr h="622300">
                <a:tc gridSpan="2">
                  <a:txBody>
                    <a:bodyPr/>
                    <a:lstStyle/>
                    <a:p>
                      <a:pPr indent="0" lvl="0" marL="0" marR="0" rtl="0" algn="ctr">
                        <a:spcBef>
                          <a:spcPts val="0"/>
                        </a:spcBef>
                        <a:spcAft>
                          <a:spcPts val="0"/>
                        </a:spcAft>
                        <a:buNone/>
                      </a:pPr>
                      <a:r>
                        <a:rPr lang="en-US" sz="1800" u="none" cap="none" strike="noStrike"/>
                        <a:t>INPUTS</a:t>
                      </a:r>
                      <a:endParaRPr sz="1800" u="none" cap="none" strike="noStrike"/>
                    </a:p>
                  </a:txBody>
                  <a:tcPr marT="45725" marB="45725" marR="91450" marL="91450"/>
                </a:tc>
                <a:tc hMerge="1"/>
                <a:tc>
                  <a:txBody>
                    <a:bodyPr/>
                    <a:lstStyle/>
                    <a:p>
                      <a:pPr indent="0" lvl="0" marL="0" marR="0" rtl="0" algn="ctr">
                        <a:spcBef>
                          <a:spcPts val="0"/>
                        </a:spcBef>
                        <a:spcAft>
                          <a:spcPts val="0"/>
                        </a:spcAft>
                        <a:buNone/>
                      </a:pPr>
                      <a:r>
                        <a:rPr lang="en-US" sz="1800" u="none" cap="none" strike="noStrike"/>
                        <a:t>OUTPUTS</a:t>
                      </a:r>
                      <a:endParaRPr sz="1800" u="none" cap="none" strike="noStrike"/>
                    </a:p>
                  </a:txBody>
                  <a:tcPr marT="45725" marB="45725" marR="91450" marL="91450"/>
                </a:tc>
              </a:tr>
              <a:tr h="62230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 = (A+B)</a:t>
                      </a:r>
                      <a:endParaRPr sz="1800" u="none" cap="none" strike="noStrike"/>
                    </a:p>
                  </a:txBody>
                  <a:tcPr marT="45725" marB="45725" marR="91450" marL="91450"/>
                </a:tc>
              </a:tr>
              <a:tr h="6223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r>
              <a:tr h="6223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r h="6223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r h="6223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r>
            </a:tbl>
          </a:graphicData>
        </a:graphic>
      </p:graphicFrame>
      <p:sp>
        <p:nvSpPr>
          <p:cNvPr id="240" name="Google Shape;240;p34"/>
          <p:cNvSpPr txBox="1"/>
          <p:nvPr>
            <p:ph idx="2" type="body"/>
          </p:nvPr>
        </p:nvSpPr>
        <p:spPr>
          <a:xfrm>
            <a:off x="457200" y="1435100"/>
            <a:ext cx="3124200" cy="5118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t/>
            </a:r>
            <a:endParaRPr/>
          </a:p>
          <a:p>
            <a:pPr indent="0" lvl="0" marL="0" rtl="0" algn="l">
              <a:spcBef>
                <a:spcPts val="518"/>
              </a:spcBef>
              <a:spcAft>
                <a:spcPts val="0"/>
              </a:spcAft>
              <a:buClr>
                <a:schemeClr val="dk1"/>
              </a:buClr>
              <a:buSzPct val="100000"/>
              <a:buNone/>
            </a:pPr>
            <a:r>
              <a:rPr lang="en-US" sz="2800"/>
              <a:t>In terms of Boolean variables, the truth table for an OR gate looks like this. (Table3.3)</a:t>
            </a:r>
            <a:br>
              <a:rPr lang="en-US" sz="2800"/>
            </a:br>
            <a:r>
              <a:rPr lang="en-US" sz="2800"/>
              <a:t> </a:t>
            </a:r>
            <a:endParaRPr/>
          </a:p>
          <a:p>
            <a:pPr indent="0" lvl="0" marL="0" rtl="0" algn="l">
              <a:spcBef>
                <a:spcPts val="518"/>
              </a:spcBef>
              <a:spcAft>
                <a:spcPts val="0"/>
              </a:spcAft>
              <a:buClr>
                <a:schemeClr val="dk1"/>
              </a:buClr>
              <a:buSzPct val="100000"/>
              <a:buNone/>
            </a:pPr>
            <a:r>
              <a:rPr lang="en-US" sz="2800"/>
              <a:t>The OR operator is often referred to as a </a:t>
            </a:r>
            <a:r>
              <a:rPr b="1" lang="en-US" sz="2800"/>
              <a:t>Boolean sum</a:t>
            </a:r>
            <a:r>
              <a:rPr lang="en-US" sz="2800"/>
              <a:t>. The expression “A+B” is read “A OR B”.</a:t>
            </a:r>
            <a:endParaRPr/>
          </a:p>
          <a:p>
            <a:pPr indent="0" lvl="0" marL="0" rtl="0" algn="l">
              <a:spcBef>
                <a:spcPts val="518"/>
              </a:spcBef>
              <a:spcAft>
                <a:spcPts val="0"/>
              </a:spcAft>
              <a:buClr>
                <a:schemeClr val="dk1"/>
              </a:buClr>
              <a:buSzPct val="100000"/>
              <a:buNone/>
            </a:pPr>
            <a:r>
              <a:rPr lang="en-US" sz="2800"/>
              <a:t>OR AND gate is shown below Fig 1. in slide</a:t>
            </a:r>
            <a:endParaRPr/>
          </a:p>
          <a:p>
            <a:pPr indent="0" lvl="0" marL="0" rtl="0" algn="l">
              <a:spcBef>
                <a:spcPts val="518"/>
              </a:spcBef>
              <a:spcAft>
                <a:spcPts val="0"/>
              </a:spcAft>
              <a:buClr>
                <a:schemeClr val="dk1"/>
              </a:buClr>
              <a:buSzPct val="100000"/>
              <a:buNone/>
            </a:pPr>
            <a:r>
              <a:t/>
            </a:r>
            <a:endParaRPr sz="2800"/>
          </a:p>
        </p:txBody>
      </p:sp>
      <p:sp>
        <p:nvSpPr>
          <p:cNvPr id="241" name="Google Shape;241;p34"/>
          <p:cNvSpPr txBox="1"/>
          <p:nvPr/>
        </p:nvSpPr>
        <p:spPr>
          <a:xfrm>
            <a:off x="4500282" y="5460377"/>
            <a:ext cx="4110318"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TABLE 3.3:  The Truth Table for OR Gate</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Problems      </a:t>
            </a:r>
            <a:endParaRPr/>
          </a:p>
        </p:txBody>
      </p:sp>
      <p:sp>
        <p:nvSpPr>
          <p:cNvPr id="248" name="Google Shape;248;p35"/>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Assume you have an OR gate with two inputs, A and B.  Determine the output, C, for the following cases.</a:t>
            </a:r>
            <a:endParaRPr/>
          </a:p>
          <a:p>
            <a:pPr indent="-571500" lvl="0" marL="571500" rtl="0" algn="l">
              <a:spcBef>
                <a:spcPts val="640"/>
              </a:spcBef>
              <a:spcAft>
                <a:spcPts val="0"/>
              </a:spcAft>
              <a:buClr>
                <a:schemeClr val="dk1"/>
              </a:buClr>
              <a:buSzPts val="3200"/>
              <a:buFont typeface="Calibri"/>
              <a:buAutoNum type="romanLcPeriod"/>
            </a:pPr>
            <a:r>
              <a:rPr lang="en-US"/>
              <a:t>P5.  A = 1, B = 0</a:t>
            </a:r>
            <a:endParaRPr/>
          </a:p>
          <a:p>
            <a:pPr indent="-571500" lvl="0" marL="571500" rtl="0" algn="l">
              <a:spcBef>
                <a:spcPts val="640"/>
              </a:spcBef>
              <a:spcAft>
                <a:spcPts val="0"/>
              </a:spcAft>
              <a:buClr>
                <a:schemeClr val="dk1"/>
              </a:buClr>
              <a:buSzPts val="3200"/>
              <a:buFont typeface="Calibri"/>
              <a:buAutoNum type="romanLcPeriod"/>
            </a:pPr>
            <a:r>
              <a:rPr lang="en-US"/>
              <a:t>P6.  A = 0, B = 1</a:t>
            </a:r>
            <a:endParaRPr/>
          </a:p>
          <a:p>
            <a:pPr indent="-571500" lvl="0" marL="571500" rtl="0" algn="l">
              <a:spcBef>
                <a:spcPts val="640"/>
              </a:spcBef>
              <a:spcAft>
                <a:spcPts val="0"/>
              </a:spcAft>
              <a:buClr>
                <a:schemeClr val="dk1"/>
              </a:buClr>
              <a:buSzPts val="3200"/>
              <a:buFont typeface="Calibri"/>
              <a:buAutoNum type="romanLcPeriod"/>
            </a:pPr>
            <a:r>
              <a:rPr lang="en-US"/>
              <a:t>P7.  If either input is one, what is the output?</a:t>
            </a:r>
            <a:endParaRPr/>
          </a:p>
          <a:p>
            <a:pPr indent="-139700" lvl="0" marL="342900" rtl="0" algn="l">
              <a:spcBef>
                <a:spcPts val="640"/>
              </a:spcBef>
              <a:spcAft>
                <a:spcPts val="0"/>
              </a:spcAft>
              <a:buClr>
                <a:schemeClr val="dk1"/>
              </a:buClr>
              <a:buSzPts val="3200"/>
              <a:buNone/>
            </a:pPr>
            <a:r>
              <a:t/>
            </a:r>
            <a:endParaRPr/>
          </a:p>
        </p:txBody>
      </p:sp>
      <p:sp>
        <p:nvSpPr>
          <p:cNvPr id="249" name="Google Shape;24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NOT GATES</a:t>
            </a:r>
            <a:endParaRPr/>
          </a:p>
        </p:txBody>
      </p:sp>
      <p:sp>
        <p:nvSpPr>
          <p:cNvPr id="255" name="Google Shape;255;p36"/>
          <p:cNvSpPr txBox="1"/>
          <p:nvPr>
            <p:ph idx="1" type="body"/>
          </p:nvPr>
        </p:nvSpPr>
        <p:spPr>
          <a:xfrm>
            <a:off x="0" y="1066800"/>
            <a:ext cx="8534400" cy="5638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third important logical element is the NOT gates called </a:t>
            </a:r>
            <a:r>
              <a:rPr lang="en-US">
                <a:solidFill>
                  <a:srgbClr val="FF0000"/>
                </a:solidFill>
              </a:rPr>
              <a:t>inverter.</a:t>
            </a:r>
            <a:r>
              <a:rPr lang="en-US"/>
              <a:t>  An inverter does pretty much what it says.  If the input is 0, the output is 1.  Conversely, if the input is 1, the output is 0. The symbol for an inverter is shown below Fig 1 in slide.  </a:t>
            </a:r>
            <a:endParaRPr/>
          </a:p>
          <a:p>
            <a:pPr indent="-342900" lvl="0" marL="342900" rtl="0" algn="l">
              <a:spcBef>
                <a:spcPts val="592"/>
              </a:spcBef>
              <a:spcAft>
                <a:spcPts val="0"/>
              </a:spcAft>
              <a:buClr>
                <a:schemeClr val="dk1"/>
              </a:buClr>
              <a:buSzPct val="100000"/>
              <a:buChar char="•"/>
            </a:pPr>
            <a:r>
              <a:rPr lang="en-US"/>
              <a:t>The truth table for an inverter is pretty simple since there is only one input.  Call the input A, and the output C, and the truth table is:</a:t>
            </a:r>
            <a:br>
              <a:rPr lang="en-US"/>
            </a:br>
            <a:endParaRPr/>
          </a:p>
          <a:p>
            <a:pPr indent="-342900" lvl="0" marL="342900" rtl="0" algn="l">
              <a:spcBef>
                <a:spcPts val="592"/>
              </a:spcBef>
              <a:spcAft>
                <a:spcPts val="0"/>
              </a:spcAft>
              <a:buClr>
                <a:schemeClr val="dk1"/>
              </a:buClr>
              <a:buSzPct val="100000"/>
              <a:buChar char="•"/>
            </a:pPr>
            <a:r>
              <a:rPr lang="en-US"/>
              <a:t>  </a:t>
            </a:r>
            <a:br>
              <a:rPr lang="en-US"/>
            </a:br>
            <a:endParaRPr/>
          </a:p>
        </p:txBody>
      </p:sp>
      <p:graphicFrame>
        <p:nvGraphicFramePr>
          <p:cNvPr id="256" name="Google Shape;256;p36"/>
          <p:cNvGraphicFramePr/>
          <p:nvPr/>
        </p:nvGraphicFramePr>
        <p:xfrm>
          <a:off x="3962399" y="5181600"/>
          <a:ext cx="3000000" cy="3000000"/>
        </p:xfrm>
        <a:graphic>
          <a:graphicData uri="http://schemas.openxmlformats.org/drawingml/2006/table">
            <a:tbl>
              <a:tblPr>
                <a:noFill/>
                <a:tableStyleId>{97A52360-8A80-4CF3-A4C6-A99B44E1CCF8}</a:tableStyleId>
              </a:tblPr>
              <a:tblGrid>
                <a:gridCol w="1028700"/>
                <a:gridCol w="1028700"/>
              </a:tblGrid>
              <a:tr h="45720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68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68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57" name="Google Shape;257;p36"/>
          <p:cNvGraphicFramePr/>
          <p:nvPr/>
        </p:nvGraphicFramePr>
        <p:xfrm>
          <a:off x="3980329" y="4814047"/>
          <a:ext cx="3000000" cy="3000000"/>
        </p:xfrm>
        <a:graphic>
          <a:graphicData uri="http://schemas.openxmlformats.org/drawingml/2006/table">
            <a:tbl>
              <a:tblPr>
                <a:noFill/>
                <a:tableStyleId>{97A52360-8A80-4CF3-A4C6-A99B44E1CCF8}</a:tableStyleId>
              </a:tblPr>
              <a:tblGrid>
                <a:gridCol w="1008525"/>
                <a:gridCol w="1008525"/>
              </a:tblGrid>
              <a:tr h="376525">
                <a:tc>
                  <a:txBody>
                    <a:bodyPr/>
                    <a:lstStyle/>
                    <a:p>
                      <a:pPr indent="0" lvl="0" marL="0" marR="0" rtl="0" algn="l">
                        <a:spcBef>
                          <a:spcPts val="0"/>
                        </a:spcBef>
                        <a:spcAft>
                          <a:spcPts val="0"/>
                        </a:spcAft>
                        <a:buNone/>
                      </a:pPr>
                      <a:r>
                        <a:rPr lang="en-US" sz="1800" u="none" cap="none" strike="noStrike"/>
                        <a:t>Input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Output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8" name="Google Shape;25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Problem</a:t>
            </a:r>
            <a:endParaRPr/>
          </a:p>
        </p:txBody>
      </p:sp>
      <p:sp>
        <p:nvSpPr>
          <p:cNvPr id="264" name="Google Shape;264;p37"/>
          <p:cNvSpPr txBox="1"/>
          <p:nvPr>
            <p:ph idx="1" type="body"/>
          </p:nvPr>
        </p:nvSpPr>
        <p:spPr>
          <a:xfrm>
            <a:off x="228600" y="1295400"/>
            <a:ext cx="89154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 You need to control two pumps that supply two different concentrations of reactant to a chemical process.  The strong reactant is used when pH is very far from the desired value, and the weak reactant when pH is close to desired.</a:t>
            </a:r>
            <a:endParaRPr/>
          </a:p>
          <a:p>
            <a:pPr indent="-342900" lvl="0" marL="342900" rtl="0" algn="l">
              <a:spcBef>
                <a:spcPts val="544"/>
              </a:spcBef>
              <a:spcAft>
                <a:spcPts val="0"/>
              </a:spcAft>
              <a:buClr>
                <a:schemeClr val="dk1"/>
              </a:buClr>
              <a:buSzPct val="100000"/>
              <a:buChar char="•"/>
            </a:pPr>
            <a:r>
              <a:rPr lang="en-US"/>
              <a:t> You need to ensure that only one of the two pumps runs at any time.  Each pump controller responds to standard logic signals, that is when the input to the pump controller is 1, the pump operates, and when that input is 0, the pump does not operate.</a:t>
            </a:r>
            <a:endParaRPr/>
          </a:p>
          <a:p>
            <a:pPr indent="-342900" lvl="0" marL="342900" rtl="0" algn="l">
              <a:spcBef>
                <a:spcPts val="544"/>
              </a:spcBef>
              <a:spcAft>
                <a:spcPts val="0"/>
              </a:spcAft>
              <a:buClr>
                <a:schemeClr val="dk1"/>
              </a:buClr>
              <a:buSzPct val="100000"/>
              <a:buChar char="•"/>
            </a:pPr>
            <a:r>
              <a:rPr lang="en-US"/>
              <a:t>You have a bunch of two-input AND gates (IC chips), OR gates and Inverters, and you need to design a logic circuit to control the pumps.  You can generate a signal that is 1 when Pump S is ON, and 0 when Pump W is ON.  Can you design the circuit?</a:t>
            </a:r>
            <a:endParaRPr/>
          </a:p>
          <a:p>
            <a:pPr indent="-170180" lvl="0" marL="342900" rtl="0" algn="l">
              <a:spcBef>
                <a:spcPts val="544"/>
              </a:spcBef>
              <a:spcAft>
                <a:spcPts val="0"/>
              </a:spcAft>
              <a:buClr>
                <a:schemeClr val="dk1"/>
              </a:buClr>
              <a:buSzPct val="100000"/>
              <a:buNone/>
            </a:pPr>
            <a:r>
              <a:t/>
            </a:r>
            <a:endParaRPr/>
          </a:p>
        </p:txBody>
      </p:sp>
      <p:sp>
        <p:nvSpPr>
          <p:cNvPr id="265" name="Google Shape;26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Solution</a:t>
            </a:r>
            <a:endParaRPr/>
          </a:p>
        </p:txBody>
      </p:sp>
      <p:sp>
        <p:nvSpPr>
          <p:cNvPr id="271" name="Google Shape;271;p38"/>
          <p:cNvSpPr txBox="1"/>
          <p:nvPr>
            <p:ph idx="1" type="body"/>
          </p:nvPr>
        </p:nvSpPr>
        <p:spPr>
          <a:xfrm>
            <a:off x="533400" y="1447800"/>
            <a:ext cx="8229600" cy="5135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In order to solve the problem, consider that the pump controls should receive logical inverse signals.  When one pump signal is one, the other is zero.  Given that recognition this circuit should work.  Here, if X is 1, Pump S pumps, and if X = 0, .</a:t>
            </a:r>
            <a:endParaRPr/>
          </a:p>
        </p:txBody>
      </p:sp>
      <p:sp>
        <p:nvSpPr>
          <p:cNvPr id="272" name="Google Shape;27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Symbols for Logic Gates</a:t>
            </a:r>
            <a:endParaRPr/>
          </a:p>
        </p:txBody>
      </p:sp>
      <p:sp>
        <p:nvSpPr>
          <p:cNvPr id="278" name="Google Shape;278;p39"/>
          <p:cNvSpPr txBox="1"/>
          <p:nvPr>
            <p:ph idx="1" type="body"/>
          </p:nvPr>
        </p:nvSpPr>
        <p:spPr>
          <a:xfrm>
            <a:off x="457200" y="1447800"/>
            <a:ext cx="8229600" cy="5105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three simplest gates are the AND, OR, and NOT gates.</a:t>
            </a:r>
            <a:endParaRPr/>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0" lvl="0" marL="0" rtl="0" algn="ctr">
              <a:spcBef>
                <a:spcPts val="640"/>
              </a:spcBef>
              <a:spcAft>
                <a:spcPts val="0"/>
              </a:spcAft>
              <a:buClr>
                <a:schemeClr val="dk1"/>
              </a:buClr>
              <a:buSzPts val="3200"/>
              <a:buNone/>
            </a:pPr>
            <a:r>
              <a:rPr b="1" lang="en-US"/>
              <a:t>Fig 1: The Three Basic Gates</a:t>
            </a:r>
            <a:endParaRPr/>
          </a:p>
        </p:txBody>
      </p:sp>
      <p:pic>
        <p:nvPicPr>
          <p:cNvPr id="279" name="Google Shape;279;p39"/>
          <p:cNvPicPr preferRelativeResize="0"/>
          <p:nvPr/>
        </p:nvPicPr>
        <p:blipFill rotWithShape="1">
          <a:blip r:embed="rId3">
            <a:alphaModFix/>
          </a:blip>
          <a:srcRect b="0" l="0" r="0" t="0"/>
          <a:stretch/>
        </p:blipFill>
        <p:spPr>
          <a:xfrm>
            <a:off x="1686232" y="2362200"/>
            <a:ext cx="5815012" cy="2971799"/>
          </a:xfrm>
          <a:prstGeom prst="rect">
            <a:avLst/>
          </a:prstGeom>
          <a:noFill/>
          <a:ln>
            <a:noFill/>
          </a:ln>
        </p:spPr>
      </p:pic>
      <p:sp>
        <p:nvSpPr>
          <p:cNvPr id="280" name="Google Shape;28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are You Going to Learn?  </a:t>
            </a:r>
            <a:endParaRPr/>
          </a:p>
        </p:txBody>
      </p:sp>
      <p:sp>
        <p:nvSpPr>
          <p:cNvPr id="102" name="Google Shape;102;p15"/>
          <p:cNvSpPr txBox="1"/>
          <p:nvPr>
            <p:ph idx="1" type="body"/>
          </p:nvPr>
        </p:nvSpPr>
        <p:spPr>
          <a:xfrm>
            <a:off x="152400" y="1295400"/>
            <a:ext cx="8991600" cy="5562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There are at least two general areas you need to become familiar with.</a:t>
            </a:r>
            <a:endParaRPr/>
          </a:p>
          <a:p>
            <a:pPr indent="-342900" lvl="0" marL="342900" rtl="0" algn="l">
              <a:spcBef>
                <a:spcPts val="544"/>
              </a:spcBef>
              <a:spcAft>
                <a:spcPts val="0"/>
              </a:spcAft>
              <a:buClr>
                <a:schemeClr val="dk1"/>
              </a:buClr>
              <a:buSzPct val="100000"/>
              <a:buChar char="•"/>
            </a:pPr>
            <a:r>
              <a:rPr lang="en-US"/>
              <a:t>First, there's background you need to know - the basics of digital logic - things like zeros and ones (0s and 1s) and how you can represent signals as sequences of zeroes and ones.  Eventually you will want to know how large arrays of zeroes and ones can be used in computer files to store information in pictures, documents, sounds and even movies and you'll want to learn about how information can be transmitted, between computers and digital signal sources.</a:t>
            </a:r>
            <a:endParaRPr/>
          </a:p>
          <a:p>
            <a:pPr indent="-342900" lvl="0" marL="342900" rtl="0" algn="l">
              <a:spcBef>
                <a:spcPts val="544"/>
              </a:spcBef>
              <a:spcAft>
                <a:spcPts val="0"/>
              </a:spcAft>
              <a:buClr>
                <a:schemeClr val="dk1"/>
              </a:buClr>
              <a:buSzPct val="100000"/>
              <a:buChar char="•"/>
            </a:pPr>
            <a:r>
              <a:rPr lang="en-US"/>
              <a:t>You will also need to know things about digital circuits - gates, flip-flops and memory elements and others - so that you can eventually design circuits to manipulate digital signals. </a:t>
            </a:r>
            <a:endParaRPr/>
          </a:p>
        </p:txBody>
      </p:sp>
      <p:sp>
        <p:nvSpPr>
          <p:cNvPr id="103" name="Google Shape;10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4294967295" type="body"/>
          </p:nvPr>
        </p:nvSpPr>
        <p:spPr>
          <a:xfrm>
            <a:off x="0" y="533400"/>
            <a:ext cx="8839200" cy="6019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Here is a short list of what you will learn in this:</a:t>
            </a:r>
            <a:endParaRPr/>
          </a:p>
          <a:p>
            <a:pPr indent="-285750" lvl="1" marL="742950" rtl="0" algn="l">
              <a:spcBef>
                <a:spcPts val="560"/>
              </a:spcBef>
              <a:spcAft>
                <a:spcPts val="0"/>
              </a:spcAft>
              <a:buClr>
                <a:schemeClr val="dk1"/>
              </a:buClr>
              <a:buSzPts val="2800"/>
              <a:buFont typeface="Noto Sans Symbols"/>
              <a:buChar char="⮚"/>
            </a:pPr>
            <a:r>
              <a:rPr lang="en-US"/>
              <a:t>Learn what logic signals look like</a:t>
            </a:r>
            <a:endParaRPr/>
          </a:p>
          <a:p>
            <a:pPr indent="-285750" lvl="1" marL="742950" rtl="0" algn="l">
              <a:spcBef>
                <a:spcPts val="560"/>
              </a:spcBef>
              <a:spcAft>
                <a:spcPts val="0"/>
              </a:spcAft>
              <a:buClr>
                <a:schemeClr val="dk1"/>
              </a:buClr>
              <a:buSzPts val="2800"/>
              <a:buFont typeface="Noto Sans Symbols"/>
              <a:buChar char="⮚"/>
            </a:pPr>
            <a:r>
              <a:rPr lang="en-US"/>
              <a:t>Model logic signals</a:t>
            </a:r>
            <a:endParaRPr/>
          </a:p>
          <a:p>
            <a:pPr indent="-285750" lvl="1" marL="742950" rtl="0" algn="l">
              <a:spcBef>
                <a:spcPts val="560"/>
              </a:spcBef>
              <a:spcAft>
                <a:spcPts val="0"/>
              </a:spcAft>
              <a:buClr>
                <a:schemeClr val="dk1"/>
              </a:buClr>
              <a:buSzPts val="2800"/>
              <a:buFont typeface="Noto Sans Symbols"/>
              <a:buChar char="⮚"/>
            </a:pPr>
            <a:r>
              <a:rPr lang="en-US"/>
              <a:t>Learn Boolean algebra for logic analysis</a:t>
            </a:r>
            <a:endParaRPr/>
          </a:p>
          <a:p>
            <a:pPr indent="-285750" lvl="1" marL="742950" rtl="0" algn="l">
              <a:spcBef>
                <a:spcPts val="560"/>
              </a:spcBef>
              <a:spcAft>
                <a:spcPts val="0"/>
              </a:spcAft>
              <a:buClr>
                <a:schemeClr val="dk1"/>
              </a:buClr>
              <a:buSzPts val="2800"/>
              <a:buFont typeface="Noto Sans Symbols"/>
              <a:buChar char="⮚"/>
            </a:pPr>
            <a:r>
              <a:rPr lang="en-US"/>
              <a:t>Learn about gates that process logic signals</a:t>
            </a:r>
            <a:endParaRPr/>
          </a:p>
          <a:p>
            <a:pPr indent="-285750" lvl="1" marL="742950" rtl="0" algn="l">
              <a:spcBef>
                <a:spcPts val="560"/>
              </a:spcBef>
              <a:spcAft>
                <a:spcPts val="0"/>
              </a:spcAft>
              <a:buClr>
                <a:schemeClr val="dk1"/>
              </a:buClr>
              <a:buSzPts val="2800"/>
              <a:buFont typeface="Noto Sans Symbols"/>
              <a:buChar char="⮚"/>
            </a:pPr>
            <a:r>
              <a:rPr lang="en-US"/>
              <a:t>Learn how to design some smaller logic circuits</a:t>
            </a:r>
            <a:endParaRPr/>
          </a:p>
          <a:p>
            <a:pPr indent="-285750" lvl="1" marL="742950" rtl="0" algn="l">
              <a:spcBef>
                <a:spcPts val="560"/>
              </a:spcBef>
              <a:spcAft>
                <a:spcPts val="0"/>
              </a:spcAft>
              <a:buClr>
                <a:schemeClr val="dk1"/>
              </a:buClr>
              <a:buSzPts val="2800"/>
              <a:buFont typeface="Noto Sans Symbols"/>
              <a:buChar char="⮚"/>
            </a:pPr>
            <a:r>
              <a:rPr lang="en-US"/>
              <a:t>Learn about flip-flops and memory elements that store logic signals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09" name="Google Shape;10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Objectives For This Lesson </a:t>
            </a:r>
            <a:endParaRPr/>
          </a:p>
        </p:txBody>
      </p:sp>
      <p:sp>
        <p:nvSpPr>
          <p:cNvPr id="115" name="Google Shape;115;p17"/>
          <p:cNvSpPr txBox="1"/>
          <p:nvPr>
            <p:ph idx="1" type="body"/>
          </p:nvPr>
        </p:nvSpPr>
        <p:spPr>
          <a:xfrm>
            <a:off x="228600" y="1447800"/>
            <a:ext cx="8763000" cy="5105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Given a system that uses logic signals, be able to specify what the output will be when the input is zero (0) and what  the output will be when the input is one (1).   </a:t>
            </a:r>
            <a:endParaRPr/>
          </a:p>
          <a:p>
            <a:pPr indent="-476250" lvl="1" marL="457200" rtl="0" algn="l">
              <a:spcBef>
                <a:spcPts val="560"/>
              </a:spcBef>
              <a:spcAft>
                <a:spcPts val="0"/>
              </a:spcAft>
              <a:buClr>
                <a:schemeClr val="dk1"/>
              </a:buClr>
              <a:buSzPts val="3100"/>
              <a:buChar char="•"/>
            </a:pPr>
            <a:r>
              <a:rPr lang="en-US" sz="3100">
                <a:latin typeface="Arial"/>
                <a:ea typeface="Arial"/>
                <a:cs typeface="Arial"/>
                <a:sym typeface="Arial"/>
              </a:rPr>
              <a:t>Given an AND, OR, NAND or NOT gate, be able to determine the output of the gate given the input logic signals.   </a:t>
            </a:r>
            <a:endParaRPr sz="3100">
              <a:latin typeface="Arial"/>
              <a:ea typeface="Arial"/>
              <a:cs typeface="Arial"/>
              <a:sym typeface="Arial"/>
            </a:endParaRPr>
          </a:p>
          <a:p>
            <a:pPr indent="-476250" lvl="1" marL="457200" rtl="0" algn="l">
              <a:spcBef>
                <a:spcPts val="560"/>
              </a:spcBef>
              <a:spcAft>
                <a:spcPts val="0"/>
              </a:spcAft>
              <a:buClr>
                <a:schemeClr val="dk1"/>
              </a:buClr>
              <a:buSzPts val="3100"/>
              <a:buChar char="•"/>
            </a:pPr>
            <a:r>
              <a:rPr lang="en-US" sz="3100">
                <a:latin typeface="Arial"/>
                <a:ea typeface="Arial"/>
                <a:cs typeface="Arial"/>
                <a:sym typeface="Arial"/>
              </a:rPr>
              <a:t>Given a system that requires gates, you should be able to wire a chip correctly, and to  check that the chip is functioning properly, and many more.</a:t>
            </a:r>
            <a:endParaRPr sz="3100">
              <a:latin typeface="Arial"/>
              <a:ea typeface="Arial"/>
              <a:cs typeface="Arial"/>
              <a:sym typeface="Arial"/>
            </a:endParaRPr>
          </a:p>
        </p:txBody>
      </p:sp>
      <p:sp>
        <p:nvSpPr>
          <p:cNvPr id="116" name="Google Shape;1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Logic Signals</a:t>
            </a:r>
            <a:endParaRPr/>
          </a:p>
        </p:txBody>
      </p:sp>
      <p:sp>
        <p:nvSpPr>
          <p:cNvPr id="122" name="Google Shape;122;p18"/>
          <p:cNvSpPr txBox="1"/>
          <p:nvPr>
            <p:ph idx="1" type="body"/>
          </p:nvPr>
        </p:nvSpPr>
        <p:spPr>
          <a:xfrm>
            <a:off x="457200" y="1295400"/>
            <a:ext cx="84582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There are a number of different systems for representing binary information in physical systems.  Here are a few.</a:t>
            </a:r>
            <a:endParaRPr/>
          </a:p>
          <a:p>
            <a:pPr indent="-571500" lvl="0" marL="571500" rtl="0" algn="l">
              <a:spcBef>
                <a:spcPts val="544"/>
              </a:spcBef>
              <a:spcAft>
                <a:spcPts val="0"/>
              </a:spcAft>
              <a:buClr>
                <a:schemeClr val="dk1"/>
              </a:buClr>
              <a:buSzPct val="100000"/>
              <a:buFont typeface="Calibri"/>
              <a:buAutoNum type="romanLcPeriod"/>
            </a:pPr>
            <a:r>
              <a:rPr lang="en-US"/>
              <a:t>A voltage signal with zero (0) corresponding to 0 volts and one (1) corresponding to five or three volts.</a:t>
            </a:r>
            <a:endParaRPr/>
          </a:p>
          <a:p>
            <a:pPr indent="-571500" lvl="0" marL="571500" rtl="0" algn="l">
              <a:spcBef>
                <a:spcPts val="544"/>
              </a:spcBef>
              <a:spcAft>
                <a:spcPts val="0"/>
              </a:spcAft>
              <a:buClr>
                <a:schemeClr val="dk1"/>
              </a:buClr>
              <a:buSzPct val="100000"/>
              <a:buFont typeface="Calibri"/>
              <a:buAutoNum type="romanLcPeriod"/>
            </a:pPr>
            <a:r>
              <a:rPr lang="en-US"/>
              <a:t>A sinusoidal signal with zero(0) corresponding to some frequency, and one(1)  corresponding to some other frequency.</a:t>
            </a:r>
            <a:endParaRPr/>
          </a:p>
          <a:p>
            <a:pPr indent="-571500" lvl="0" marL="571500" rtl="0" algn="l">
              <a:spcBef>
                <a:spcPts val="544"/>
              </a:spcBef>
              <a:spcAft>
                <a:spcPts val="0"/>
              </a:spcAft>
              <a:buClr>
                <a:schemeClr val="dk1"/>
              </a:buClr>
              <a:buSzPct val="100000"/>
              <a:buFont typeface="Calibri"/>
              <a:buAutoNum type="romanLcPeriod"/>
            </a:pPr>
            <a:r>
              <a:rPr lang="en-US"/>
              <a:t>A current signal with zero corresponding to 4 milliamps and one(1) corresponding to 20 milliamps.</a:t>
            </a:r>
            <a:endParaRPr/>
          </a:p>
          <a:p>
            <a:pPr indent="-571500" lvl="0" marL="571500" rtl="0" algn="l">
              <a:spcBef>
                <a:spcPts val="544"/>
              </a:spcBef>
              <a:spcAft>
                <a:spcPts val="0"/>
              </a:spcAft>
              <a:buClr>
                <a:schemeClr val="dk1"/>
              </a:buClr>
              <a:buSzPct val="100000"/>
              <a:buFont typeface="Calibri"/>
              <a:buAutoNum type="romanLcPeriod"/>
            </a:pPr>
            <a:r>
              <a:rPr lang="en-US"/>
              <a:t>And one last way is to use switches, OPEN for "0" and CLOSED for "1".</a:t>
            </a:r>
            <a:endParaRPr/>
          </a:p>
          <a:p>
            <a:pPr indent="-342900" lvl="0" marL="342900" rtl="0" algn="l">
              <a:spcBef>
                <a:spcPts val="544"/>
              </a:spcBef>
              <a:spcAft>
                <a:spcPts val="0"/>
              </a:spcAft>
              <a:buClr>
                <a:schemeClr val="dk1"/>
              </a:buClr>
              <a:buSzPct val="100000"/>
              <a:buChar char="•"/>
            </a:pPr>
            <a:r>
              <a:rPr lang="en-US"/>
              <a:t>(</a:t>
            </a:r>
            <a:r>
              <a:rPr lang="en-US">
                <a:solidFill>
                  <a:srgbClr val="FF0000"/>
                </a:solidFill>
              </a:rPr>
              <a:t>And there are more ways! : Look out for these as an assignment</a:t>
            </a:r>
            <a:r>
              <a:rPr lang="en-US"/>
              <a:t>)</a:t>
            </a:r>
            <a:endParaRPr/>
          </a:p>
          <a:p>
            <a:pPr indent="-170180" lvl="0" marL="342900" rtl="0" algn="l">
              <a:spcBef>
                <a:spcPts val="544"/>
              </a:spcBef>
              <a:spcAft>
                <a:spcPts val="0"/>
              </a:spcAft>
              <a:buClr>
                <a:schemeClr val="dk1"/>
              </a:buClr>
              <a:buSzPct val="100000"/>
              <a:buNone/>
            </a:pPr>
            <a:r>
              <a:t/>
            </a:r>
            <a:endParaRPr/>
          </a:p>
        </p:txBody>
      </p:sp>
      <p:sp>
        <p:nvSpPr>
          <p:cNvPr id="123" name="Google Shape;12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Characteristics of Logic Signals      </a:t>
            </a:r>
            <a:endParaRPr/>
          </a:p>
        </p:txBody>
      </p:sp>
      <p:sp>
        <p:nvSpPr>
          <p:cNvPr id="129" name="Google Shape;129;p19"/>
          <p:cNvSpPr txBox="1"/>
          <p:nvPr>
            <p:ph idx="1" type="body"/>
          </p:nvPr>
        </p:nvSpPr>
        <p:spPr>
          <a:xfrm>
            <a:off x="228600" y="1295400"/>
            <a:ext cx="87630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Let’s pick a voltage signal as a working example.  It can take on two values corresponding to 0 and 1.</a:t>
            </a:r>
            <a:endParaRPr/>
          </a:p>
          <a:p>
            <a:pPr indent="-342900" lvl="0" marL="342900" rtl="0" algn="l">
              <a:spcBef>
                <a:spcPts val="640"/>
              </a:spcBef>
              <a:spcAft>
                <a:spcPts val="0"/>
              </a:spcAft>
              <a:buClr>
                <a:schemeClr val="dk1"/>
              </a:buClr>
              <a:buSzPts val="3200"/>
              <a:buChar char="•"/>
            </a:pPr>
            <a:r>
              <a:rPr lang="en-US"/>
              <a:t>We can associate a variable with that logic signal, and we can assign a symbol to represent that variable - like the symbol A.</a:t>
            </a:r>
            <a:endParaRPr/>
          </a:p>
          <a:p>
            <a:pPr indent="-139700" lvl="0" marL="342900" rtl="0" algn="l">
              <a:spcBef>
                <a:spcPts val="640"/>
              </a:spcBef>
              <a:spcAft>
                <a:spcPts val="0"/>
              </a:spcAft>
              <a:buClr>
                <a:schemeClr val="dk1"/>
              </a:buClr>
              <a:buSzPts val="3200"/>
              <a:buNone/>
            </a:pPr>
            <a:r>
              <a:t/>
            </a:r>
            <a:endParaRPr/>
          </a:p>
        </p:txBody>
      </p:sp>
      <p:sp>
        <p:nvSpPr>
          <p:cNvPr id="130" name="Google Shape;13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Lets think Binary!</a:t>
            </a:r>
            <a:endParaRPr/>
          </a:p>
        </p:txBody>
      </p:sp>
      <p:sp>
        <p:nvSpPr>
          <p:cNvPr id="136" name="Google Shape;136;p20"/>
          <p:cNvSpPr txBox="1"/>
          <p:nvPr>
            <p:ph idx="1" type="body"/>
          </p:nvPr>
        </p:nvSpPr>
        <p:spPr>
          <a:xfrm>
            <a:off x="152400" y="1524000"/>
            <a:ext cx="8686800" cy="5334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Assuming you have some sort of device that generates a logic signal:</a:t>
            </a:r>
            <a:endParaRPr/>
          </a:p>
          <a:p>
            <a:pPr indent="-514350" lvl="0" marL="514350" rtl="0" algn="l">
              <a:spcBef>
                <a:spcPts val="592"/>
              </a:spcBef>
              <a:spcAft>
                <a:spcPts val="0"/>
              </a:spcAft>
              <a:buClr>
                <a:schemeClr val="dk1"/>
              </a:buClr>
              <a:buSzPct val="100000"/>
              <a:buFont typeface="Calibri"/>
              <a:buAutoNum type="arabicPeriod"/>
            </a:pPr>
            <a:r>
              <a:rPr lang="en-US"/>
              <a:t>It could be a telephone that converts your voice signal into a sequence of zeros and ones.</a:t>
            </a:r>
            <a:endParaRPr/>
          </a:p>
          <a:p>
            <a:pPr indent="-514350" lvl="0" marL="514350" rtl="0" algn="l">
              <a:spcBef>
                <a:spcPts val="592"/>
              </a:spcBef>
              <a:spcAft>
                <a:spcPts val="0"/>
              </a:spcAft>
              <a:buClr>
                <a:schemeClr val="dk1"/>
              </a:buClr>
              <a:buSzPct val="100000"/>
              <a:buFont typeface="Calibri"/>
              <a:buAutoNum type="arabicPeriod"/>
            </a:pPr>
            <a:r>
              <a:rPr lang="en-US"/>
              <a:t>It could be the thermostat on the wall that generates a 1 when the temperature is too low, and a 0 when the temperature is above the set point temperature.</a:t>
            </a:r>
            <a:endParaRPr/>
          </a:p>
          <a:p>
            <a:pPr indent="-342900" lvl="0" marL="342900" rtl="0" algn="l">
              <a:spcBef>
                <a:spcPts val="592"/>
              </a:spcBef>
              <a:spcAft>
                <a:spcPts val="0"/>
              </a:spcAft>
              <a:buClr>
                <a:schemeClr val="dk1"/>
              </a:buClr>
              <a:buSzPct val="100000"/>
              <a:buChar char="•"/>
            </a:pPr>
            <a:r>
              <a:rPr lang="en-US"/>
              <a:t>The logic signal, A, takes on values of 0 (FALSE, OFF) or 1 (TRUE, ON).  That signal might really be a voltage, a switch closure, etc.  However, we want to think in terms of zeros and ones, not in terms of the values of the voltage.</a:t>
            </a:r>
            <a:endParaRPr/>
          </a:p>
        </p:txBody>
      </p:sp>
      <p:sp>
        <p:nvSpPr>
          <p:cNvPr id="137" name="Google Shape;13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Operations on Logic Signals     </a:t>
            </a:r>
            <a:endParaRPr/>
          </a:p>
        </p:txBody>
      </p:sp>
      <p:sp>
        <p:nvSpPr>
          <p:cNvPr id="144" name="Google Shape;144;p21"/>
          <p:cNvSpPr txBox="1"/>
          <p:nvPr>
            <p:ph idx="1" type="body"/>
          </p:nvPr>
        </p:nvSpPr>
        <p:spPr>
          <a:xfrm>
            <a:off x="381000" y="1828800"/>
            <a:ext cx="8458200" cy="4800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   Once we have the concept of a logic signal we can talk about operations that can be performed on logic signals.  Begin by assuming we have two logic signals, A and B.  Then assume that those two signals form an input set to some circuit that takes two logic signals as inputs, and has an output that is also a logic signal.  That situation is represented below.</a:t>
            </a:r>
            <a:endParaRPr/>
          </a:p>
          <a:p>
            <a:pPr indent="-342900" lvl="0" marL="342900" rtl="0" algn="l">
              <a:spcBef>
                <a:spcPts val="592"/>
              </a:spcBef>
              <a:spcAft>
                <a:spcPts val="0"/>
              </a:spcAft>
              <a:buClr>
                <a:schemeClr val="dk1"/>
              </a:buClr>
              <a:buSzPct val="100000"/>
              <a:buChar char="•"/>
            </a:pPr>
            <a:r>
              <a:rPr lang="en-US"/>
              <a:t>        The output, C, depends upon the inputs, A and B.  There are many different ways that C could depend upon A and B.  The output, C, is a function, - a logic function - of the inputs, A and B. </a:t>
            </a:r>
            <a:endParaRPr/>
          </a:p>
        </p:txBody>
      </p:sp>
      <p:sp>
        <p:nvSpPr>
          <p:cNvPr id="145" name="Google Shape;14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