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61" r:id="rId6"/>
    <p:sldId id="264" r:id="rId7"/>
    <p:sldId id="260"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9E15D-292B-4C72-AA17-C51AA55515D8}" v="4520" dt="2021-06-29T12:00:08.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E9AE-8C54-4E5E-A7E5-2C78462F8E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6791D1-50BC-4D25-BE79-F93BAF812C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5FFE28-BB3C-4A9C-A4F4-A54B60A9EFBC}"/>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5" name="Footer Placeholder 4">
            <a:extLst>
              <a:ext uri="{FF2B5EF4-FFF2-40B4-BE49-F238E27FC236}">
                <a16:creationId xmlns:a16="http://schemas.microsoft.com/office/drawing/2014/main" id="{5F91D118-98B4-4996-82BE-E36E33898E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BE1A09-11A7-438F-9D10-69CC5F4BCD47}"/>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51420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7FD6-091C-43F3-B55E-EB1BC5BC1ED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D009B0-1B32-4B85-85AC-AEF2A723A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50DF39-5D59-4C23-A678-2F2612D94218}"/>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5" name="Footer Placeholder 4">
            <a:extLst>
              <a:ext uri="{FF2B5EF4-FFF2-40B4-BE49-F238E27FC236}">
                <a16:creationId xmlns:a16="http://schemas.microsoft.com/office/drawing/2014/main" id="{2B67331D-D38C-4C45-8C5E-49132F6196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45C6A9-056D-4FED-8488-705579800E5D}"/>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377517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C1968-0442-4D3F-B249-50B3DAD358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401930-99C2-4CD3-9090-E31921C58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ED22A8-DA1F-45EE-96D0-AF0F8AE3B7C5}"/>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5" name="Footer Placeholder 4">
            <a:extLst>
              <a:ext uri="{FF2B5EF4-FFF2-40B4-BE49-F238E27FC236}">
                <a16:creationId xmlns:a16="http://schemas.microsoft.com/office/drawing/2014/main" id="{647A72F8-DAC0-4ED3-A325-D5F28AA801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116E2D-C084-4828-9D8F-B287ADD324C3}"/>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237018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5C24-3FBF-4B71-BFE1-4ADC340B93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0249FD-C472-4937-9E3E-0FACB4808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DF0C44-5036-4C04-8CFF-422002462770}"/>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5" name="Footer Placeholder 4">
            <a:extLst>
              <a:ext uri="{FF2B5EF4-FFF2-40B4-BE49-F238E27FC236}">
                <a16:creationId xmlns:a16="http://schemas.microsoft.com/office/drawing/2014/main" id="{A401D97F-9AB2-4C2C-831F-94D76BBB1A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36187B-FD88-47EA-BBB5-1427F20DB7FC}"/>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273906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ECB1-F589-4FBE-B6DD-9FFE57B500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B2066A-947B-412E-B765-B157CF5862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C7704-6EB0-498C-939A-DF022A7CB90E}"/>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5" name="Footer Placeholder 4">
            <a:extLst>
              <a:ext uri="{FF2B5EF4-FFF2-40B4-BE49-F238E27FC236}">
                <a16:creationId xmlns:a16="http://schemas.microsoft.com/office/drawing/2014/main" id="{2D2BC44D-63F3-4276-A808-001547BA0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0FD05D-1D92-4A49-B1C4-6D00E4595803}"/>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371957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B8FA-BB21-4B53-99B1-CF450FAEEA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50D328-42FD-4E22-A50F-003F385837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BFCE9F-C2BE-4EC0-927A-441C0C737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B1CACE-B769-4211-8126-A8835E15543B}"/>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6" name="Footer Placeholder 5">
            <a:extLst>
              <a:ext uri="{FF2B5EF4-FFF2-40B4-BE49-F238E27FC236}">
                <a16:creationId xmlns:a16="http://schemas.microsoft.com/office/drawing/2014/main" id="{A9541F48-B78C-46D9-950D-74F201A1FE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30F1BA-B03A-41ED-B047-A2E45B2D9FFF}"/>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84715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A7C3-B645-463F-9212-FB32241B7A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25CF23-10F5-48ED-8EC2-9576AC79E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E240A-3790-420B-973A-A0A6F78335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72B7F80-F332-45C7-AD46-8C054D553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5748A-A5D6-4195-A6E9-FDCAF9E1F6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2B6EC2-6381-429B-AC69-E0F97107449F}"/>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8" name="Footer Placeholder 7">
            <a:extLst>
              <a:ext uri="{FF2B5EF4-FFF2-40B4-BE49-F238E27FC236}">
                <a16:creationId xmlns:a16="http://schemas.microsoft.com/office/drawing/2014/main" id="{698A879C-5752-4706-958B-F58E9D8B04F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21AA9C-B5E4-4107-A21D-B09F91E41AA1}"/>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95870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9F4D-BBBB-4C00-AC34-5AAA2FA107B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1E8E2B2-5CCF-4CE4-B403-599CC11087F6}"/>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4" name="Footer Placeholder 3">
            <a:extLst>
              <a:ext uri="{FF2B5EF4-FFF2-40B4-BE49-F238E27FC236}">
                <a16:creationId xmlns:a16="http://schemas.microsoft.com/office/drawing/2014/main" id="{6A8D19B6-8927-4782-86CB-86949232023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15E393F-8002-46A8-B264-F29DC948E9E1}"/>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84629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62BD3-8A50-45CC-A640-354E847AB637}"/>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3" name="Footer Placeholder 2">
            <a:extLst>
              <a:ext uri="{FF2B5EF4-FFF2-40B4-BE49-F238E27FC236}">
                <a16:creationId xmlns:a16="http://schemas.microsoft.com/office/drawing/2014/main" id="{22845421-9E4E-42E6-85D5-13A1E677E3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C3B136-7970-42E7-BA03-021CD6AB5307}"/>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123088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40E8-C8F5-49E3-A008-415B42F71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A922-13E6-476D-8DC8-AC944D835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81EA4A-2A7D-4252-A90C-C2983DE53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2C51C-B267-4C59-8D8D-7D02750EC776}"/>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6" name="Footer Placeholder 5">
            <a:extLst>
              <a:ext uri="{FF2B5EF4-FFF2-40B4-BE49-F238E27FC236}">
                <a16:creationId xmlns:a16="http://schemas.microsoft.com/office/drawing/2014/main" id="{B47EE744-E373-4931-A428-0E0AB86637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EA2B37-6BB1-4738-AF3A-688978224992}"/>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121715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07CD-8AA2-4B37-806B-48641447A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F589A9-43E2-4937-8103-4A83C57E8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A8749-CF6F-492E-99E3-FDA733E26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010EC-CC7B-46B4-ACFC-8F8658233DB4}"/>
              </a:ext>
            </a:extLst>
          </p:cNvPr>
          <p:cNvSpPr>
            <a:spLocks noGrp="1"/>
          </p:cNvSpPr>
          <p:nvPr>
            <p:ph type="dt" sz="half" idx="10"/>
          </p:nvPr>
        </p:nvSpPr>
        <p:spPr/>
        <p:txBody>
          <a:bodyPr/>
          <a:lstStyle/>
          <a:p>
            <a:fld id="{9A849A1D-8DEC-463E-A660-EDC6DF43B4F3}" type="datetimeFigureOut">
              <a:rPr lang="en-GB" smtClean="0"/>
              <a:t>29/06/2021</a:t>
            </a:fld>
            <a:endParaRPr lang="en-GB"/>
          </a:p>
        </p:txBody>
      </p:sp>
      <p:sp>
        <p:nvSpPr>
          <p:cNvPr id="6" name="Footer Placeholder 5">
            <a:extLst>
              <a:ext uri="{FF2B5EF4-FFF2-40B4-BE49-F238E27FC236}">
                <a16:creationId xmlns:a16="http://schemas.microsoft.com/office/drawing/2014/main" id="{2C2BA5B3-9145-41F4-92FE-A74810BBF2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6D3641-845B-49A2-8D91-4A6B6E0247BD}"/>
              </a:ext>
            </a:extLst>
          </p:cNvPr>
          <p:cNvSpPr>
            <a:spLocks noGrp="1"/>
          </p:cNvSpPr>
          <p:nvPr>
            <p:ph type="sldNum" sz="quarter" idx="12"/>
          </p:nvPr>
        </p:nvSpPr>
        <p:spPr/>
        <p:txBody>
          <a:bodyPr/>
          <a:lstStyle/>
          <a:p>
            <a:fld id="{B1465EAD-B66A-4A11-90B9-CFC44F8AAF39}" type="slidenum">
              <a:rPr lang="en-GB" smtClean="0"/>
              <a:t>‹#›</a:t>
            </a:fld>
            <a:endParaRPr lang="en-GB"/>
          </a:p>
        </p:txBody>
      </p:sp>
    </p:spTree>
    <p:extLst>
      <p:ext uri="{BB962C8B-B14F-4D97-AF65-F5344CB8AC3E}">
        <p14:creationId xmlns:p14="http://schemas.microsoft.com/office/powerpoint/2010/main" val="14895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A17F0-0354-4748-8338-C19904D35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9A1001-7238-4AD6-BDE5-25DD8365C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25F4D9-F754-45A6-88E1-FB4B8D039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49A1D-8DEC-463E-A660-EDC6DF43B4F3}" type="datetimeFigureOut">
              <a:rPr lang="en-GB" smtClean="0"/>
              <a:t>29/06/2021</a:t>
            </a:fld>
            <a:endParaRPr lang="en-GB"/>
          </a:p>
        </p:txBody>
      </p:sp>
      <p:sp>
        <p:nvSpPr>
          <p:cNvPr id="5" name="Footer Placeholder 4">
            <a:extLst>
              <a:ext uri="{FF2B5EF4-FFF2-40B4-BE49-F238E27FC236}">
                <a16:creationId xmlns:a16="http://schemas.microsoft.com/office/drawing/2014/main" id="{FCB9A19C-A2E4-4BF8-9568-25037FB91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279BAC-425C-4C38-B673-F656015F9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65EAD-B66A-4A11-90B9-CFC44F8AAF39}" type="slidenum">
              <a:rPr lang="en-GB" smtClean="0"/>
              <a:t>‹#›</a:t>
            </a:fld>
            <a:endParaRPr lang="en-GB"/>
          </a:p>
        </p:txBody>
      </p:sp>
    </p:spTree>
    <p:extLst>
      <p:ext uri="{BB962C8B-B14F-4D97-AF65-F5344CB8AC3E}">
        <p14:creationId xmlns:p14="http://schemas.microsoft.com/office/powerpoint/2010/main" val="1129564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DA5BCA6-CFEC-42E3-9D32-DAED3F9C7FA8}"/>
              </a:ext>
            </a:extLst>
          </p:cNvPr>
          <p:cNvSpPr txBox="1"/>
          <p:nvPr/>
        </p:nvSpPr>
        <p:spPr>
          <a:xfrm>
            <a:off x="598725" y="546399"/>
            <a:ext cx="9181379" cy="1446550"/>
          </a:xfrm>
          <a:prstGeom prst="rect">
            <a:avLst/>
          </a:prstGeom>
          <a:noFill/>
        </p:spPr>
        <p:txBody>
          <a:bodyPr wrap="square" lIns="91440" tIns="45720" rIns="91440" bIns="45720" rtlCol="0" anchor="t">
            <a:spAutoFit/>
          </a:bodyPr>
          <a:lstStyle/>
          <a:p>
            <a:r>
              <a:rPr lang="en-US" sz="4800" b="1" dirty="0">
                <a:solidFill>
                  <a:schemeClr val="bg1"/>
                </a:solidFill>
                <a:latin typeface="Rockwell"/>
              </a:rPr>
              <a:t>Data Glacier</a:t>
            </a:r>
            <a:endParaRPr lang="en-US" sz="4800" b="1">
              <a:solidFill>
                <a:schemeClr val="bg1"/>
              </a:solidFill>
              <a:latin typeface="Rockwell" panose="02060603020205020403" pitchFamily="18" charset="0"/>
            </a:endParaRPr>
          </a:p>
          <a:p>
            <a:r>
              <a:rPr lang="en-US" sz="4000" b="1" dirty="0">
                <a:solidFill>
                  <a:schemeClr val="tx1">
                    <a:lumMod val="50000"/>
                    <a:lumOff val="50000"/>
                  </a:schemeClr>
                </a:solidFill>
                <a:latin typeface="Rockwell"/>
              </a:rPr>
              <a:t>Data Science Internship (LISUM01)</a:t>
            </a:r>
            <a:endParaRPr lang="en-US" sz="4000" b="1" dirty="0">
              <a:solidFill>
                <a:schemeClr val="tx1">
                  <a:lumMod val="50000"/>
                  <a:lumOff val="50000"/>
                </a:schemeClr>
              </a:solidFill>
              <a:latin typeface="Rockwell" panose="02060603020205020403" pitchFamily="18" charset="0"/>
            </a:endParaRPr>
          </a:p>
        </p:txBody>
      </p:sp>
      <p:sp>
        <p:nvSpPr>
          <p:cNvPr id="20" name="TextBox 19">
            <a:extLst>
              <a:ext uri="{FF2B5EF4-FFF2-40B4-BE49-F238E27FC236}">
                <a16:creationId xmlns:a16="http://schemas.microsoft.com/office/drawing/2014/main" id="{24EA90B8-D679-4392-A5A3-AA412EDB0FFB}"/>
              </a:ext>
            </a:extLst>
          </p:cNvPr>
          <p:cNvSpPr txBox="1"/>
          <p:nvPr/>
        </p:nvSpPr>
        <p:spPr>
          <a:xfrm>
            <a:off x="598725" y="4988163"/>
            <a:ext cx="8147710" cy="584775"/>
          </a:xfrm>
          <a:prstGeom prst="rect">
            <a:avLst/>
          </a:prstGeom>
          <a:noFill/>
        </p:spPr>
        <p:txBody>
          <a:bodyPr wrap="square" lIns="91440" tIns="45720" rIns="91440" bIns="45720" rtlCol="0" anchor="t">
            <a:spAutoFit/>
          </a:bodyPr>
          <a:lstStyle/>
          <a:p>
            <a:r>
              <a:rPr lang="en-US" sz="3200" b="1" dirty="0">
                <a:solidFill>
                  <a:schemeClr val="bg1"/>
                </a:solidFill>
                <a:latin typeface="Rockwell"/>
              </a:rPr>
              <a:t>G2M Cab Investment Project</a:t>
            </a:r>
            <a:endParaRPr lang="en-US" sz="3200" dirty="0">
              <a:solidFill>
                <a:schemeClr val="bg1"/>
              </a:solidFill>
              <a:cs typeface="Calibri"/>
            </a:endParaRPr>
          </a:p>
        </p:txBody>
      </p:sp>
      <p:sp>
        <p:nvSpPr>
          <p:cNvPr id="21" name="TextBox 20">
            <a:extLst>
              <a:ext uri="{FF2B5EF4-FFF2-40B4-BE49-F238E27FC236}">
                <a16:creationId xmlns:a16="http://schemas.microsoft.com/office/drawing/2014/main" id="{401A5481-3FCA-4FA4-9AC3-6FA83D844D5F}"/>
              </a:ext>
            </a:extLst>
          </p:cNvPr>
          <p:cNvSpPr txBox="1"/>
          <p:nvPr/>
        </p:nvSpPr>
        <p:spPr>
          <a:xfrm>
            <a:off x="598725" y="5664023"/>
            <a:ext cx="8147710" cy="523220"/>
          </a:xfrm>
          <a:prstGeom prst="rect">
            <a:avLst/>
          </a:prstGeom>
          <a:noFill/>
        </p:spPr>
        <p:txBody>
          <a:bodyPr wrap="square" lIns="91440" tIns="45720" rIns="91440" bIns="45720" rtlCol="0" anchor="t">
            <a:spAutoFit/>
          </a:bodyPr>
          <a:lstStyle/>
          <a:p>
            <a:r>
              <a:rPr lang="en-US" sz="2800" b="1" dirty="0">
                <a:solidFill>
                  <a:schemeClr val="bg1"/>
                </a:solidFill>
                <a:latin typeface="Rockwell"/>
              </a:rPr>
              <a:t>Muadh Faizan</a:t>
            </a:r>
            <a:endParaRPr lang="en-GB" sz="2800" b="1" dirty="0">
              <a:solidFill>
                <a:schemeClr val="bg1"/>
              </a:solidFill>
              <a:latin typeface="Rockwell"/>
            </a:endParaRPr>
          </a:p>
        </p:txBody>
      </p:sp>
    </p:spTree>
    <p:extLst>
      <p:ext uri="{BB962C8B-B14F-4D97-AF65-F5344CB8AC3E}">
        <p14:creationId xmlns:p14="http://schemas.microsoft.com/office/powerpoint/2010/main" val="782005907"/>
      </p:ext>
    </p:ext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14F1C-714E-4AA5-8A30-B6B3C062FE4E}"/>
              </a:ext>
            </a:extLst>
          </p:cNvPr>
          <p:cNvSpPr>
            <a:spLocks noGrp="1"/>
          </p:cNvSpPr>
          <p:nvPr>
            <p:ph idx="1"/>
          </p:nvPr>
        </p:nvSpPr>
        <p:spPr>
          <a:xfrm>
            <a:off x="838199" y="1181017"/>
            <a:ext cx="10964030" cy="1102871"/>
          </a:xfrm>
        </p:spPr>
        <p:txBody>
          <a:bodyPr vert="horz" lIns="91440" tIns="45720" rIns="91440" bIns="45720" rtlCol="0" anchor="t">
            <a:noAutofit/>
          </a:bodyPr>
          <a:lstStyle/>
          <a:p>
            <a:pPr marL="0" indent="0">
              <a:buNone/>
            </a:pPr>
            <a:r>
              <a:rPr lang="en-US" sz="1800" dirty="0">
                <a:solidFill>
                  <a:srgbClr val="FFFFFF"/>
                </a:solidFill>
                <a:latin typeface="Rockwell"/>
                <a:ea typeface="+mn-lt"/>
                <a:cs typeface="+mn-lt"/>
              </a:rPr>
              <a:t>H0: average profit margin of each city is the same.</a:t>
            </a:r>
            <a:br>
              <a:rPr lang="en-US" sz="1800" dirty="0">
                <a:solidFill>
                  <a:srgbClr val="FFFFFF"/>
                </a:solidFill>
                <a:latin typeface="Rockwell"/>
                <a:ea typeface="+mn-lt"/>
                <a:cs typeface="+mn-lt"/>
              </a:rPr>
            </a:br>
            <a:r>
              <a:rPr lang="en-US" sz="1800" dirty="0">
                <a:solidFill>
                  <a:srgbClr val="FFFFFF"/>
                </a:solidFill>
                <a:latin typeface="Rockwell"/>
                <a:ea typeface="+mn-lt"/>
                <a:cs typeface="+mn-lt"/>
              </a:rPr>
              <a:t>H1: average profit margins are different for at least one pair of cities.</a:t>
            </a:r>
            <a:br>
              <a:rPr lang="en-US" sz="1800" dirty="0">
                <a:solidFill>
                  <a:srgbClr val="FFFFFF"/>
                </a:solidFill>
                <a:latin typeface="Rockwell"/>
                <a:ea typeface="+mn-lt"/>
                <a:cs typeface="+mn-lt"/>
              </a:rPr>
            </a:br>
            <a:br>
              <a:rPr lang="en-US" sz="1800" dirty="0">
                <a:solidFill>
                  <a:srgbClr val="FFFFFF"/>
                </a:solidFill>
                <a:latin typeface="Rockwell"/>
                <a:ea typeface="+mn-lt"/>
                <a:cs typeface="+mn-lt"/>
              </a:rPr>
            </a:br>
            <a:r>
              <a:rPr lang="en-US" sz="1800" dirty="0">
                <a:solidFill>
                  <a:srgbClr val="FFFFFF"/>
                </a:solidFill>
                <a:latin typeface="Rockwell"/>
                <a:ea typeface="+mn-lt"/>
                <a:cs typeface="+mn-lt"/>
              </a:rPr>
              <a:t>This hypothesis will check if the average profit margins are the same from city to city.</a:t>
            </a:r>
            <a:endParaRPr lang="en-US" sz="2000" dirty="0">
              <a:solidFill>
                <a:srgbClr val="FFFFFF"/>
              </a:solidFill>
              <a:latin typeface="Rockwell"/>
              <a:ea typeface="+mn-lt"/>
              <a:cs typeface="+mn-lt"/>
            </a:endParaRPr>
          </a:p>
        </p:txBody>
      </p:sp>
      <p:sp>
        <p:nvSpPr>
          <p:cNvPr id="4" name="Title 1">
            <a:extLst>
              <a:ext uri="{FF2B5EF4-FFF2-40B4-BE49-F238E27FC236}">
                <a16:creationId xmlns:a16="http://schemas.microsoft.com/office/drawing/2014/main" id="{1FB716B6-31F4-4239-AE81-D6B78046885A}"/>
              </a:ext>
            </a:extLst>
          </p:cNvPr>
          <p:cNvSpPr txBox="1">
            <a:spLocks/>
          </p:cNvSpPr>
          <p:nvPr/>
        </p:nvSpPr>
        <p:spPr>
          <a:xfrm>
            <a:off x="838200" y="365126"/>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Rockwell"/>
              </a:rPr>
              <a:t>Hypothesis 2</a:t>
            </a:r>
            <a:endParaRPr lang="en-US" sz="3600" b="1" dirty="0">
              <a:solidFill>
                <a:schemeClr val="bg1"/>
              </a:solidFill>
              <a:latin typeface="Rockwell" panose="02060603020205020403" pitchFamily="18" charset="0"/>
            </a:endParaRPr>
          </a:p>
        </p:txBody>
      </p:sp>
      <p:pic>
        <p:nvPicPr>
          <p:cNvPr id="5" name="Picture 5">
            <a:extLst>
              <a:ext uri="{FF2B5EF4-FFF2-40B4-BE49-F238E27FC236}">
                <a16:creationId xmlns:a16="http://schemas.microsoft.com/office/drawing/2014/main" id="{3D0B587B-2865-4CC0-88D8-2CF0EA2146BA}"/>
              </a:ext>
            </a:extLst>
          </p:cNvPr>
          <p:cNvPicPr>
            <a:picLocks noChangeAspect="1"/>
          </p:cNvPicPr>
          <p:nvPr/>
        </p:nvPicPr>
        <p:blipFill>
          <a:blip r:embed="rId2"/>
          <a:stretch>
            <a:fillRect/>
          </a:stretch>
        </p:blipFill>
        <p:spPr>
          <a:xfrm>
            <a:off x="946390" y="2356269"/>
            <a:ext cx="2851749" cy="4187046"/>
          </a:xfrm>
          <a:prstGeom prst="rect">
            <a:avLst/>
          </a:prstGeom>
        </p:spPr>
      </p:pic>
      <p:sp>
        <p:nvSpPr>
          <p:cNvPr id="6" name="TextBox 5">
            <a:extLst>
              <a:ext uri="{FF2B5EF4-FFF2-40B4-BE49-F238E27FC236}">
                <a16:creationId xmlns:a16="http://schemas.microsoft.com/office/drawing/2014/main" id="{AF1CC2AC-53DE-418C-8627-923C3E3D94CC}"/>
              </a:ext>
            </a:extLst>
          </p:cNvPr>
          <p:cNvSpPr txBox="1"/>
          <p:nvPr/>
        </p:nvSpPr>
        <p:spPr>
          <a:xfrm>
            <a:off x="2093343" y="2352136"/>
            <a:ext cx="190931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dirty="0">
                <a:latin typeface="Courier New"/>
                <a:cs typeface="Courier New"/>
              </a:rPr>
              <a:t>Average Profit</a:t>
            </a:r>
            <a:endParaRPr lang="en-US" sz="1400" b="1" dirty="0">
              <a:latin typeface="Courier New"/>
              <a:cs typeface="Courier New"/>
            </a:endParaRPr>
          </a:p>
        </p:txBody>
      </p:sp>
      <p:pic>
        <p:nvPicPr>
          <p:cNvPr id="7" name="Picture 7">
            <a:extLst>
              <a:ext uri="{FF2B5EF4-FFF2-40B4-BE49-F238E27FC236}">
                <a16:creationId xmlns:a16="http://schemas.microsoft.com/office/drawing/2014/main" id="{408EFC3F-953B-47AC-B7CB-07342E8846D5}"/>
              </a:ext>
            </a:extLst>
          </p:cNvPr>
          <p:cNvPicPr>
            <a:picLocks noChangeAspect="1"/>
          </p:cNvPicPr>
          <p:nvPr/>
        </p:nvPicPr>
        <p:blipFill>
          <a:blip r:embed="rId3"/>
          <a:stretch>
            <a:fillRect/>
          </a:stretch>
        </p:blipFill>
        <p:spPr>
          <a:xfrm>
            <a:off x="4109049" y="2356179"/>
            <a:ext cx="2737449" cy="4187225"/>
          </a:xfrm>
          <a:prstGeom prst="rect">
            <a:avLst/>
          </a:prstGeom>
        </p:spPr>
      </p:pic>
      <p:sp>
        <p:nvSpPr>
          <p:cNvPr id="9" name="TextBox 8">
            <a:extLst>
              <a:ext uri="{FF2B5EF4-FFF2-40B4-BE49-F238E27FC236}">
                <a16:creationId xmlns:a16="http://schemas.microsoft.com/office/drawing/2014/main" id="{936BE349-4857-47D6-B207-A1B678CBDC6C}"/>
              </a:ext>
            </a:extLst>
          </p:cNvPr>
          <p:cNvSpPr txBox="1"/>
          <p:nvPr/>
        </p:nvSpPr>
        <p:spPr>
          <a:xfrm>
            <a:off x="5472023" y="2352136"/>
            <a:ext cx="14492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dirty="0">
                <a:latin typeface="Courier New"/>
                <a:cs typeface="Courier New"/>
              </a:rPr>
              <a:t>Profit / km</a:t>
            </a:r>
            <a:endParaRPr lang="en-US" sz="1400" b="1" dirty="0">
              <a:latin typeface="Courier New"/>
              <a:cs typeface="Courier New"/>
            </a:endParaRPr>
          </a:p>
        </p:txBody>
      </p:sp>
      <p:sp>
        <p:nvSpPr>
          <p:cNvPr id="8" name="Content Placeholder 2">
            <a:extLst>
              <a:ext uri="{FF2B5EF4-FFF2-40B4-BE49-F238E27FC236}">
                <a16:creationId xmlns:a16="http://schemas.microsoft.com/office/drawing/2014/main" id="{E1AD37C9-16A9-49EB-8835-43FDDFEE868E}"/>
              </a:ext>
            </a:extLst>
          </p:cNvPr>
          <p:cNvSpPr txBox="1">
            <a:spLocks/>
          </p:cNvSpPr>
          <p:nvPr/>
        </p:nvSpPr>
        <p:spPr>
          <a:xfrm>
            <a:off x="7106728" y="2361014"/>
            <a:ext cx="4395357" cy="4173934"/>
          </a:xfrm>
          <a:prstGeom prst="rect">
            <a:avLst/>
          </a:prstGeom>
          <a:solidFill>
            <a:schemeClr val="bg1">
              <a:alpha val="65000"/>
            </a:schemeClr>
          </a:solid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400" b="1" dirty="0">
                <a:latin typeface="Rockwell"/>
              </a:rPr>
              <a:t>Results</a:t>
            </a:r>
          </a:p>
          <a:p>
            <a:pPr>
              <a:buFont typeface="Arial"/>
              <a:buChar char="•"/>
            </a:pPr>
            <a:r>
              <a:rPr lang="en-US" sz="1800" dirty="0">
                <a:latin typeface="Rockwell"/>
                <a:ea typeface="+mn-lt"/>
                <a:cs typeface="+mn-lt"/>
              </a:rPr>
              <a:t>Straight away we see that the mean profit for each city is quite different. In New York it is extremely high. Other prominent cities such as Silicon Valley, Orange County and Miami also have profit margins on the higher side.</a:t>
            </a:r>
            <a:endParaRPr lang="en-US" sz="2000">
              <a:latin typeface="Rockwell"/>
            </a:endParaRPr>
          </a:p>
          <a:p>
            <a:pPr>
              <a:buFont typeface="Arial"/>
              <a:buChar char="•"/>
            </a:pPr>
            <a:r>
              <a:rPr lang="en-US" sz="1800" dirty="0">
                <a:latin typeface="Rockwell"/>
                <a:ea typeface="+mn-lt"/>
                <a:cs typeface="+mn-lt"/>
              </a:rPr>
              <a:t>The range of means is also quite large, even without considering New York.</a:t>
            </a:r>
            <a:endParaRPr lang="en-US" dirty="0">
              <a:latin typeface="Rockwell"/>
              <a:ea typeface="+mn-lt"/>
              <a:cs typeface="+mn-lt"/>
            </a:endParaRPr>
          </a:p>
          <a:p>
            <a:pPr>
              <a:buFont typeface="Arial"/>
              <a:buChar char="•"/>
            </a:pPr>
            <a:r>
              <a:rPr lang="en-US" sz="1800" dirty="0">
                <a:latin typeface="Rockwell"/>
                <a:ea typeface="+mn-lt"/>
                <a:cs typeface="+mn-lt"/>
              </a:rPr>
              <a:t>Based on what we have seen, we can safely say that the profit margins are not the same for each city.</a:t>
            </a:r>
            <a:endParaRPr lang="en-US" sz="1800" dirty="0">
              <a:latin typeface="Rockwell"/>
              <a:cs typeface="Calibri"/>
            </a:endParaRPr>
          </a:p>
          <a:p>
            <a:pPr>
              <a:buFont typeface="Arial"/>
              <a:buChar char="•"/>
            </a:pPr>
            <a:r>
              <a:rPr lang="en-US" sz="1800" dirty="0">
                <a:latin typeface="Rockwell"/>
                <a:ea typeface="+mn-lt"/>
                <a:cs typeface="+mn-lt"/>
              </a:rPr>
              <a:t>The null hypothesis is rejected</a:t>
            </a:r>
            <a:endParaRPr lang="en-US" dirty="0">
              <a:latin typeface="Rockwell"/>
            </a:endParaRPr>
          </a:p>
        </p:txBody>
      </p:sp>
    </p:spTree>
    <p:extLst>
      <p:ext uri="{BB962C8B-B14F-4D97-AF65-F5344CB8AC3E}">
        <p14:creationId xmlns:p14="http://schemas.microsoft.com/office/powerpoint/2010/main" val="3355073137"/>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14F1C-714E-4AA5-8A30-B6B3C062FE4E}"/>
              </a:ext>
            </a:extLst>
          </p:cNvPr>
          <p:cNvSpPr>
            <a:spLocks noGrp="1"/>
          </p:cNvSpPr>
          <p:nvPr>
            <p:ph idx="1"/>
          </p:nvPr>
        </p:nvSpPr>
        <p:spPr>
          <a:xfrm>
            <a:off x="838199" y="1181017"/>
            <a:ext cx="10964030" cy="1102871"/>
          </a:xfrm>
        </p:spPr>
        <p:txBody>
          <a:bodyPr vert="horz" lIns="91440" tIns="45720" rIns="91440" bIns="45720" rtlCol="0" anchor="t">
            <a:noAutofit/>
          </a:bodyPr>
          <a:lstStyle/>
          <a:p>
            <a:pPr marL="0" indent="0">
              <a:buNone/>
            </a:pPr>
            <a:r>
              <a:rPr lang="en-US" sz="1800" dirty="0">
                <a:solidFill>
                  <a:srgbClr val="FFFFFF"/>
                </a:solidFill>
                <a:latin typeface="Rockwell"/>
                <a:ea typeface="+mn-lt"/>
                <a:cs typeface="+mn-lt"/>
              </a:rPr>
              <a:t>H0: average profits for yellow cab is different to that of pink cab.</a:t>
            </a:r>
            <a:br>
              <a:rPr lang="en-US" sz="1800" dirty="0">
                <a:solidFill>
                  <a:srgbClr val="FFFFFF"/>
                </a:solidFill>
                <a:latin typeface="Rockwell"/>
                <a:ea typeface="+mn-lt"/>
                <a:cs typeface="+mn-lt"/>
              </a:rPr>
            </a:br>
            <a:r>
              <a:rPr lang="en-US" sz="1800" dirty="0">
                <a:solidFill>
                  <a:srgbClr val="FFFFFF"/>
                </a:solidFill>
                <a:latin typeface="Rockwell"/>
                <a:ea typeface="+mn-lt"/>
                <a:cs typeface="+mn-lt"/>
              </a:rPr>
              <a:t>H1: average profits for both companies are different.</a:t>
            </a:r>
            <a:br>
              <a:rPr lang="en-US" sz="1800" dirty="0">
                <a:solidFill>
                  <a:srgbClr val="FFFFFF"/>
                </a:solidFill>
                <a:latin typeface="Rockwell"/>
                <a:ea typeface="+mn-lt"/>
                <a:cs typeface="+mn-lt"/>
              </a:rPr>
            </a:br>
            <a:br>
              <a:rPr lang="en-US" sz="1800" dirty="0">
                <a:solidFill>
                  <a:srgbClr val="FFFFFF"/>
                </a:solidFill>
                <a:latin typeface="Rockwell"/>
                <a:ea typeface="+mn-lt"/>
                <a:cs typeface="+mn-lt"/>
              </a:rPr>
            </a:br>
            <a:r>
              <a:rPr lang="en-US" sz="1800" dirty="0">
                <a:solidFill>
                  <a:srgbClr val="FFFFFF"/>
                </a:solidFill>
                <a:latin typeface="Rockwell"/>
                <a:ea typeface="+mn-lt"/>
                <a:cs typeface="+mn-lt"/>
              </a:rPr>
              <a:t>This hypothesis will check if the profit margins are different for each company.</a:t>
            </a:r>
            <a:endParaRPr lang="en-US" dirty="0">
              <a:solidFill>
                <a:srgbClr val="FFFFFF"/>
              </a:solidFill>
              <a:latin typeface="Rockwell"/>
              <a:ea typeface="+mn-lt"/>
              <a:cs typeface="+mn-lt"/>
            </a:endParaRPr>
          </a:p>
        </p:txBody>
      </p:sp>
      <p:sp>
        <p:nvSpPr>
          <p:cNvPr id="4" name="Title 1">
            <a:extLst>
              <a:ext uri="{FF2B5EF4-FFF2-40B4-BE49-F238E27FC236}">
                <a16:creationId xmlns:a16="http://schemas.microsoft.com/office/drawing/2014/main" id="{1FB716B6-31F4-4239-AE81-D6B78046885A}"/>
              </a:ext>
            </a:extLst>
          </p:cNvPr>
          <p:cNvSpPr txBox="1">
            <a:spLocks/>
          </p:cNvSpPr>
          <p:nvPr/>
        </p:nvSpPr>
        <p:spPr>
          <a:xfrm>
            <a:off x="838200" y="365126"/>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Rockwell"/>
              </a:rPr>
              <a:t>Hypothesis 3</a:t>
            </a:r>
            <a:endParaRPr lang="en-US" sz="3600" b="1" dirty="0">
              <a:solidFill>
                <a:schemeClr val="bg1"/>
              </a:solidFill>
              <a:latin typeface="Rockwell" panose="02060603020205020403" pitchFamily="18" charset="0"/>
            </a:endParaRPr>
          </a:p>
        </p:txBody>
      </p:sp>
      <p:sp>
        <p:nvSpPr>
          <p:cNvPr id="8" name="Content Placeholder 2">
            <a:extLst>
              <a:ext uri="{FF2B5EF4-FFF2-40B4-BE49-F238E27FC236}">
                <a16:creationId xmlns:a16="http://schemas.microsoft.com/office/drawing/2014/main" id="{E1AD37C9-16A9-49EB-8835-43FDDFEE868E}"/>
              </a:ext>
            </a:extLst>
          </p:cNvPr>
          <p:cNvSpPr txBox="1">
            <a:spLocks/>
          </p:cNvSpPr>
          <p:nvPr/>
        </p:nvSpPr>
        <p:spPr>
          <a:xfrm>
            <a:off x="7911860" y="2346637"/>
            <a:ext cx="3820263" cy="4173934"/>
          </a:xfrm>
          <a:prstGeom prst="rect">
            <a:avLst/>
          </a:prstGeom>
          <a:solidFill>
            <a:schemeClr val="bg1">
              <a:alpha val="65000"/>
            </a:schemeClr>
          </a:solid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latin typeface="Rockwell"/>
              </a:rPr>
              <a:t>Results</a:t>
            </a:r>
          </a:p>
          <a:p>
            <a:pPr>
              <a:buFont typeface="Arial"/>
              <a:buChar char="•"/>
            </a:pPr>
            <a:r>
              <a:rPr lang="en-US" sz="1700" dirty="0">
                <a:latin typeface="Rockwell"/>
                <a:ea typeface="+mn-lt"/>
                <a:cs typeface="+mn-lt"/>
              </a:rPr>
              <a:t>This shows that yellow cab has made much more profit over the 3 year period than pink cab, almost $38m more.</a:t>
            </a:r>
          </a:p>
          <a:p>
            <a:pPr>
              <a:buFont typeface="Arial"/>
              <a:buChar char="•"/>
            </a:pPr>
            <a:r>
              <a:rPr lang="en-US" sz="1700" dirty="0">
                <a:latin typeface="Rockwell"/>
                <a:ea typeface="+mn-lt"/>
                <a:cs typeface="+mn-lt"/>
              </a:rPr>
              <a:t>The average profit is also higher, so yellow cab seems to charge more than pink cab.</a:t>
            </a:r>
          </a:p>
          <a:p>
            <a:pPr>
              <a:buFont typeface="Arial"/>
              <a:buChar char="•"/>
            </a:pPr>
            <a:r>
              <a:rPr lang="en-US" sz="1700" dirty="0">
                <a:latin typeface="Rockwell"/>
                <a:ea typeface="+mn-lt"/>
                <a:cs typeface="+mn-lt"/>
              </a:rPr>
              <a:t>But in 2019, both companies' profits seem to slightly lower than the previous 2 years, as shown in the result annual profit chart.</a:t>
            </a:r>
            <a:endParaRPr lang="en-US" sz="1700">
              <a:latin typeface="Rockwell"/>
              <a:cs typeface="Calibri"/>
            </a:endParaRPr>
          </a:p>
          <a:p>
            <a:pPr>
              <a:buFont typeface="Arial"/>
              <a:buChar char="•"/>
            </a:pPr>
            <a:r>
              <a:rPr lang="en-US" sz="1700" dirty="0">
                <a:latin typeface="Rockwell"/>
                <a:ea typeface="+mn-lt"/>
                <a:cs typeface="+mn-lt"/>
              </a:rPr>
              <a:t>Therefore, we can say that the profits of both companies are not the same. So this hypothesis is also rejected.</a:t>
            </a:r>
            <a:endParaRPr lang="en-US" sz="1700" dirty="0">
              <a:latin typeface="Rockwell"/>
              <a:cs typeface="Calibri"/>
            </a:endParaRPr>
          </a:p>
          <a:p>
            <a:pPr>
              <a:buFont typeface="Arial"/>
              <a:buChar char="•"/>
            </a:pPr>
            <a:endParaRPr lang="en-US" sz="1800" dirty="0">
              <a:latin typeface="Calibri"/>
              <a:cs typeface="Calibri"/>
            </a:endParaRPr>
          </a:p>
        </p:txBody>
      </p:sp>
      <p:pic>
        <p:nvPicPr>
          <p:cNvPr id="11" name="Picture 11" descr="Chart, bar chart&#10;&#10;Description automatically generated">
            <a:extLst>
              <a:ext uri="{FF2B5EF4-FFF2-40B4-BE49-F238E27FC236}">
                <a16:creationId xmlns:a16="http://schemas.microsoft.com/office/drawing/2014/main" id="{F5790BC2-0153-44BC-B08E-36F1FFEA8B95}"/>
              </a:ext>
            </a:extLst>
          </p:cNvPr>
          <p:cNvPicPr>
            <a:picLocks noChangeAspect="1"/>
          </p:cNvPicPr>
          <p:nvPr/>
        </p:nvPicPr>
        <p:blipFill>
          <a:blip r:embed="rId2"/>
          <a:stretch>
            <a:fillRect/>
          </a:stretch>
        </p:blipFill>
        <p:spPr>
          <a:xfrm>
            <a:off x="900023" y="3152456"/>
            <a:ext cx="3907766" cy="3270407"/>
          </a:xfrm>
          <a:prstGeom prst="rect">
            <a:avLst/>
          </a:prstGeom>
        </p:spPr>
      </p:pic>
      <p:pic>
        <p:nvPicPr>
          <p:cNvPr id="12" name="Picture 12" descr="Text&#10;&#10;Description automatically generated">
            <a:extLst>
              <a:ext uri="{FF2B5EF4-FFF2-40B4-BE49-F238E27FC236}">
                <a16:creationId xmlns:a16="http://schemas.microsoft.com/office/drawing/2014/main" id="{70CC3B31-0160-486B-97EB-C40A30D78891}"/>
              </a:ext>
            </a:extLst>
          </p:cNvPr>
          <p:cNvPicPr>
            <a:picLocks noChangeAspect="1"/>
          </p:cNvPicPr>
          <p:nvPr/>
        </p:nvPicPr>
        <p:blipFill>
          <a:blip r:embed="rId3"/>
          <a:stretch>
            <a:fillRect/>
          </a:stretch>
        </p:blipFill>
        <p:spPr>
          <a:xfrm>
            <a:off x="4982025" y="3164277"/>
            <a:ext cx="2803045" cy="1550238"/>
          </a:xfrm>
          <a:prstGeom prst="rect">
            <a:avLst/>
          </a:prstGeom>
        </p:spPr>
      </p:pic>
      <p:pic>
        <p:nvPicPr>
          <p:cNvPr id="13" name="Picture 13" descr="A picture containing graphical user interface&#10;&#10;Description automatically generated">
            <a:extLst>
              <a:ext uri="{FF2B5EF4-FFF2-40B4-BE49-F238E27FC236}">
                <a16:creationId xmlns:a16="http://schemas.microsoft.com/office/drawing/2014/main" id="{03DEB91F-A195-4D40-BEA9-9CDED8202DB4}"/>
              </a:ext>
            </a:extLst>
          </p:cNvPr>
          <p:cNvPicPr>
            <a:picLocks noChangeAspect="1"/>
          </p:cNvPicPr>
          <p:nvPr/>
        </p:nvPicPr>
        <p:blipFill>
          <a:blip r:embed="rId4"/>
          <a:stretch>
            <a:fillRect/>
          </a:stretch>
        </p:blipFill>
        <p:spPr>
          <a:xfrm>
            <a:off x="4985439" y="5702241"/>
            <a:ext cx="2796216" cy="744387"/>
          </a:xfrm>
          <a:prstGeom prst="rect">
            <a:avLst/>
          </a:prstGeom>
        </p:spPr>
      </p:pic>
      <p:sp>
        <p:nvSpPr>
          <p:cNvPr id="15" name="TextBox 14">
            <a:extLst>
              <a:ext uri="{FF2B5EF4-FFF2-40B4-BE49-F238E27FC236}">
                <a16:creationId xmlns:a16="http://schemas.microsoft.com/office/drawing/2014/main" id="{B14FE421-2FB2-4DD6-BB1A-CC60CDEFF02A}"/>
              </a:ext>
            </a:extLst>
          </p:cNvPr>
          <p:cNvSpPr txBox="1"/>
          <p:nvPr/>
        </p:nvSpPr>
        <p:spPr>
          <a:xfrm>
            <a:off x="4940060" y="2510287"/>
            <a:ext cx="2843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dirty="0">
                <a:solidFill>
                  <a:srgbClr val="FFFFFF"/>
                </a:solidFill>
                <a:latin typeface="Rockwell"/>
                <a:cs typeface="Courier New"/>
              </a:rPr>
              <a:t>Average Profit per company per year</a:t>
            </a:r>
          </a:p>
        </p:txBody>
      </p:sp>
      <p:sp>
        <p:nvSpPr>
          <p:cNvPr id="16" name="TextBox 15">
            <a:extLst>
              <a:ext uri="{FF2B5EF4-FFF2-40B4-BE49-F238E27FC236}">
                <a16:creationId xmlns:a16="http://schemas.microsoft.com/office/drawing/2014/main" id="{70423E80-EAAF-45CC-8F61-BF53BC2B5EC7}"/>
              </a:ext>
            </a:extLst>
          </p:cNvPr>
          <p:cNvSpPr txBox="1"/>
          <p:nvPr/>
        </p:nvSpPr>
        <p:spPr>
          <a:xfrm>
            <a:off x="4968814" y="5055079"/>
            <a:ext cx="2843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dirty="0">
                <a:solidFill>
                  <a:srgbClr val="FFFFFF"/>
                </a:solidFill>
                <a:latin typeface="Rockwell"/>
                <a:cs typeface="Courier New"/>
              </a:rPr>
              <a:t>Average Profit per company</a:t>
            </a:r>
          </a:p>
        </p:txBody>
      </p:sp>
      <p:sp>
        <p:nvSpPr>
          <p:cNvPr id="17" name="TextBox 16">
            <a:extLst>
              <a:ext uri="{FF2B5EF4-FFF2-40B4-BE49-F238E27FC236}">
                <a16:creationId xmlns:a16="http://schemas.microsoft.com/office/drawing/2014/main" id="{0E612BFD-7AAE-41AA-A940-904D47A17283}"/>
              </a:ext>
            </a:extLst>
          </p:cNvPr>
          <p:cNvSpPr txBox="1"/>
          <p:nvPr/>
        </p:nvSpPr>
        <p:spPr>
          <a:xfrm>
            <a:off x="1561381" y="2510287"/>
            <a:ext cx="2843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dirty="0">
                <a:solidFill>
                  <a:srgbClr val="FFFFFF"/>
                </a:solidFill>
                <a:latin typeface="Rockwell"/>
                <a:cs typeface="Courier New"/>
              </a:rPr>
              <a:t>Total Profit per company</a:t>
            </a:r>
          </a:p>
        </p:txBody>
      </p:sp>
    </p:spTree>
    <p:extLst>
      <p:ext uri="{BB962C8B-B14F-4D97-AF65-F5344CB8AC3E}">
        <p14:creationId xmlns:p14="http://schemas.microsoft.com/office/powerpoint/2010/main" val="3466472587"/>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14F1C-714E-4AA5-8A30-B6B3C062FE4E}"/>
              </a:ext>
            </a:extLst>
          </p:cNvPr>
          <p:cNvSpPr>
            <a:spLocks noGrp="1"/>
          </p:cNvSpPr>
          <p:nvPr>
            <p:ph idx="1"/>
          </p:nvPr>
        </p:nvSpPr>
        <p:spPr>
          <a:xfrm>
            <a:off x="838199" y="1181017"/>
            <a:ext cx="10964030" cy="1102871"/>
          </a:xfrm>
        </p:spPr>
        <p:txBody>
          <a:bodyPr vert="horz" lIns="91440" tIns="45720" rIns="91440" bIns="45720" rtlCol="0" anchor="t">
            <a:noAutofit/>
          </a:bodyPr>
          <a:lstStyle/>
          <a:p>
            <a:pPr>
              <a:buNone/>
            </a:pPr>
            <a:r>
              <a:rPr lang="en-US" sz="1800">
                <a:solidFill>
                  <a:srgbClr val="FFFFFF"/>
                </a:solidFill>
                <a:latin typeface="Rockwell"/>
                <a:ea typeface="+mn-lt"/>
                <a:cs typeface="+mn-lt"/>
              </a:rPr>
              <a:t>H0: mean income of customers is different for each company.</a:t>
            </a:r>
            <a:endParaRPr lang="en-US" sz="1800" dirty="0">
              <a:solidFill>
                <a:srgbClr val="FFFFFF"/>
              </a:solidFill>
              <a:latin typeface="Rockwell"/>
              <a:ea typeface="+mn-lt"/>
              <a:cs typeface="+mn-lt"/>
            </a:endParaRPr>
          </a:p>
          <a:p>
            <a:pPr>
              <a:buNone/>
            </a:pPr>
            <a:r>
              <a:rPr lang="en-US" sz="1800">
                <a:solidFill>
                  <a:srgbClr val="FFFFFF"/>
                </a:solidFill>
                <a:latin typeface="Rockwell"/>
                <a:ea typeface="+mn-lt"/>
                <a:cs typeface="+mn-lt"/>
              </a:rPr>
              <a:t>H1: mean income is different for each company.</a:t>
            </a:r>
            <a:endParaRPr lang="en-US">
              <a:solidFill>
                <a:srgbClr val="FFFFFF"/>
              </a:solidFill>
              <a:latin typeface="Rockwell"/>
              <a:ea typeface="+mn-lt"/>
              <a:cs typeface="+mn-lt"/>
            </a:endParaRPr>
          </a:p>
          <a:p>
            <a:pPr>
              <a:buNone/>
            </a:pPr>
            <a:r>
              <a:rPr lang="en-US" sz="1800">
                <a:solidFill>
                  <a:srgbClr val="FFFFFF"/>
                </a:solidFill>
                <a:latin typeface="Rockwell"/>
                <a:ea typeface="+mn-lt"/>
                <a:cs typeface="+mn-lt"/>
              </a:rPr>
              <a:t>This hypothesis will check if the taxi companies cater to different income groups of customers or not.</a:t>
            </a:r>
            <a:endParaRPr lang="en-US">
              <a:solidFill>
                <a:srgbClr val="FFFFFF"/>
              </a:solidFill>
              <a:latin typeface="Rockwell"/>
              <a:ea typeface="+mn-lt"/>
              <a:cs typeface="+mn-lt"/>
            </a:endParaRPr>
          </a:p>
          <a:p>
            <a:pPr marL="0" indent="0">
              <a:buNone/>
            </a:pPr>
            <a:endParaRPr lang="en-US" sz="1800" dirty="0">
              <a:solidFill>
                <a:srgbClr val="FFFFFF"/>
              </a:solidFill>
              <a:latin typeface="Rockwell"/>
              <a:ea typeface="+mn-lt"/>
              <a:cs typeface="+mn-lt"/>
            </a:endParaRPr>
          </a:p>
        </p:txBody>
      </p:sp>
      <p:sp>
        <p:nvSpPr>
          <p:cNvPr id="4" name="Title 1">
            <a:extLst>
              <a:ext uri="{FF2B5EF4-FFF2-40B4-BE49-F238E27FC236}">
                <a16:creationId xmlns:a16="http://schemas.microsoft.com/office/drawing/2014/main" id="{1FB716B6-31F4-4239-AE81-D6B78046885A}"/>
              </a:ext>
            </a:extLst>
          </p:cNvPr>
          <p:cNvSpPr txBox="1">
            <a:spLocks/>
          </p:cNvSpPr>
          <p:nvPr/>
        </p:nvSpPr>
        <p:spPr>
          <a:xfrm>
            <a:off x="838200" y="365126"/>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chemeClr val="bg1"/>
                </a:solidFill>
                <a:latin typeface="Rockwell"/>
              </a:rPr>
              <a:t>Hypothesis 4</a:t>
            </a:r>
            <a:endParaRPr lang="en-US" sz="3600" b="1" dirty="0">
              <a:solidFill>
                <a:schemeClr val="bg1"/>
              </a:solidFill>
              <a:latin typeface="Rockwell" panose="02060603020205020403" pitchFamily="18" charset="0"/>
            </a:endParaRPr>
          </a:p>
        </p:txBody>
      </p:sp>
      <p:sp>
        <p:nvSpPr>
          <p:cNvPr id="8" name="Content Placeholder 2">
            <a:extLst>
              <a:ext uri="{FF2B5EF4-FFF2-40B4-BE49-F238E27FC236}">
                <a16:creationId xmlns:a16="http://schemas.microsoft.com/office/drawing/2014/main" id="{E1AD37C9-16A9-49EB-8835-43FDDFEE868E}"/>
              </a:ext>
            </a:extLst>
          </p:cNvPr>
          <p:cNvSpPr txBox="1">
            <a:spLocks/>
          </p:cNvSpPr>
          <p:nvPr/>
        </p:nvSpPr>
        <p:spPr>
          <a:xfrm>
            <a:off x="838200" y="2533543"/>
            <a:ext cx="10893923" cy="2247368"/>
          </a:xfrm>
          <a:prstGeom prst="rect">
            <a:avLst/>
          </a:prstGeom>
          <a:solidFill>
            <a:schemeClr val="bg1">
              <a:alpha val="6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400" b="1" dirty="0">
                <a:latin typeface="Rockwell"/>
              </a:rPr>
              <a:t>Results</a:t>
            </a:r>
          </a:p>
          <a:p>
            <a:pPr>
              <a:buFont typeface="Arial"/>
              <a:buChar char="•"/>
            </a:pPr>
            <a:r>
              <a:rPr lang="en-US" sz="2000">
                <a:latin typeface="Rockwell"/>
                <a:cs typeface="Calibri"/>
              </a:rPr>
              <a:t>The first  step was to check if customers use both companies or not. If they use both, then it would not help in this analysis since there will be a lot of overlapping.</a:t>
            </a:r>
          </a:p>
          <a:p>
            <a:pPr>
              <a:buFont typeface="Arial"/>
              <a:buChar char="•"/>
            </a:pPr>
            <a:r>
              <a:rPr lang="en-US" sz="2000">
                <a:latin typeface="Rockwell"/>
                <a:cs typeface="Calibri"/>
              </a:rPr>
              <a:t>However, it was found that more than 25000 customers used both Pink and Yellow taxi services, therefore this hypothesis was not continued.</a:t>
            </a:r>
            <a:endParaRPr lang="en-US" sz="1700" dirty="0">
              <a:latin typeface="Rockwell"/>
              <a:cs typeface="Calibri"/>
            </a:endParaRPr>
          </a:p>
          <a:p>
            <a:pPr>
              <a:buFont typeface="Arial"/>
              <a:buChar char="•"/>
            </a:pPr>
            <a:endParaRPr lang="en-US" sz="1800" dirty="0">
              <a:latin typeface="Calibri"/>
              <a:cs typeface="Calibri"/>
            </a:endParaRPr>
          </a:p>
        </p:txBody>
      </p:sp>
    </p:spTree>
    <p:extLst>
      <p:ext uri="{BB962C8B-B14F-4D97-AF65-F5344CB8AC3E}">
        <p14:creationId xmlns:p14="http://schemas.microsoft.com/office/powerpoint/2010/main" val="1442014643"/>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14F1C-714E-4AA5-8A30-B6B3C062FE4E}"/>
              </a:ext>
            </a:extLst>
          </p:cNvPr>
          <p:cNvSpPr>
            <a:spLocks noGrp="1"/>
          </p:cNvSpPr>
          <p:nvPr>
            <p:ph idx="1"/>
          </p:nvPr>
        </p:nvSpPr>
        <p:spPr>
          <a:xfrm>
            <a:off x="838199" y="1181017"/>
            <a:ext cx="10964030" cy="1347286"/>
          </a:xfrm>
        </p:spPr>
        <p:txBody>
          <a:bodyPr vert="horz" lIns="91440" tIns="45720" rIns="91440" bIns="45720" rtlCol="0" anchor="t">
            <a:noAutofit/>
          </a:bodyPr>
          <a:lstStyle/>
          <a:p>
            <a:pPr>
              <a:buNone/>
            </a:pPr>
            <a:r>
              <a:rPr lang="en-US" sz="1800">
                <a:solidFill>
                  <a:srgbClr val="FFFFFF"/>
                </a:solidFill>
                <a:latin typeface="Rockwell"/>
                <a:ea typeface="+mn-lt"/>
                <a:cs typeface="+mn-lt"/>
              </a:rPr>
              <a:t>H0: mean km of both companies are same.</a:t>
            </a:r>
            <a:endParaRPr lang="en-US" sz="1800" dirty="0">
              <a:solidFill>
                <a:srgbClr val="FFFFFF"/>
              </a:solidFill>
              <a:latin typeface="Rockwell"/>
              <a:ea typeface="+mn-lt"/>
              <a:cs typeface="+mn-lt"/>
            </a:endParaRPr>
          </a:p>
          <a:p>
            <a:pPr>
              <a:buNone/>
            </a:pPr>
            <a:r>
              <a:rPr lang="en-US" sz="1800">
                <a:solidFill>
                  <a:srgbClr val="FFFFFF"/>
                </a:solidFill>
                <a:latin typeface="Rockwell"/>
                <a:ea typeface="+mn-lt"/>
                <a:cs typeface="+mn-lt"/>
              </a:rPr>
              <a:t>H1: mean kms of both companies are different.</a:t>
            </a:r>
            <a:endParaRPr lang="en-US">
              <a:solidFill>
                <a:srgbClr val="FFFFFF"/>
              </a:solidFill>
              <a:latin typeface="Rockwell"/>
              <a:ea typeface="+mn-lt"/>
              <a:cs typeface="+mn-lt"/>
            </a:endParaRPr>
          </a:p>
          <a:p>
            <a:pPr marL="0" indent="0">
              <a:buNone/>
            </a:pPr>
            <a:r>
              <a:rPr lang="en-US" sz="1800">
                <a:solidFill>
                  <a:schemeClr val="bg1"/>
                </a:solidFill>
                <a:latin typeface="Rockwell"/>
                <a:ea typeface="+mn-lt"/>
                <a:cs typeface="+mn-lt"/>
              </a:rPr>
              <a:t>Since customers tend to use both companies, let's check if the distance travelled has an effect on choice of cab.</a:t>
            </a:r>
            <a:endParaRPr lang="en-US">
              <a:solidFill>
                <a:schemeClr val="bg1"/>
              </a:solidFill>
              <a:latin typeface="Rockwell"/>
            </a:endParaRPr>
          </a:p>
          <a:p>
            <a:pPr marL="0" indent="0">
              <a:buNone/>
            </a:pPr>
            <a:endParaRPr lang="en-US" sz="1800" dirty="0">
              <a:solidFill>
                <a:srgbClr val="FFFFFF"/>
              </a:solidFill>
              <a:latin typeface="Rockwell"/>
              <a:ea typeface="+mn-lt"/>
              <a:cs typeface="+mn-lt"/>
            </a:endParaRPr>
          </a:p>
        </p:txBody>
      </p:sp>
      <p:sp>
        <p:nvSpPr>
          <p:cNvPr id="4" name="Title 1">
            <a:extLst>
              <a:ext uri="{FF2B5EF4-FFF2-40B4-BE49-F238E27FC236}">
                <a16:creationId xmlns:a16="http://schemas.microsoft.com/office/drawing/2014/main" id="{1FB716B6-31F4-4239-AE81-D6B78046885A}"/>
              </a:ext>
            </a:extLst>
          </p:cNvPr>
          <p:cNvSpPr txBox="1">
            <a:spLocks/>
          </p:cNvSpPr>
          <p:nvPr/>
        </p:nvSpPr>
        <p:spPr>
          <a:xfrm>
            <a:off x="838200" y="365126"/>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chemeClr val="bg1"/>
                </a:solidFill>
                <a:latin typeface="Rockwell"/>
              </a:rPr>
              <a:t>Hypothesis 5</a:t>
            </a:r>
            <a:endParaRPr lang="en-US" sz="3600" b="1" dirty="0">
              <a:solidFill>
                <a:schemeClr val="bg1"/>
              </a:solidFill>
              <a:latin typeface="Rockwell" panose="02060603020205020403" pitchFamily="18" charset="0"/>
            </a:endParaRPr>
          </a:p>
        </p:txBody>
      </p:sp>
      <p:pic>
        <p:nvPicPr>
          <p:cNvPr id="2" name="Picture 4" descr="Chart&#10;&#10;Description automatically generated">
            <a:extLst>
              <a:ext uri="{FF2B5EF4-FFF2-40B4-BE49-F238E27FC236}">
                <a16:creationId xmlns:a16="http://schemas.microsoft.com/office/drawing/2014/main" id="{066A51E2-7AC0-40A3-8D8E-CA1E52B39C72}"/>
              </a:ext>
            </a:extLst>
          </p:cNvPr>
          <p:cNvPicPr>
            <a:picLocks noChangeAspect="1"/>
          </p:cNvPicPr>
          <p:nvPr/>
        </p:nvPicPr>
        <p:blipFill>
          <a:blip r:embed="rId2"/>
          <a:stretch>
            <a:fillRect/>
          </a:stretch>
        </p:blipFill>
        <p:spPr>
          <a:xfrm>
            <a:off x="928777" y="2997361"/>
            <a:ext cx="5259237" cy="3537466"/>
          </a:xfrm>
          <a:prstGeom prst="rect">
            <a:avLst/>
          </a:prstGeom>
        </p:spPr>
      </p:pic>
      <p:pic>
        <p:nvPicPr>
          <p:cNvPr id="5" name="Picture 5" descr="Chart&#10;&#10;Description automatically generated">
            <a:extLst>
              <a:ext uri="{FF2B5EF4-FFF2-40B4-BE49-F238E27FC236}">
                <a16:creationId xmlns:a16="http://schemas.microsoft.com/office/drawing/2014/main" id="{B5985BA2-6D38-4CD2-850A-AD443838EA92}"/>
              </a:ext>
            </a:extLst>
          </p:cNvPr>
          <p:cNvPicPr>
            <a:picLocks noChangeAspect="1"/>
          </p:cNvPicPr>
          <p:nvPr/>
        </p:nvPicPr>
        <p:blipFill>
          <a:blip r:embed="rId3"/>
          <a:stretch>
            <a:fillRect/>
          </a:stretch>
        </p:blipFill>
        <p:spPr>
          <a:xfrm>
            <a:off x="6435306" y="2997361"/>
            <a:ext cx="5259237" cy="3537466"/>
          </a:xfrm>
          <a:prstGeom prst="rect">
            <a:avLst/>
          </a:prstGeom>
        </p:spPr>
      </p:pic>
      <p:sp>
        <p:nvSpPr>
          <p:cNvPr id="6" name="TextBox 5">
            <a:extLst>
              <a:ext uri="{FF2B5EF4-FFF2-40B4-BE49-F238E27FC236}">
                <a16:creationId xmlns:a16="http://schemas.microsoft.com/office/drawing/2014/main" id="{7A4B3D68-51B1-4C46-B5AC-AB699AF170BA}"/>
              </a:ext>
            </a:extLst>
          </p:cNvPr>
          <p:cNvSpPr txBox="1"/>
          <p:nvPr/>
        </p:nvSpPr>
        <p:spPr>
          <a:xfrm>
            <a:off x="1920815" y="2596551"/>
            <a:ext cx="3490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rgbClr val="FFFFFF"/>
                </a:solidFill>
                <a:latin typeface="Rockwell"/>
                <a:cs typeface="Courier New"/>
              </a:rPr>
              <a:t>Total kms - Yellow Cab</a:t>
            </a:r>
            <a:endParaRPr lang="en-GB" b="1" dirty="0">
              <a:solidFill>
                <a:srgbClr val="FFFFFF"/>
              </a:solidFill>
              <a:latin typeface="Rockwell"/>
              <a:cs typeface="Courier New"/>
            </a:endParaRPr>
          </a:p>
        </p:txBody>
      </p:sp>
      <p:sp>
        <p:nvSpPr>
          <p:cNvPr id="9" name="TextBox 8">
            <a:extLst>
              <a:ext uri="{FF2B5EF4-FFF2-40B4-BE49-F238E27FC236}">
                <a16:creationId xmlns:a16="http://schemas.microsoft.com/office/drawing/2014/main" id="{B0FCD403-C6D3-4008-9AE5-8D7E7803361A}"/>
              </a:ext>
            </a:extLst>
          </p:cNvPr>
          <p:cNvSpPr txBox="1"/>
          <p:nvPr/>
        </p:nvSpPr>
        <p:spPr>
          <a:xfrm>
            <a:off x="7326701" y="2596550"/>
            <a:ext cx="34908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rgbClr val="FFFFFF"/>
                </a:solidFill>
                <a:latin typeface="Rockwell"/>
                <a:cs typeface="Courier New"/>
              </a:rPr>
              <a:t>Total kms – Pink Cab</a:t>
            </a:r>
            <a:endParaRPr lang="en-GB" b="1" dirty="0">
              <a:solidFill>
                <a:srgbClr val="FFFFFF"/>
              </a:solidFill>
              <a:latin typeface="Rockwell"/>
              <a:cs typeface="Courier New"/>
            </a:endParaRPr>
          </a:p>
        </p:txBody>
      </p:sp>
    </p:spTree>
    <p:extLst>
      <p:ext uri="{BB962C8B-B14F-4D97-AF65-F5344CB8AC3E}">
        <p14:creationId xmlns:p14="http://schemas.microsoft.com/office/powerpoint/2010/main" val="3465923498"/>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B716B6-31F4-4239-AE81-D6B78046885A}"/>
              </a:ext>
            </a:extLst>
          </p:cNvPr>
          <p:cNvSpPr txBox="1">
            <a:spLocks/>
          </p:cNvSpPr>
          <p:nvPr/>
        </p:nvSpPr>
        <p:spPr>
          <a:xfrm>
            <a:off x="838200" y="365126"/>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chemeClr val="bg1"/>
                </a:solidFill>
                <a:latin typeface="Rockwell"/>
              </a:rPr>
              <a:t>Hypothesis 5</a:t>
            </a:r>
            <a:endParaRPr lang="en-US" sz="3600" b="1" dirty="0">
              <a:solidFill>
                <a:schemeClr val="bg1"/>
              </a:solidFill>
              <a:latin typeface="Rockwell" panose="02060603020205020403" pitchFamily="18" charset="0"/>
            </a:endParaRPr>
          </a:p>
        </p:txBody>
      </p:sp>
      <p:sp>
        <p:nvSpPr>
          <p:cNvPr id="11" name="Content Placeholder 2">
            <a:extLst>
              <a:ext uri="{FF2B5EF4-FFF2-40B4-BE49-F238E27FC236}">
                <a16:creationId xmlns:a16="http://schemas.microsoft.com/office/drawing/2014/main" id="{FF8BD425-8989-47B8-A4AE-FB8D3752C295}"/>
              </a:ext>
            </a:extLst>
          </p:cNvPr>
          <p:cNvSpPr txBox="1">
            <a:spLocks/>
          </p:cNvSpPr>
          <p:nvPr/>
        </p:nvSpPr>
        <p:spPr>
          <a:xfrm>
            <a:off x="953220" y="3583090"/>
            <a:ext cx="10520110" cy="2779330"/>
          </a:xfrm>
          <a:prstGeom prst="rect">
            <a:avLst/>
          </a:prstGeom>
          <a:solidFill>
            <a:schemeClr val="bg1">
              <a:alpha val="6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400" b="1" dirty="0">
                <a:latin typeface="Rockwell"/>
              </a:rPr>
              <a:t>Results</a:t>
            </a:r>
          </a:p>
          <a:p>
            <a:pPr>
              <a:buFont typeface="Arial"/>
              <a:buChar char="•"/>
            </a:pPr>
            <a:r>
              <a:rPr lang="en-US" sz="2000">
                <a:latin typeface="Rockwell"/>
                <a:ea typeface="+mn-lt"/>
                <a:cs typeface="+mn-lt"/>
              </a:rPr>
              <a:t>The histograms are also very similar for both companies, just that yellow cabs have much more trips than pink cab.</a:t>
            </a:r>
          </a:p>
          <a:p>
            <a:pPr>
              <a:buFont typeface="Arial"/>
              <a:buChar char="•"/>
            </a:pPr>
            <a:r>
              <a:rPr lang="en-US" sz="2000">
                <a:latin typeface="Rockwell"/>
                <a:ea typeface="+mn-lt"/>
                <a:cs typeface="+mn-lt"/>
              </a:rPr>
              <a:t>The average kms travelled is almost the same for each company, and also same per year.</a:t>
            </a:r>
            <a:endParaRPr lang="en-US" sz="2000">
              <a:latin typeface="Rockwell"/>
              <a:cs typeface="Calibri"/>
            </a:endParaRPr>
          </a:p>
          <a:p>
            <a:pPr>
              <a:buFont typeface="Arial"/>
              <a:buChar char="•"/>
            </a:pPr>
            <a:r>
              <a:rPr lang="en-US" sz="2000">
                <a:latin typeface="Rockwell"/>
                <a:ea typeface="+mn-lt"/>
                <a:cs typeface="+mn-lt"/>
              </a:rPr>
              <a:t>The means are obviously almost the same, so we fail to reject the null hypothesis.</a:t>
            </a:r>
            <a:endParaRPr lang="en-US" sz="2000" dirty="0">
              <a:latin typeface="Rockwell"/>
              <a:cs typeface="Calibri"/>
            </a:endParaRPr>
          </a:p>
          <a:p>
            <a:pPr>
              <a:buFont typeface="Arial"/>
              <a:buChar char="•"/>
            </a:pPr>
            <a:endParaRPr lang="en-US" sz="1800" dirty="0">
              <a:latin typeface="Calibri"/>
              <a:cs typeface="Calibri"/>
            </a:endParaRPr>
          </a:p>
        </p:txBody>
      </p:sp>
      <p:pic>
        <p:nvPicPr>
          <p:cNvPr id="12" name="Picture 12" descr="Text&#10;&#10;Description automatically generated">
            <a:extLst>
              <a:ext uri="{FF2B5EF4-FFF2-40B4-BE49-F238E27FC236}">
                <a16:creationId xmlns:a16="http://schemas.microsoft.com/office/drawing/2014/main" id="{90A58372-34BF-4869-9670-CF6043A1F02A}"/>
              </a:ext>
            </a:extLst>
          </p:cNvPr>
          <p:cNvPicPr>
            <a:picLocks noChangeAspect="1"/>
          </p:cNvPicPr>
          <p:nvPr/>
        </p:nvPicPr>
        <p:blipFill>
          <a:blip r:embed="rId2"/>
          <a:stretch>
            <a:fillRect/>
          </a:stretch>
        </p:blipFill>
        <p:spPr>
          <a:xfrm>
            <a:off x="3994749" y="1347967"/>
            <a:ext cx="4216878" cy="2091725"/>
          </a:xfrm>
          <a:prstGeom prst="rect">
            <a:avLst/>
          </a:prstGeom>
        </p:spPr>
      </p:pic>
      <p:sp>
        <p:nvSpPr>
          <p:cNvPr id="14" name="TextBox 13">
            <a:extLst>
              <a:ext uri="{FF2B5EF4-FFF2-40B4-BE49-F238E27FC236}">
                <a16:creationId xmlns:a16="http://schemas.microsoft.com/office/drawing/2014/main" id="{8A23FE73-8A67-44C4-A844-7148096D95B4}"/>
              </a:ext>
            </a:extLst>
          </p:cNvPr>
          <p:cNvSpPr txBox="1"/>
          <p:nvPr/>
        </p:nvSpPr>
        <p:spPr>
          <a:xfrm>
            <a:off x="6636589" y="1345721"/>
            <a:ext cx="167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Courier New"/>
                <a:cs typeface="Courier New"/>
              </a:rPr>
              <a:t>Average km</a:t>
            </a:r>
            <a:endParaRPr lang="en-US" sz="2400"/>
          </a:p>
        </p:txBody>
      </p:sp>
    </p:spTree>
    <p:extLst>
      <p:ext uri="{BB962C8B-B14F-4D97-AF65-F5344CB8AC3E}">
        <p14:creationId xmlns:p14="http://schemas.microsoft.com/office/powerpoint/2010/main" val="1710937734"/>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14F1C-714E-4AA5-8A30-B6B3C062FE4E}"/>
              </a:ext>
            </a:extLst>
          </p:cNvPr>
          <p:cNvSpPr>
            <a:spLocks noGrp="1"/>
          </p:cNvSpPr>
          <p:nvPr>
            <p:ph idx="1"/>
          </p:nvPr>
        </p:nvSpPr>
        <p:spPr>
          <a:xfrm>
            <a:off x="838199" y="1181017"/>
            <a:ext cx="10964030" cy="1347286"/>
          </a:xfrm>
        </p:spPr>
        <p:txBody>
          <a:bodyPr vert="horz" lIns="91440" tIns="45720" rIns="91440" bIns="45720" rtlCol="0" anchor="t">
            <a:noAutofit/>
          </a:bodyPr>
          <a:lstStyle/>
          <a:p>
            <a:pPr>
              <a:buNone/>
            </a:pPr>
            <a:r>
              <a:rPr lang="en-US" sz="1600">
                <a:solidFill>
                  <a:srgbClr val="FFFFFF"/>
                </a:solidFill>
                <a:latin typeface="Rockwell"/>
                <a:ea typeface="+mn-lt"/>
                <a:cs typeface="+mn-lt"/>
              </a:rPr>
              <a:t>H0: trips in each weather type are same for both companies compared to normal conditions</a:t>
            </a:r>
          </a:p>
          <a:p>
            <a:pPr>
              <a:buNone/>
            </a:pPr>
            <a:r>
              <a:rPr lang="en-US" sz="1600">
                <a:solidFill>
                  <a:srgbClr val="FFFFFF"/>
                </a:solidFill>
                <a:latin typeface="Rockwell"/>
                <a:ea typeface="+mn-lt"/>
                <a:cs typeface="+mn-lt"/>
              </a:rPr>
              <a:t>H1: trips are affected by weather for one company differently than for the other company.</a:t>
            </a:r>
          </a:p>
          <a:p>
            <a:pPr>
              <a:buNone/>
            </a:pPr>
            <a:r>
              <a:rPr lang="en-US" sz="1600">
                <a:solidFill>
                  <a:srgbClr val="FFFFFF"/>
                </a:solidFill>
                <a:latin typeface="Rockwell"/>
                <a:ea typeface="+mn-lt"/>
                <a:cs typeface="+mn-lt"/>
              </a:rPr>
              <a:t>We will check if customers prefer a certain type of cab based on the weather.</a:t>
            </a:r>
          </a:p>
          <a:p>
            <a:pPr marL="0" indent="0">
              <a:buNone/>
            </a:pPr>
            <a:endParaRPr lang="en-US" sz="1800" dirty="0">
              <a:solidFill>
                <a:srgbClr val="FFFFFF"/>
              </a:solidFill>
              <a:latin typeface="Rockwell"/>
              <a:ea typeface="+mn-lt"/>
              <a:cs typeface="+mn-lt"/>
            </a:endParaRPr>
          </a:p>
        </p:txBody>
      </p:sp>
      <p:sp>
        <p:nvSpPr>
          <p:cNvPr id="4" name="Title 1">
            <a:extLst>
              <a:ext uri="{FF2B5EF4-FFF2-40B4-BE49-F238E27FC236}">
                <a16:creationId xmlns:a16="http://schemas.microsoft.com/office/drawing/2014/main" id="{1FB716B6-31F4-4239-AE81-D6B78046885A}"/>
              </a:ext>
            </a:extLst>
          </p:cNvPr>
          <p:cNvSpPr txBox="1">
            <a:spLocks/>
          </p:cNvSpPr>
          <p:nvPr/>
        </p:nvSpPr>
        <p:spPr>
          <a:xfrm>
            <a:off x="838200" y="365126"/>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chemeClr val="bg1"/>
                </a:solidFill>
                <a:latin typeface="Rockwell"/>
              </a:rPr>
              <a:t>Hypothesis 6</a:t>
            </a:r>
            <a:endParaRPr lang="en-US" sz="3600" b="1" dirty="0">
              <a:solidFill>
                <a:schemeClr val="bg1"/>
              </a:solidFill>
              <a:latin typeface="Rockwell" panose="02060603020205020403" pitchFamily="18" charset="0"/>
            </a:endParaRPr>
          </a:p>
        </p:txBody>
      </p:sp>
      <p:pic>
        <p:nvPicPr>
          <p:cNvPr id="7" name="Picture 7">
            <a:extLst>
              <a:ext uri="{FF2B5EF4-FFF2-40B4-BE49-F238E27FC236}">
                <a16:creationId xmlns:a16="http://schemas.microsoft.com/office/drawing/2014/main" id="{BFF79A40-804B-4BDA-AAF9-56B1CD538904}"/>
              </a:ext>
            </a:extLst>
          </p:cNvPr>
          <p:cNvPicPr>
            <a:picLocks noChangeAspect="1"/>
          </p:cNvPicPr>
          <p:nvPr/>
        </p:nvPicPr>
        <p:blipFill>
          <a:blip r:embed="rId2"/>
          <a:stretch>
            <a:fillRect/>
          </a:stretch>
        </p:blipFill>
        <p:spPr>
          <a:xfrm>
            <a:off x="971909" y="2330816"/>
            <a:ext cx="2915728" cy="4295463"/>
          </a:xfrm>
          <a:prstGeom prst="rect">
            <a:avLst/>
          </a:prstGeom>
        </p:spPr>
      </p:pic>
      <p:sp>
        <p:nvSpPr>
          <p:cNvPr id="8" name="TextBox 7">
            <a:extLst>
              <a:ext uri="{FF2B5EF4-FFF2-40B4-BE49-F238E27FC236}">
                <a16:creationId xmlns:a16="http://schemas.microsoft.com/office/drawing/2014/main" id="{03AE8ABC-5FCF-4BD1-970E-627B249B02B4}"/>
              </a:ext>
            </a:extLst>
          </p:cNvPr>
          <p:cNvSpPr txBox="1"/>
          <p:nvPr/>
        </p:nvSpPr>
        <p:spPr>
          <a:xfrm>
            <a:off x="3257909" y="2337759"/>
            <a:ext cx="73037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ourier New"/>
                <a:cs typeface="Courier New"/>
              </a:rPr>
              <a:t>Count</a:t>
            </a:r>
            <a:endParaRPr lang="en-US" sz="1600"/>
          </a:p>
        </p:txBody>
      </p:sp>
      <p:pic>
        <p:nvPicPr>
          <p:cNvPr id="12" name="Picture 12" descr="Text&#10;&#10;Description automatically generated">
            <a:extLst>
              <a:ext uri="{FF2B5EF4-FFF2-40B4-BE49-F238E27FC236}">
                <a16:creationId xmlns:a16="http://schemas.microsoft.com/office/drawing/2014/main" id="{058A5CF6-AB7F-4944-AEAC-04EA68573B1F}"/>
              </a:ext>
            </a:extLst>
          </p:cNvPr>
          <p:cNvPicPr>
            <a:picLocks noChangeAspect="1"/>
          </p:cNvPicPr>
          <p:nvPr/>
        </p:nvPicPr>
        <p:blipFill>
          <a:blip r:embed="rId3"/>
          <a:stretch>
            <a:fillRect/>
          </a:stretch>
        </p:blipFill>
        <p:spPr>
          <a:xfrm>
            <a:off x="4728545" y="2708694"/>
            <a:ext cx="1814758" cy="3913517"/>
          </a:xfrm>
          <a:prstGeom prst="rect">
            <a:avLst/>
          </a:prstGeom>
        </p:spPr>
      </p:pic>
      <p:sp>
        <p:nvSpPr>
          <p:cNvPr id="14" name="TextBox 13">
            <a:extLst>
              <a:ext uri="{FF2B5EF4-FFF2-40B4-BE49-F238E27FC236}">
                <a16:creationId xmlns:a16="http://schemas.microsoft.com/office/drawing/2014/main" id="{D6260469-8532-4AC7-A8DE-632D5FAAF96E}"/>
              </a:ext>
            </a:extLst>
          </p:cNvPr>
          <p:cNvSpPr txBox="1"/>
          <p:nvPr/>
        </p:nvSpPr>
        <p:spPr>
          <a:xfrm>
            <a:off x="4178061" y="2337759"/>
            <a:ext cx="291572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b="1">
                <a:solidFill>
                  <a:srgbClr val="FFFFFF"/>
                </a:solidFill>
                <a:latin typeface="Rockwell"/>
                <a:cs typeface="Courier New"/>
              </a:rPr>
              <a:t>Ratio of pink to yellow cabs</a:t>
            </a:r>
            <a:endParaRPr lang="en-GB" sz="1600" b="1" dirty="0">
              <a:solidFill>
                <a:srgbClr val="FFFFFF"/>
              </a:solidFill>
              <a:latin typeface="Rockwell"/>
              <a:cs typeface="Courier New"/>
            </a:endParaRPr>
          </a:p>
        </p:txBody>
      </p:sp>
      <p:sp>
        <p:nvSpPr>
          <p:cNvPr id="16" name="Content Placeholder 2">
            <a:extLst>
              <a:ext uri="{FF2B5EF4-FFF2-40B4-BE49-F238E27FC236}">
                <a16:creationId xmlns:a16="http://schemas.microsoft.com/office/drawing/2014/main" id="{EAC843DB-B1BC-4661-9CA0-9F6A5D20F215}"/>
              </a:ext>
            </a:extLst>
          </p:cNvPr>
          <p:cNvSpPr txBox="1">
            <a:spLocks/>
          </p:cNvSpPr>
          <p:nvPr/>
        </p:nvSpPr>
        <p:spPr>
          <a:xfrm>
            <a:off x="7279257" y="2432902"/>
            <a:ext cx="4251583" cy="4188310"/>
          </a:xfrm>
          <a:prstGeom prst="rect">
            <a:avLst/>
          </a:prstGeom>
          <a:solidFill>
            <a:schemeClr val="bg1">
              <a:alpha val="65000"/>
            </a:schemeClr>
          </a:solidFill>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latin typeface="Rockwell"/>
              </a:rPr>
              <a:t>Results</a:t>
            </a:r>
          </a:p>
          <a:p>
            <a:pPr>
              <a:buFont typeface="Arial"/>
              <a:buChar char="•"/>
            </a:pPr>
            <a:r>
              <a:rPr lang="en-US" sz="1700">
                <a:ea typeface="+mn-lt"/>
                <a:cs typeface="+mn-lt"/>
              </a:rPr>
              <a:t>So the ratio of pink to yellow cabs used during normal weahter is around 0.29. The ratios during other weather conditions also are around the same range, between 0.25 to 0.31, except for a few conditions.</a:t>
            </a:r>
            <a:endParaRPr lang="en-US">
              <a:ea typeface="+mn-lt"/>
              <a:cs typeface="+mn-lt"/>
            </a:endParaRPr>
          </a:p>
          <a:p>
            <a:pPr>
              <a:buFont typeface="Arial"/>
              <a:buChar char="•"/>
            </a:pPr>
            <a:r>
              <a:rPr lang="en-US" sz="1700">
                <a:ea typeface="+mn-lt"/>
                <a:cs typeface="+mn-lt"/>
              </a:rPr>
              <a:t>Among the exceptions are moderate fog, severe fog and severe cold, where the ratio is almost 0.5 for both. This almost feels like due to the conditions, the customers just wanted a cab and were willing to take whatever company's taxi was available.</a:t>
            </a:r>
            <a:endParaRPr lang="en-US">
              <a:ea typeface="+mn-lt"/>
              <a:cs typeface="+mn-lt"/>
            </a:endParaRPr>
          </a:p>
          <a:p>
            <a:pPr>
              <a:buFont typeface="Arial"/>
              <a:buChar char="•"/>
            </a:pPr>
            <a:r>
              <a:rPr lang="en-US" sz="1700">
                <a:ea typeface="+mn-lt"/>
                <a:cs typeface="+mn-lt"/>
              </a:rPr>
              <a:t>This theory is not evident in the case of severe storm or heavy rain, however.</a:t>
            </a:r>
            <a:endParaRPr lang="en-US">
              <a:ea typeface="+mn-lt"/>
              <a:cs typeface="+mn-lt"/>
            </a:endParaRPr>
          </a:p>
          <a:p>
            <a:pPr>
              <a:buFont typeface="Arial"/>
              <a:buChar char="•"/>
            </a:pPr>
            <a:r>
              <a:rPr lang="en-US" sz="1700">
                <a:ea typeface="+mn-lt"/>
                <a:cs typeface="+mn-lt"/>
              </a:rPr>
              <a:t>Due to the few weather conditions that showed a large increase in use of pink taxis, which increased the ratio in question, we can say that the null hypothesis is rejected, and that some weather conditions do affect the customers' choice of cab.</a:t>
            </a:r>
            <a:endParaRPr lang="en-US" sz="1700" dirty="0">
              <a:ea typeface="+mn-lt"/>
              <a:cs typeface="+mn-lt"/>
            </a:endParaRPr>
          </a:p>
          <a:p>
            <a:pPr>
              <a:buFont typeface="Arial"/>
              <a:buChar char="•"/>
            </a:pPr>
            <a:endParaRPr lang="en-US" sz="1700" dirty="0">
              <a:latin typeface="Rockwell"/>
              <a:cs typeface="Calibri"/>
            </a:endParaRPr>
          </a:p>
          <a:p>
            <a:pPr>
              <a:buFont typeface="Arial"/>
              <a:buChar char="•"/>
            </a:pPr>
            <a:endParaRPr lang="en-US" sz="1800" dirty="0">
              <a:latin typeface="Calibri"/>
              <a:cs typeface="Calibri"/>
            </a:endParaRPr>
          </a:p>
        </p:txBody>
      </p:sp>
    </p:spTree>
    <p:extLst>
      <p:ext uri="{BB962C8B-B14F-4D97-AF65-F5344CB8AC3E}">
        <p14:creationId xmlns:p14="http://schemas.microsoft.com/office/powerpoint/2010/main" val="2979670476"/>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3CBD-A112-4AFA-9107-CCE11B37D6FC}"/>
              </a:ext>
            </a:extLst>
          </p:cNvPr>
          <p:cNvSpPr>
            <a:spLocks noGrp="1"/>
          </p:cNvSpPr>
          <p:nvPr>
            <p:ph type="title"/>
          </p:nvPr>
        </p:nvSpPr>
        <p:spPr>
          <a:xfrm>
            <a:off x="838200" y="365126"/>
            <a:ext cx="10515600" cy="872832"/>
          </a:xfrm>
        </p:spPr>
        <p:txBody>
          <a:bodyPr>
            <a:normAutofit/>
          </a:bodyPr>
          <a:lstStyle/>
          <a:p>
            <a:r>
              <a:rPr lang="en-US" sz="3600" b="1">
                <a:solidFill>
                  <a:schemeClr val="bg1"/>
                </a:solidFill>
                <a:latin typeface="Rockwell"/>
              </a:rPr>
              <a:t>Recommendations</a:t>
            </a:r>
            <a:endParaRPr lang="en-US" sz="3600" b="1" dirty="0">
              <a:solidFill>
                <a:schemeClr val="bg1"/>
              </a:solidFill>
              <a:latin typeface="Rockwell"/>
            </a:endParaRPr>
          </a:p>
        </p:txBody>
      </p:sp>
      <p:sp>
        <p:nvSpPr>
          <p:cNvPr id="3" name="Content Placeholder 2">
            <a:extLst>
              <a:ext uri="{FF2B5EF4-FFF2-40B4-BE49-F238E27FC236}">
                <a16:creationId xmlns:a16="http://schemas.microsoft.com/office/drawing/2014/main" id="{5A7038D0-DC82-43B4-851B-1862E62720FB}"/>
              </a:ext>
            </a:extLst>
          </p:cNvPr>
          <p:cNvSpPr>
            <a:spLocks noGrp="1"/>
          </p:cNvSpPr>
          <p:nvPr>
            <p:ph idx="1"/>
          </p:nvPr>
        </p:nvSpPr>
        <p:spPr>
          <a:xfrm>
            <a:off x="838200" y="1360009"/>
            <a:ext cx="10515600" cy="5065315"/>
          </a:xfrm>
          <a:solidFill>
            <a:schemeClr val="bg1">
              <a:alpha val="65000"/>
            </a:schemeClr>
          </a:solidFill>
        </p:spPr>
        <p:txBody>
          <a:bodyPr vert="horz" lIns="91440" tIns="45720" rIns="91440" bIns="45720" rtlCol="0" anchor="t">
            <a:normAutofit/>
          </a:bodyPr>
          <a:lstStyle/>
          <a:p>
            <a:pPr marL="0" indent="0">
              <a:buNone/>
            </a:pPr>
            <a:r>
              <a:rPr lang="en-GB" sz="2400" b="1">
                <a:latin typeface="Rockwell"/>
              </a:rPr>
              <a:t>The recommendation after all the analyses and hypotheses is that XYZ firm should invest in the Yellow Cab company.</a:t>
            </a:r>
            <a:endParaRPr lang="en-GB" sz="2400">
              <a:latin typeface="Rockwell"/>
            </a:endParaRPr>
          </a:p>
          <a:p>
            <a:pPr marL="0" indent="0">
              <a:buNone/>
            </a:pPr>
            <a:r>
              <a:rPr lang="en-GB" sz="2400" b="1">
                <a:latin typeface="Rockwell"/>
              </a:rPr>
              <a:t>The reasons are as follows:</a:t>
            </a:r>
            <a:endParaRPr lang="en-GB" sz="2400">
              <a:latin typeface="Rockwell"/>
            </a:endParaRPr>
          </a:p>
          <a:p>
            <a:r>
              <a:rPr lang="en-GB" sz="2200">
                <a:latin typeface="Rockwell"/>
                <a:ea typeface="+mn-lt"/>
                <a:cs typeface="+mn-lt"/>
              </a:rPr>
              <a:t>The market share is dominated by Yellow cab, with around 76%.</a:t>
            </a:r>
            <a:endParaRPr lang="en-GB" sz="2200">
              <a:latin typeface="Rockwell"/>
            </a:endParaRPr>
          </a:p>
          <a:p>
            <a:r>
              <a:rPr lang="en-GB" sz="2200">
                <a:latin typeface="Rockwell"/>
                <a:ea typeface="+mn-lt"/>
                <a:cs typeface="+mn-lt"/>
              </a:rPr>
              <a:t>It has much higher profits than pink cab over the 3 years of data, regardless of the km travelled, time of year, customers etc.</a:t>
            </a:r>
            <a:endParaRPr lang="en-GB" sz="2200">
              <a:latin typeface="Rockwell"/>
            </a:endParaRPr>
          </a:p>
          <a:p>
            <a:r>
              <a:rPr lang="en-GB" sz="2200">
                <a:latin typeface="Rockwell"/>
                <a:ea typeface="+mn-lt"/>
                <a:cs typeface="+mn-lt"/>
              </a:rPr>
              <a:t>It has customers of all backgrounds and income groups. Regardless of their higher prices, customers still seem to flock to Yellow cab's services rather than pink cab.</a:t>
            </a:r>
            <a:endParaRPr lang="en-GB" sz="2200">
              <a:latin typeface="Rockwell"/>
            </a:endParaRPr>
          </a:p>
          <a:p>
            <a:r>
              <a:rPr lang="en-GB" sz="2200">
                <a:latin typeface="Rockwell"/>
                <a:ea typeface="+mn-lt"/>
                <a:cs typeface="+mn-lt"/>
              </a:rPr>
              <a:t>From the analyses conducted here, there has been no clear indicator as to why the high prices are not deterring the customers away. The only explanation would be that the quality of service is far better from Yellow Cab, that customers do not mind paying a bit more.</a:t>
            </a:r>
            <a:endParaRPr lang="en-GB" sz="2200">
              <a:latin typeface="Rockwell"/>
            </a:endParaRPr>
          </a:p>
          <a:p>
            <a:pPr lvl="1">
              <a:lnSpc>
                <a:spcPct val="150000"/>
              </a:lnSpc>
            </a:pPr>
            <a:endParaRPr lang="en-GB" sz="2000" dirty="0">
              <a:latin typeface="Rockwell" panose="02060603020205020403" pitchFamily="18" charset="0"/>
            </a:endParaRPr>
          </a:p>
        </p:txBody>
      </p:sp>
    </p:spTree>
    <p:extLst>
      <p:ext uri="{BB962C8B-B14F-4D97-AF65-F5344CB8AC3E}">
        <p14:creationId xmlns:p14="http://schemas.microsoft.com/office/powerpoint/2010/main" val="655975050"/>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3CBD-A112-4AFA-9107-CCE11B37D6FC}"/>
              </a:ext>
            </a:extLst>
          </p:cNvPr>
          <p:cNvSpPr>
            <a:spLocks noGrp="1"/>
          </p:cNvSpPr>
          <p:nvPr>
            <p:ph type="title"/>
          </p:nvPr>
        </p:nvSpPr>
        <p:spPr>
          <a:xfrm>
            <a:off x="838200" y="365126"/>
            <a:ext cx="10515600" cy="872832"/>
          </a:xfrm>
        </p:spPr>
        <p:txBody>
          <a:bodyPr>
            <a:normAutofit/>
          </a:bodyPr>
          <a:lstStyle/>
          <a:p>
            <a:r>
              <a:rPr lang="en-US" sz="3600" b="1">
                <a:solidFill>
                  <a:schemeClr val="bg1"/>
                </a:solidFill>
                <a:latin typeface="Rockwell"/>
              </a:rPr>
              <a:t>Further Insights</a:t>
            </a:r>
            <a:endParaRPr lang="en-US"/>
          </a:p>
        </p:txBody>
      </p:sp>
      <p:sp>
        <p:nvSpPr>
          <p:cNvPr id="3" name="Content Placeholder 2">
            <a:extLst>
              <a:ext uri="{FF2B5EF4-FFF2-40B4-BE49-F238E27FC236}">
                <a16:creationId xmlns:a16="http://schemas.microsoft.com/office/drawing/2014/main" id="{5A7038D0-DC82-43B4-851B-1862E62720FB}"/>
              </a:ext>
            </a:extLst>
          </p:cNvPr>
          <p:cNvSpPr>
            <a:spLocks noGrp="1"/>
          </p:cNvSpPr>
          <p:nvPr>
            <p:ph idx="1"/>
          </p:nvPr>
        </p:nvSpPr>
        <p:spPr>
          <a:xfrm>
            <a:off x="838200" y="1360009"/>
            <a:ext cx="10515600" cy="5065315"/>
          </a:xfrm>
          <a:solidFill>
            <a:schemeClr val="bg1">
              <a:alpha val="65000"/>
            </a:schemeClr>
          </a:solidFill>
        </p:spPr>
        <p:txBody>
          <a:bodyPr vert="horz" lIns="91440" tIns="45720" rIns="91440" bIns="45720" rtlCol="0" anchor="t">
            <a:normAutofit/>
          </a:bodyPr>
          <a:lstStyle/>
          <a:p>
            <a:pPr>
              <a:buFont typeface="Arial"/>
              <a:buChar char="•"/>
            </a:pPr>
            <a:r>
              <a:rPr lang="en-GB" sz="2400">
                <a:latin typeface="Rockwell"/>
                <a:ea typeface="+mn-lt"/>
                <a:cs typeface="+mn-lt"/>
              </a:rPr>
              <a:t>Majority of customers are below 40 years and have income of 25000 and below.</a:t>
            </a:r>
            <a:endParaRPr lang="en-US">
              <a:latin typeface="Rockwell"/>
              <a:ea typeface="+mn-lt"/>
              <a:cs typeface="+mn-lt"/>
            </a:endParaRPr>
          </a:p>
          <a:p>
            <a:pPr>
              <a:buFont typeface="Arial"/>
              <a:buChar char="•"/>
            </a:pPr>
            <a:r>
              <a:rPr lang="en-GB" sz="2400">
                <a:latin typeface="Rockwell"/>
                <a:ea typeface="+mn-lt"/>
                <a:cs typeface="+mn-lt"/>
              </a:rPr>
              <a:t>The gender of customers is fairly equally distributed.</a:t>
            </a:r>
            <a:endParaRPr lang="en-GB">
              <a:latin typeface="Rockwell"/>
            </a:endParaRPr>
          </a:p>
          <a:p>
            <a:pPr>
              <a:buFont typeface="Arial"/>
            </a:pPr>
            <a:r>
              <a:rPr lang="en-GB" sz="2400">
                <a:latin typeface="Rockwell"/>
                <a:ea typeface="+mn-lt"/>
                <a:cs typeface="+mn-lt"/>
              </a:rPr>
              <a:t>New York has the majority of taxi trips, unsurprisingly. It also has the highest profit margins.</a:t>
            </a:r>
          </a:p>
          <a:p>
            <a:pPr>
              <a:buFont typeface="Arial"/>
            </a:pPr>
            <a:r>
              <a:rPr lang="en-GB" sz="2400">
                <a:latin typeface="Rockwell"/>
                <a:ea typeface="+mn-lt"/>
                <a:cs typeface="+mn-lt"/>
              </a:rPr>
              <a:t>The taxi trips tend to increase gradually over the year, and then fall back slightly as the new year begins.</a:t>
            </a:r>
          </a:p>
          <a:p>
            <a:pPr>
              <a:buFont typeface="Arial"/>
            </a:pPr>
            <a:r>
              <a:rPr lang="en-GB" sz="2400">
                <a:latin typeface="Rockwell"/>
                <a:ea typeface="+mn-lt"/>
                <a:cs typeface="+mn-lt"/>
              </a:rPr>
              <a:t>New Year's day generally has a spike in taxi trip.</a:t>
            </a:r>
          </a:p>
          <a:p>
            <a:pPr lvl="1">
              <a:lnSpc>
                <a:spcPct val="150000"/>
              </a:lnSpc>
            </a:pPr>
            <a:endParaRPr lang="en-GB" sz="2000" dirty="0">
              <a:latin typeface="Rockwell" panose="02060603020205020403" pitchFamily="18" charset="0"/>
            </a:endParaRPr>
          </a:p>
        </p:txBody>
      </p:sp>
    </p:spTree>
    <p:extLst>
      <p:ext uri="{BB962C8B-B14F-4D97-AF65-F5344CB8AC3E}">
        <p14:creationId xmlns:p14="http://schemas.microsoft.com/office/powerpoint/2010/main" val="1318035973"/>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3CBD-A112-4AFA-9107-CCE11B37D6FC}"/>
              </a:ext>
            </a:extLst>
          </p:cNvPr>
          <p:cNvSpPr>
            <a:spLocks noGrp="1"/>
          </p:cNvSpPr>
          <p:nvPr>
            <p:ph type="title"/>
          </p:nvPr>
        </p:nvSpPr>
        <p:spPr>
          <a:xfrm>
            <a:off x="4748842" y="2996183"/>
            <a:ext cx="2679941" cy="872832"/>
          </a:xfrm>
        </p:spPr>
        <p:txBody>
          <a:bodyPr>
            <a:normAutofit/>
          </a:bodyPr>
          <a:lstStyle/>
          <a:p>
            <a:r>
              <a:rPr lang="en-US" sz="3600" b="1">
                <a:solidFill>
                  <a:schemeClr val="bg1"/>
                </a:solidFill>
                <a:latin typeface="Rockwell"/>
              </a:rPr>
              <a:t>Thank You</a:t>
            </a:r>
            <a:endParaRPr lang="en-US"/>
          </a:p>
        </p:txBody>
      </p:sp>
    </p:spTree>
    <p:extLst>
      <p:ext uri="{BB962C8B-B14F-4D97-AF65-F5344CB8AC3E}">
        <p14:creationId xmlns:p14="http://schemas.microsoft.com/office/powerpoint/2010/main" val="1477611043"/>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3CBD-A112-4AFA-9107-CCE11B37D6FC}"/>
              </a:ext>
            </a:extLst>
          </p:cNvPr>
          <p:cNvSpPr>
            <a:spLocks noGrp="1"/>
          </p:cNvSpPr>
          <p:nvPr>
            <p:ph type="title"/>
          </p:nvPr>
        </p:nvSpPr>
        <p:spPr>
          <a:xfrm>
            <a:off x="838200" y="365126"/>
            <a:ext cx="10515600" cy="872832"/>
          </a:xfrm>
        </p:spPr>
        <p:txBody>
          <a:bodyPr>
            <a:normAutofit/>
          </a:bodyPr>
          <a:lstStyle/>
          <a:p>
            <a:r>
              <a:rPr lang="en-US" sz="3600" b="1" dirty="0">
                <a:solidFill>
                  <a:schemeClr val="bg1"/>
                </a:solidFill>
                <a:latin typeface="Rockwell" panose="02060603020205020403" pitchFamily="18" charset="0"/>
              </a:rPr>
              <a:t>Introduction</a:t>
            </a:r>
            <a:endParaRPr lang="en-GB" sz="3600" b="1" dirty="0">
              <a:solidFill>
                <a:schemeClr val="bg1"/>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5A7038D0-DC82-43B4-851B-1862E62720FB}"/>
              </a:ext>
            </a:extLst>
          </p:cNvPr>
          <p:cNvSpPr>
            <a:spLocks noGrp="1"/>
          </p:cNvSpPr>
          <p:nvPr>
            <p:ph idx="1"/>
          </p:nvPr>
        </p:nvSpPr>
        <p:spPr>
          <a:xfrm>
            <a:off x="838200" y="1173104"/>
            <a:ext cx="10515600" cy="5252220"/>
          </a:xfrm>
          <a:solidFill>
            <a:schemeClr val="bg1">
              <a:alpha val="65000"/>
            </a:schemeClr>
          </a:solidFill>
        </p:spPr>
        <p:txBody>
          <a:bodyPr vert="horz" lIns="91440" tIns="45720" rIns="91440" bIns="45720" rtlCol="0" anchor="t">
            <a:normAutofit fontScale="92500"/>
          </a:bodyPr>
          <a:lstStyle/>
          <a:p>
            <a:pPr>
              <a:lnSpc>
                <a:spcPct val="150000"/>
              </a:lnSpc>
            </a:pPr>
            <a:r>
              <a:rPr lang="en-GB" sz="2600" dirty="0">
                <a:latin typeface="Rockwell"/>
              </a:rPr>
              <a:t>An investment firm wanted to invest in the cab industry, which comprised of two taxi companies. They needed a study to be conducted, in order to analyse and find out which of the companies would be the more profitable investment.</a:t>
            </a:r>
          </a:p>
          <a:p>
            <a:pPr>
              <a:lnSpc>
                <a:spcPct val="150000"/>
              </a:lnSpc>
            </a:pPr>
            <a:r>
              <a:rPr lang="en-GB" sz="2600" dirty="0">
                <a:latin typeface="Rockwell"/>
              </a:rPr>
              <a:t>4 datasets were provided:</a:t>
            </a:r>
            <a:endParaRPr lang="en-GB" sz="2600" dirty="0">
              <a:latin typeface="Rockwell" panose="02060603020205020403" pitchFamily="18" charset="0"/>
            </a:endParaRPr>
          </a:p>
          <a:p>
            <a:pPr marL="457200" lvl="1" indent="0">
              <a:lnSpc>
                <a:spcPct val="150000"/>
              </a:lnSpc>
              <a:buNone/>
            </a:pPr>
            <a:r>
              <a:rPr lang="en-GB" sz="2200" dirty="0">
                <a:latin typeface="Rockwell"/>
              </a:rPr>
              <a:t>Transaction data from 2016 to 2018 with details of trip fare, date of trip, city etc.</a:t>
            </a:r>
          </a:p>
          <a:p>
            <a:pPr marL="457200" lvl="1" indent="0">
              <a:lnSpc>
                <a:spcPct val="150000"/>
              </a:lnSpc>
              <a:buNone/>
            </a:pPr>
            <a:r>
              <a:rPr lang="en-GB" sz="2200" dirty="0">
                <a:latin typeface="Rockwell"/>
              </a:rPr>
              <a:t>Customer ID and corresponding age, gender and income of customer.</a:t>
            </a:r>
            <a:endParaRPr lang="en-GB" sz="2200">
              <a:latin typeface="Rockwell" panose="02060603020205020403" pitchFamily="18" charset="0"/>
            </a:endParaRPr>
          </a:p>
          <a:p>
            <a:pPr marL="457200" lvl="1" indent="0">
              <a:lnSpc>
                <a:spcPct val="150000"/>
              </a:lnSpc>
              <a:buNone/>
            </a:pPr>
            <a:r>
              <a:rPr lang="en-GB" sz="2200" dirty="0">
                <a:latin typeface="Rockwell"/>
              </a:rPr>
              <a:t>Transaction ID with the corresponding customer ID for each transaction.</a:t>
            </a:r>
            <a:endParaRPr lang="en-GB" sz="2200">
              <a:latin typeface="Rockwell" panose="02060603020205020403" pitchFamily="18" charset="0"/>
            </a:endParaRPr>
          </a:p>
          <a:p>
            <a:pPr marL="457200" lvl="1" indent="0">
              <a:lnSpc>
                <a:spcPct val="150000"/>
              </a:lnSpc>
              <a:buNone/>
            </a:pPr>
            <a:r>
              <a:rPr lang="en-GB" sz="2200" dirty="0">
                <a:latin typeface="Rockwell"/>
              </a:rPr>
              <a:t>City data with some population data of each city.</a:t>
            </a:r>
            <a:endParaRPr lang="en-GB" sz="2200" dirty="0">
              <a:latin typeface="Rockwell" panose="02060603020205020403" pitchFamily="18" charset="0"/>
            </a:endParaRPr>
          </a:p>
          <a:p>
            <a:pPr lvl="1">
              <a:lnSpc>
                <a:spcPct val="150000"/>
              </a:lnSpc>
            </a:pPr>
            <a:endParaRPr lang="en-GB" sz="2000" dirty="0">
              <a:latin typeface="Rockwell" panose="02060603020205020403" pitchFamily="18" charset="0"/>
            </a:endParaRPr>
          </a:p>
        </p:txBody>
      </p:sp>
      <p:pic>
        <p:nvPicPr>
          <p:cNvPr id="5" name="Graphic 5" descr="Document with solid fill">
            <a:extLst>
              <a:ext uri="{FF2B5EF4-FFF2-40B4-BE49-F238E27FC236}">
                <a16:creationId xmlns:a16="http://schemas.microsoft.com/office/drawing/2014/main" id="{6DD5B6AF-C36F-42C8-B423-8C4894D160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272" y="4208253"/>
            <a:ext cx="425571" cy="439948"/>
          </a:xfrm>
          <a:prstGeom prst="rect">
            <a:avLst/>
          </a:prstGeom>
        </p:spPr>
      </p:pic>
      <p:pic>
        <p:nvPicPr>
          <p:cNvPr id="6" name="Graphic 5" descr="Document with solid fill">
            <a:extLst>
              <a:ext uri="{FF2B5EF4-FFF2-40B4-BE49-F238E27FC236}">
                <a16:creationId xmlns:a16="http://schemas.microsoft.com/office/drawing/2014/main" id="{4F5C8E31-F8AD-41F5-82E8-7DF2C9254B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271" y="4740215"/>
            <a:ext cx="425571" cy="439948"/>
          </a:xfrm>
          <a:prstGeom prst="rect">
            <a:avLst/>
          </a:prstGeom>
        </p:spPr>
      </p:pic>
      <p:pic>
        <p:nvPicPr>
          <p:cNvPr id="7" name="Graphic 5" descr="Document with solid fill">
            <a:extLst>
              <a:ext uri="{FF2B5EF4-FFF2-40B4-BE49-F238E27FC236}">
                <a16:creationId xmlns:a16="http://schemas.microsoft.com/office/drawing/2014/main" id="{33E5F544-31C7-46AF-BA87-8634C16CC2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272" y="5257800"/>
            <a:ext cx="425571" cy="439948"/>
          </a:xfrm>
          <a:prstGeom prst="rect">
            <a:avLst/>
          </a:prstGeom>
        </p:spPr>
      </p:pic>
      <p:pic>
        <p:nvPicPr>
          <p:cNvPr id="8" name="Graphic 5" descr="Document with solid fill">
            <a:extLst>
              <a:ext uri="{FF2B5EF4-FFF2-40B4-BE49-F238E27FC236}">
                <a16:creationId xmlns:a16="http://schemas.microsoft.com/office/drawing/2014/main" id="{6446F472-B4AC-481A-B8CB-577900BB22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271" y="5789762"/>
            <a:ext cx="425571" cy="439948"/>
          </a:xfrm>
          <a:prstGeom prst="rect">
            <a:avLst/>
          </a:prstGeom>
        </p:spPr>
      </p:pic>
    </p:spTree>
    <p:extLst>
      <p:ext uri="{BB962C8B-B14F-4D97-AF65-F5344CB8AC3E}">
        <p14:creationId xmlns:p14="http://schemas.microsoft.com/office/powerpoint/2010/main" val="3535252117"/>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3CBD-A112-4AFA-9107-CCE11B37D6FC}"/>
              </a:ext>
            </a:extLst>
          </p:cNvPr>
          <p:cNvSpPr>
            <a:spLocks noGrp="1"/>
          </p:cNvSpPr>
          <p:nvPr>
            <p:ph type="title"/>
          </p:nvPr>
        </p:nvSpPr>
        <p:spPr>
          <a:xfrm>
            <a:off x="838200" y="365126"/>
            <a:ext cx="10515600" cy="872832"/>
          </a:xfrm>
        </p:spPr>
        <p:txBody>
          <a:bodyPr>
            <a:normAutofit/>
          </a:bodyPr>
          <a:lstStyle/>
          <a:p>
            <a:r>
              <a:rPr lang="en-US" sz="3600" b="1" dirty="0">
                <a:solidFill>
                  <a:schemeClr val="bg1"/>
                </a:solidFill>
                <a:latin typeface="Rockwell"/>
              </a:rPr>
              <a:t>Structure of Project</a:t>
            </a:r>
            <a:endParaRPr lang="en-US" sz="3600" b="1" dirty="0">
              <a:solidFill>
                <a:schemeClr val="bg1"/>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5A7038D0-DC82-43B4-851B-1862E62720FB}"/>
              </a:ext>
            </a:extLst>
          </p:cNvPr>
          <p:cNvSpPr>
            <a:spLocks noGrp="1"/>
          </p:cNvSpPr>
          <p:nvPr>
            <p:ph idx="1"/>
          </p:nvPr>
        </p:nvSpPr>
        <p:spPr>
          <a:xfrm>
            <a:off x="838200" y="1173104"/>
            <a:ext cx="10515600" cy="5252220"/>
          </a:xfrm>
          <a:solidFill>
            <a:schemeClr val="bg1">
              <a:alpha val="65000"/>
            </a:schemeClr>
          </a:solidFill>
        </p:spPr>
        <p:txBody>
          <a:bodyPr vert="horz" lIns="91440" tIns="45720" rIns="91440" bIns="45720" rtlCol="0" anchor="t">
            <a:normAutofit/>
          </a:bodyPr>
          <a:lstStyle/>
          <a:p>
            <a:pPr marL="0" indent="0">
              <a:lnSpc>
                <a:spcPct val="150000"/>
              </a:lnSpc>
              <a:buNone/>
            </a:pPr>
            <a:r>
              <a:rPr lang="en-GB" sz="2200" dirty="0">
                <a:latin typeface="Rockwell"/>
              </a:rPr>
              <a:t>The project was divided into 4 parts:</a:t>
            </a:r>
          </a:p>
          <a:p>
            <a:pPr marL="914400" lvl="1" indent="-457200">
              <a:lnSpc>
                <a:spcPct val="100000"/>
              </a:lnSpc>
              <a:buAutoNum type="arabicPeriod"/>
            </a:pPr>
            <a:r>
              <a:rPr lang="en-GB" sz="1800" dirty="0">
                <a:latin typeface="Rockwell"/>
              </a:rPr>
              <a:t>Understanding the structure of datasets.</a:t>
            </a:r>
          </a:p>
          <a:p>
            <a:pPr marL="914400" lvl="1" indent="-457200">
              <a:lnSpc>
                <a:spcPct val="100000"/>
              </a:lnSpc>
              <a:buAutoNum type="arabicPeriod"/>
            </a:pPr>
            <a:r>
              <a:rPr lang="en-GB" sz="1800" dirty="0">
                <a:latin typeface="Rockwell"/>
              </a:rPr>
              <a:t>Data processing and merging of datasets.</a:t>
            </a:r>
            <a:endParaRPr lang="en-GB" sz="1800" dirty="0">
              <a:latin typeface="Rockwell" panose="02060603020205020403" pitchFamily="18" charset="0"/>
            </a:endParaRPr>
          </a:p>
          <a:p>
            <a:pPr marL="914400" lvl="1" indent="-457200">
              <a:lnSpc>
                <a:spcPct val="100000"/>
              </a:lnSpc>
              <a:buAutoNum type="arabicPeriod"/>
            </a:pPr>
            <a:r>
              <a:rPr lang="en-GB" sz="1800" dirty="0">
                <a:latin typeface="Rockwell"/>
              </a:rPr>
              <a:t>Exploratory Data Analysis</a:t>
            </a:r>
            <a:endParaRPr lang="en-GB" sz="1800" dirty="0">
              <a:latin typeface="Rockwell" panose="02060603020205020403" pitchFamily="18" charset="0"/>
            </a:endParaRPr>
          </a:p>
          <a:p>
            <a:pPr marL="914400" lvl="1" indent="-457200">
              <a:lnSpc>
                <a:spcPct val="100000"/>
              </a:lnSpc>
              <a:buAutoNum type="arabicPeriod"/>
            </a:pPr>
            <a:r>
              <a:rPr lang="en-GB" sz="1800" dirty="0">
                <a:latin typeface="Rockwell"/>
              </a:rPr>
              <a:t>Findings and Recommendations</a:t>
            </a:r>
          </a:p>
          <a:p>
            <a:pPr marL="0" indent="0">
              <a:lnSpc>
                <a:spcPct val="100000"/>
              </a:lnSpc>
              <a:buNone/>
            </a:pPr>
            <a:endParaRPr lang="en-GB" sz="2200" dirty="0">
              <a:latin typeface="Rockwell"/>
            </a:endParaRPr>
          </a:p>
          <a:p>
            <a:pPr marL="0" indent="0">
              <a:lnSpc>
                <a:spcPct val="100000"/>
              </a:lnSpc>
              <a:buNone/>
            </a:pPr>
            <a:r>
              <a:rPr lang="en-GB" sz="2200" dirty="0">
                <a:latin typeface="Rockwell"/>
              </a:rPr>
              <a:t>The datasets were merged into one master dataset, apart from the city dataset, as I did not use it in the analysis.</a:t>
            </a:r>
            <a:endParaRPr lang="en-GB" dirty="0"/>
          </a:p>
          <a:p>
            <a:pPr marL="0" indent="0">
              <a:lnSpc>
                <a:spcPct val="100000"/>
              </a:lnSpc>
              <a:buNone/>
            </a:pPr>
            <a:endParaRPr lang="en-GB" sz="2200" dirty="0">
              <a:latin typeface="Rockwell"/>
            </a:endParaRPr>
          </a:p>
          <a:p>
            <a:pPr marL="0" indent="0">
              <a:lnSpc>
                <a:spcPct val="100000"/>
              </a:lnSpc>
              <a:buNone/>
            </a:pPr>
            <a:r>
              <a:rPr lang="en-GB" sz="2200" dirty="0">
                <a:latin typeface="Rockwell"/>
              </a:rPr>
              <a:t>One additional dataset was imported from Kaggle, which was the US Weather Data which provided some information on the weather each day. This was also merged into the master dataset.</a:t>
            </a:r>
          </a:p>
        </p:txBody>
      </p:sp>
    </p:spTree>
    <p:extLst>
      <p:ext uri="{BB962C8B-B14F-4D97-AF65-F5344CB8AC3E}">
        <p14:creationId xmlns:p14="http://schemas.microsoft.com/office/powerpoint/2010/main" val="2767945702"/>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3CBD-A112-4AFA-9107-CCE11B37D6FC}"/>
              </a:ext>
            </a:extLst>
          </p:cNvPr>
          <p:cNvSpPr>
            <a:spLocks noGrp="1"/>
          </p:cNvSpPr>
          <p:nvPr>
            <p:ph type="title"/>
          </p:nvPr>
        </p:nvSpPr>
        <p:spPr>
          <a:xfrm>
            <a:off x="838200" y="365126"/>
            <a:ext cx="10515600" cy="872832"/>
          </a:xfrm>
        </p:spPr>
        <p:txBody>
          <a:bodyPr>
            <a:normAutofit/>
          </a:bodyPr>
          <a:lstStyle/>
          <a:p>
            <a:r>
              <a:rPr lang="en-US" sz="3600" b="1" dirty="0">
                <a:solidFill>
                  <a:schemeClr val="bg1"/>
                </a:solidFill>
                <a:latin typeface="Rockwell"/>
              </a:rPr>
              <a:t>Assumptions</a:t>
            </a:r>
            <a:endParaRPr lang="en-US" dirty="0">
              <a:solidFill>
                <a:schemeClr val="bg1"/>
              </a:solidFill>
            </a:endParaRPr>
          </a:p>
        </p:txBody>
      </p:sp>
      <p:sp>
        <p:nvSpPr>
          <p:cNvPr id="3" name="Content Placeholder 2">
            <a:extLst>
              <a:ext uri="{FF2B5EF4-FFF2-40B4-BE49-F238E27FC236}">
                <a16:creationId xmlns:a16="http://schemas.microsoft.com/office/drawing/2014/main" id="{5A7038D0-DC82-43B4-851B-1862E62720FB}"/>
              </a:ext>
            </a:extLst>
          </p:cNvPr>
          <p:cNvSpPr>
            <a:spLocks noGrp="1"/>
          </p:cNvSpPr>
          <p:nvPr>
            <p:ph idx="1"/>
          </p:nvPr>
        </p:nvSpPr>
        <p:spPr>
          <a:xfrm>
            <a:off x="838200" y="1244991"/>
            <a:ext cx="10515600" cy="4964673"/>
          </a:xfrm>
          <a:solidFill>
            <a:schemeClr val="bg1">
              <a:alpha val="65000"/>
            </a:schemeClr>
          </a:solidFill>
        </p:spPr>
        <p:txBody>
          <a:bodyPr vert="horz" lIns="91440" tIns="45720" rIns="91440" bIns="45720" rtlCol="0" anchor="t">
            <a:normAutofit/>
          </a:bodyPr>
          <a:lstStyle/>
          <a:p>
            <a:pPr marL="0" indent="0">
              <a:lnSpc>
                <a:spcPct val="150000"/>
              </a:lnSpc>
              <a:buNone/>
            </a:pPr>
            <a:r>
              <a:rPr lang="en-GB" sz="2000" dirty="0">
                <a:latin typeface="Rockwell"/>
              </a:rPr>
              <a:t>Some assumptions were made during the project:</a:t>
            </a:r>
          </a:p>
          <a:p>
            <a:pPr marL="342900" indent="-342900">
              <a:lnSpc>
                <a:spcPct val="150000"/>
              </a:lnSpc>
            </a:pPr>
            <a:r>
              <a:rPr lang="en-GB" sz="2000" dirty="0">
                <a:latin typeface="Rockwell"/>
              </a:rPr>
              <a:t>The difference between columns 'cost' and 'charged' is the profit per transaction.</a:t>
            </a:r>
          </a:p>
          <a:p>
            <a:pPr marL="342900" indent="-342900">
              <a:lnSpc>
                <a:spcPct val="150000"/>
              </a:lnSpc>
            </a:pPr>
            <a:r>
              <a:rPr lang="en-GB" sz="2000" dirty="0">
                <a:latin typeface="Rockwell"/>
              </a:rPr>
              <a:t>Some transactions had negative profit, so  I assumed that the customer would have availed some sort of discount or coupon, which reduced the charged amount.</a:t>
            </a:r>
          </a:p>
          <a:p>
            <a:pPr marL="342900" indent="-342900">
              <a:lnSpc>
                <a:spcPct val="150000"/>
              </a:lnSpc>
            </a:pPr>
            <a:r>
              <a:rPr lang="en-GB" sz="2000" dirty="0">
                <a:latin typeface="Rockwell"/>
              </a:rPr>
              <a:t>The weather data did not have records for certain days, I assumed that the weather was normal on these days, as there was no 'normal' value in the weather column.</a:t>
            </a:r>
          </a:p>
          <a:p>
            <a:pPr marL="342900" indent="-342900">
              <a:lnSpc>
                <a:spcPct val="150000"/>
              </a:lnSpc>
            </a:pPr>
            <a:r>
              <a:rPr lang="en-GB" sz="2000" dirty="0">
                <a:latin typeface="Rockwell"/>
              </a:rPr>
              <a:t>On days where multiple types of weather was present, I only took the first value that occurred. I could not perform better filtration processes due to time constraints.</a:t>
            </a:r>
          </a:p>
          <a:p>
            <a:pPr marL="0" indent="0">
              <a:lnSpc>
                <a:spcPct val="150000"/>
              </a:lnSpc>
              <a:buNone/>
            </a:pPr>
            <a:endParaRPr lang="en-GB" sz="2000" dirty="0">
              <a:latin typeface="Rockwell"/>
            </a:endParaRPr>
          </a:p>
        </p:txBody>
      </p:sp>
    </p:spTree>
    <p:extLst>
      <p:ext uri="{BB962C8B-B14F-4D97-AF65-F5344CB8AC3E}">
        <p14:creationId xmlns:p14="http://schemas.microsoft.com/office/powerpoint/2010/main" val="3503161473"/>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1A334-D47A-4C4F-8388-914F6676E559}"/>
              </a:ext>
            </a:extLst>
          </p:cNvPr>
          <p:cNvSpPr txBox="1">
            <a:spLocks/>
          </p:cNvSpPr>
          <p:nvPr/>
        </p:nvSpPr>
        <p:spPr>
          <a:xfrm>
            <a:off x="838200" y="365126"/>
            <a:ext cx="10730948"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Rockwell"/>
              </a:rPr>
              <a:t>Exploratory Data Analysis</a:t>
            </a:r>
            <a:endParaRPr lang="en-US" dirty="0">
              <a:solidFill>
                <a:schemeClr val="bg1"/>
              </a:solidFill>
            </a:endParaRPr>
          </a:p>
        </p:txBody>
      </p:sp>
      <p:sp>
        <p:nvSpPr>
          <p:cNvPr id="7" name="Content Placeholder 2">
            <a:extLst>
              <a:ext uri="{FF2B5EF4-FFF2-40B4-BE49-F238E27FC236}">
                <a16:creationId xmlns:a16="http://schemas.microsoft.com/office/drawing/2014/main" id="{6D7B33B8-A22A-4A30-8027-8BB9047EFC11}"/>
              </a:ext>
            </a:extLst>
          </p:cNvPr>
          <p:cNvSpPr txBox="1">
            <a:spLocks/>
          </p:cNvSpPr>
          <p:nvPr/>
        </p:nvSpPr>
        <p:spPr>
          <a:xfrm>
            <a:off x="444743" y="5475080"/>
            <a:ext cx="5408166" cy="917529"/>
          </a:xfrm>
          <a:prstGeom prst="rect">
            <a:avLst/>
          </a:prstGeom>
          <a:solidFill>
            <a:schemeClr val="bg1">
              <a:alpha val="6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sz="1200" dirty="0">
                <a:latin typeface="Rockwell"/>
                <a:ea typeface="+mn-lt"/>
                <a:cs typeface="+mn-lt"/>
              </a:rPr>
              <a:t>Yellow cab seems to have much larger share of the taxi market.</a:t>
            </a:r>
            <a:endParaRPr lang="en-US" sz="1200">
              <a:latin typeface="Rockwell"/>
            </a:endParaRPr>
          </a:p>
          <a:p>
            <a:pPr>
              <a:buFont typeface="Arial"/>
              <a:buChar char="•"/>
            </a:pPr>
            <a:r>
              <a:rPr lang="en-US" sz="1200" dirty="0">
                <a:latin typeface="Rockwell"/>
                <a:ea typeface="+mn-lt"/>
                <a:cs typeface="+mn-lt"/>
              </a:rPr>
              <a:t>One explanation could be that pink cabs are more expensive and are tailored for higher income audience. We will have to check this later.</a:t>
            </a:r>
            <a:endParaRPr lang="en-US" sz="1200" dirty="0">
              <a:latin typeface="Rockwell"/>
            </a:endParaRPr>
          </a:p>
        </p:txBody>
      </p:sp>
      <p:sp>
        <p:nvSpPr>
          <p:cNvPr id="5" name="TextBox 4">
            <a:extLst>
              <a:ext uri="{FF2B5EF4-FFF2-40B4-BE49-F238E27FC236}">
                <a16:creationId xmlns:a16="http://schemas.microsoft.com/office/drawing/2014/main" id="{95C59AA7-FC73-42EF-BA08-6C2BB18C9608}"/>
              </a:ext>
            </a:extLst>
          </p:cNvPr>
          <p:cNvSpPr txBox="1"/>
          <p:nvPr/>
        </p:nvSpPr>
        <p:spPr>
          <a:xfrm>
            <a:off x="2327532" y="1260519"/>
            <a:ext cx="1642181" cy="461665"/>
          </a:xfrm>
          <a:prstGeom prst="rect">
            <a:avLst/>
          </a:prstGeom>
          <a:noFill/>
        </p:spPr>
        <p:txBody>
          <a:bodyPr wrap="none" lIns="91440" tIns="45720" rIns="91440" bIns="45720" rtlCol="0" anchor="t">
            <a:spAutoFit/>
          </a:bodyPr>
          <a:lstStyle/>
          <a:p>
            <a:r>
              <a:rPr lang="en-US" sz="2400" b="1" dirty="0">
                <a:solidFill>
                  <a:schemeClr val="bg1"/>
                </a:solidFill>
                <a:latin typeface="Rockwell"/>
              </a:rPr>
              <a:t>Company</a:t>
            </a:r>
            <a:endParaRPr lang="en-US" dirty="0"/>
          </a:p>
        </p:txBody>
      </p:sp>
      <p:sp>
        <p:nvSpPr>
          <p:cNvPr id="10" name="TextBox 9">
            <a:extLst>
              <a:ext uri="{FF2B5EF4-FFF2-40B4-BE49-F238E27FC236}">
                <a16:creationId xmlns:a16="http://schemas.microsoft.com/office/drawing/2014/main" id="{0218572C-C182-4C0E-93C9-296B34C4D8C1}"/>
              </a:ext>
            </a:extLst>
          </p:cNvPr>
          <p:cNvSpPr txBox="1"/>
          <p:nvPr/>
        </p:nvSpPr>
        <p:spPr>
          <a:xfrm>
            <a:off x="8235240" y="1260519"/>
            <a:ext cx="915635" cy="461665"/>
          </a:xfrm>
          <a:prstGeom prst="rect">
            <a:avLst/>
          </a:prstGeom>
          <a:noFill/>
        </p:spPr>
        <p:txBody>
          <a:bodyPr wrap="none" lIns="91440" tIns="45720" rIns="91440" bIns="45720" rtlCol="0" anchor="t">
            <a:spAutoFit/>
          </a:bodyPr>
          <a:lstStyle/>
          <a:p>
            <a:r>
              <a:rPr lang="en-US" sz="2400" b="1" dirty="0">
                <a:solidFill>
                  <a:schemeClr val="bg1"/>
                </a:solidFill>
                <a:latin typeface="Rockwell"/>
              </a:rPr>
              <a:t>State</a:t>
            </a:r>
            <a:endParaRPr lang="en-GB" sz="2400" b="1" dirty="0">
              <a:solidFill>
                <a:schemeClr val="bg1"/>
              </a:solidFill>
              <a:latin typeface="Rockwell" panose="02060603020205020403" pitchFamily="18" charset="0"/>
            </a:endParaRPr>
          </a:p>
        </p:txBody>
      </p:sp>
      <p:sp>
        <p:nvSpPr>
          <p:cNvPr id="11" name="Content Placeholder 2">
            <a:extLst>
              <a:ext uri="{FF2B5EF4-FFF2-40B4-BE49-F238E27FC236}">
                <a16:creationId xmlns:a16="http://schemas.microsoft.com/office/drawing/2014/main" id="{6E1B94AD-3918-4260-8FF8-C14C8BC01A3F}"/>
              </a:ext>
            </a:extLst>
          </p:cNvPr>
          <p:cNvSpPr txBox="1">
            <a:spLocks/>
          </p:cNvSpPr>
          <p:nvPr/>
        </p:nvSpPr>
        <p:spPr>
          <a:xfrm>
            <a:off x="5976730" y="5475079"/>
            <a:ext cx="5747099" cy="917529"/>
          </a:xfrm>
          <a:prstGeom prst="rect">
            <a:avLst/>
          </a:prstGeom>
          <a:solidFill>
            <a:schemeClr val="bg1">
              <a:alpha val="6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sz="1200" dirty="0">
                <a:latin typeface="Rockwell"/>
                <a:ea typeface="+mn-lt"/>
                <a:cs typeface="+mn-lt"/>
              </a:rPr>
              <a:t>New York followed by California have the highest number of taxi trips.</a:t>
            </a:r>
            <a:endParaRPr lang="en-US" sz="1200">
              <a:latin typeface="Rockwell"/>
            </a:endParaRPr>
          </a:p>
          <a:p>
            <a:pPr>
              <a:buFont typeface="Arial"/>
              <a:buChar char="•"/>
            </a:pPr>
            <a:r>
              <a:rPr lang="en-US" sz="1200" dirty="0">
                <a:latin typeface="Rockwell"/>
                <a:ea typeface="+mn-lt"/>
                <a:cs typeface="+mn-lt"/>
              </a:rPr>
              <a:t>Illinois and Washington DC are third and fourth respectively with 15.8% and 12.2% of the market share.</a:t>
            </a:r>
            <a:endParaRPr lang="en-US" sz="1200">
              <a:latin typeface="Rockwell"/>
            </a:endParaRPr>
          </a:p>
        </p:txBody>
      </p:sp>
      <p:pic>
        <p:nvPicPr>
          <p:cNvPr id="6" name="Picture 7" descr="Chart, treemap chart&#10;&#10;Description automatically generated">
            <a:extLst>
              <a:ext uri="{FF2B5EF4-FFF2-40B4-BE49-F238E27FC236}">
                <a16:creationId xmlns:a16="http://schemas.microsoft.com/office/drawing/2014/main" id="{05ADCDB6-300B-4AD5-BD0E-984D100B005B}"/>
              </a:ext>
            </a:extLst>
          </p:cNvPr>
          <p:cNvPicPr>
            <a:picLocks noChangeAspect="1"/>
          </p:cNvPicPr>
          <p:nvPr/>
        </p:nvPicPr>
        <p:blipFill>
          <a:blip r:embed="rId2"/>
          <a:stretch>
            <a:fillRect/>
          </a:stretch>
        </p:blipFill>
        <p:spPr>
          <a:xfrm>
            <a:off x="439947" y="1722667"/>
            <a:ext cx="5417388" cy="3685836"/>
          </a:xfrm>
          <a:prstGeom prst="rect">
            <a:avLst/>
          </a:prstGeom>
        </p:spPr>
      </p:pic>
      <p:pic>
        <p:nvPicPr>
          <p:cNvPr id="8" name="Picture 8" descr="Chart, bar chart&#10;&#10;Description automatically generated">
            <a:extLst>
              <a:ext uri="{FF2B5EF4-FFF2-40B4-BE49-F238E27FC236}">
                <a16:creationId xmlns:a16="http://schemas.microsoft.com/office/drawing/2014/main" id="{E065D93A-385B-49EB-A037-4992AECB5C97}"/>
              </a:ext>
            </a:extLst>
          </p:cNvPr>
          <p:cNvPicPr>
            <a:picLocks noChangeAspect="1"/>
          </p:cNvPicPr>
          <p:nvPr/>
        </p:nvPicPr>
        <p:blipFill>
          <a:blip r:embed="rId3"/>
          <a:stretch>
            <a:fillRect/>
          </a:stretch>
        </p:blipFill>
        <p:spPr>
          <a:xfrm>
            <a:off x="5975230" y="1726690"/>
            <a:ext cx="5791199" cy="3677790"/>
          </a:xfrm>
          <a:prstGeom prst="rect">
            <a:avLst/>
          </a:prstGeom>
        </p:spPr>
      </p:pic>
    </p:spTree>
    <p:extLst>
      <p:ext uri="{BB962C8B-B14F-4D97-AF65-F5344CB8AC3E}">
        <p14:creationId xmlns:p14="http://schemas.microsoft.com/office/powerpoint/2010/main" val="2997488970"/>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1A334-D47A-4C4F-8388-914F6676E559}"/>
              </a:ext>
            </a:extLst>
          </p:cNvPr>
          <p:cNvSpPr txBox="1">
            <a:spLocks/>
          </p:cNvSpPr>
          <p:nvPr/>
        </p:nvSpPr>
        <p:spPr>
          <a:xfrm>
            <a:off x="838200" y="365126"/>
            <a:ext cx="10730948"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Rockwell"/>
              </a:rPr>
              <a:t>Exploratory Data Analysis</a:t>
            </a:r>
            <a:endParaRPr lang="en-US" dirty="0">
              <a:solidFill>
                <a:schemeClr val="bg1"/>
              </a:solidFill>
            </a:endParaRPr>
          </a:p>
        </p:txBody>
      </p:sp>
      <p:sp>
        <p:nvSpPr>
          <p:cNvPr id="7" name="Content Placeholder 2">
            <a:extLst>
              <a:ext uri="{FF2B5EF4-FFF2-40B4-BE49-F238E27FC236}">
                <a16:creationId xmlns:a16="http://schemas.microsoft.com/office/drawing/2014/main" id="{6D7B33B8-A22A-4A30-8027-8BB9047EFC11}"/>
              </a:ext>
            </a:extLst>
          </p:cNvPr>
          <p:cNvSpPr txBox="1">
            <a:spLocks/>
          </p:cNvSpPr>
          <p:nvPr/>
        </p:nvSpPr>
        <p:spPr>
          <a:xfrm>
            <a:off x="444743" y="5475080"/>
            <a:ext cx="5408166" cy="917529"/>
          </a:xfrm>
          <a:prstGeom prst="rect">
            <a:avLst/>
          </a:prstGeom>
          <a:solidFill>
            <a:schemeClr val="bg1">
              <a:alpha val="6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sz="1100" dirty="0">
                <a:latin typeface="Rockwell"/>
                <a:ea typeface="+mn-lt"/>
                <a:cs typeface="+mn-lt"/>
              </a:rPr>
              <a:t>Similar to age, the income distribution is also uniform and divided into two parts, with the change in frequency occurring at $25000.</a:t>
            </a:r>
          </a:p>
          <a:p>
            <a:pPr>
              <a:buFont typeface="Arial"/>
              <a:buChar char="•"/>
            </a:pPr>
            <a:r>
              <a:rPr lang="en-US" sz="1100" dirty="0">
                <a:latin typeface="Rockwell"/>
                <a:ea typeface="+mn-lt"/>
                <a:cs typeface="+mn-lt"/>
              </a:rPr>
              <a:t>All incomes before $25000 has a frequency of around 1400 customers, while an average of 300 to 400 customers have incomes more than 25000.</a:t>
            </a:r>
            <a:endParaRPr lang="en-US" sz="2400" dirty="0">
              <a:latin typeface="Rockwell"/>
              <a:ea typeface="+mn-lt"/>
              <a:cs typeface="+mn-lt"/>
            </a:endParaRPr>
          </a:p>
        </p:txBody>
      </p:sp>
      <p:sp>
        <p:nvSpPr>
          <p:cNvPr id="5" name="TextBox 4">
            <a:extLst>
              <a:ext uri="{FF2B5EF4-FFF2-40B4-BE49-F238E27FC236}">
                <a16:creationId xmlns:a16="http://schemas.microsoft.com/office/drawing/2014/main" id="{95C59AA7-FC73-42EF-BA08-6C2BB18C9608}"/>
              </a:ext>
            </a:extLst>
          </p:cNvPr>
          <p:cNvSpPr txBox="1"/>
          <p:nvPr/>
        </p:nvSpPr>
        <p:spPr>
          <a:xfrm>
            <a:off x="2327532" y="1260519"/>
            <a:ext cx="1642181" cy="461665"/>
          </a:xfrm>
          <a:prstGeom prst="rect">
            <a:avLst/>
          </a:prstGeom>
          <a:noFill/>
        </p:spPr>
        <p:txBody>
          <a:bodyPr wrap="none" lIns="91440" tIns="45720" rIns="91440" bIns="45720" rtlCol="0" anchor="t">
            <a:spAutoFit/>
          </a:bodyPr>
          <a:lstStyle/>
          <a:p>
            <a:r>
              <a:rPr lang="en-US" sz="2400" b="1" dirty="0">
                <a:solidFill>
                  <a:schemeClr val="bg1"/>
                </a:solidFill>
                <a:latin typeface="Rockwell"/>
              </a:rPr>
              <a:t>Company</a:t>
            </a:r>
            <a:endParaRPr lang="en-US" dirty="0"/>
          </a:p>
        </p:txBody>
      </p:sp>
      <p:sp>
        <p:nvSpPr>
          <p:cNvPr id="10" name="TextBox 9">
            <a:extLst>
              <a:ext uri="{FF2B5EF4-FFF2-40B4-BE49-F238E27FC236}">
                <a16:creationId xmlns:a16="http://schemas.microsoft.com/office/drawing/2014/main" id="{0218572C-C182-4C0E-93C9-296B34C4D8C1}"/>
              </a:ext>
            </a:extLst>
          </p:cNvPr>
          <p:cNvSpPr txBox="1"/>
          <p:nvPr/>
        </p:nvSpPr>
        <p:spPr>
          <a:xfrm>
            <a:off x="8235240" y="1260519"/>
            <a:ext cx="915635" cy="461665"/>
          </a:xfrm>
          <a:prstGeom prst="rect">
            <a:avLst/>
          </a:prstGeom>
          <a:noFill/>
        </p:spPr>
        <p:txBody>
          <a:bodyPr wrap="none" lIns="91440" tIns="45720" rIns="91440" bIns="45720" rtlCol="0" anchor="t">
            <a:spAutoFit/>
          </a:bodyPr>
          <a:lstStyle/>
          <a:p>
            <a:r>
              <a:rPr lang="en-US" sz="2400" b="1" dirty="0">
                <a:solidFill>
                  <a:schemeClr val="bg1"/>
                </a:solidFill>
                <a:latin typeface="Rockwell"/>
              </a:rPr>
              <a:t>State</a:t>
            </a:r>
            <a:endParaRPr lang="en-GB" sz="2400" b="1" dirty="0">
              <a:solidFill>
                <a:schemeClr val="bg1"/>
              </a:solidFill>
              <a:latin typeface="Rockwell" panose="02060603020205020403" pitchFamily="18" charset="0"/>
            </a:endParaRPr>
          </a:p>
        </p:txBody>
      </p:sp>
      <p:sp>
        <p:nvSpPr>
          <p:cNvPr id="11" name="Content Placeholder 2">
            <a:extLst>
              <a:ext uri="{FF2B5EF4-FFF2-40B4-BE49-F238E27FC236}">
                <a16:creationId xmlns:a16="http://schemas.microsoft.com/office/drawing/2014/main" id="{6E1B94AD-3918-4260-8FF8-C14C8BC01A3F}"/>
              </a:ext>
            </a:extLst>
          </p:cNvPr>
          <p:cNvSpPr txBox="1">
            <a:spLocks/>
          </p:cNvSpPr>
          <p:nvPr/>
        </p:nvSpPr>
        <p:spPr>
          <a:xfrm>
            <a:off x="5976730" y="5475079"/>
            <a:ext cx="5747099" cy="917529"/>
          </a:xfrm>
          <a:prstGeom prst="rect">
            <a:avLst/>
          </a:prstGeom>
          <a:solidFill>
            <a:schemeClr val="bg1">
              <a:alpha val="6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Rockwell"/>
                <a:ea typeface="+mn-lt"/>
                <a:cs typeface="+mn-lt"/>
              </a:rPr>
              <a:t>More people tend to pay with card than cash</a:t>
            </a:r>
          </a:p>
        </p:txBody>
      </p:sp>
      <p:pic>
        <p:nvPicPr>
          <p:cNvPr id="2" name="Picture 2" descr="Chart&#10;&#10;Description automatically generated">
            <a:extLst>
              <a:ext uri="{FF2B5EF4-FFF2-40B4-BE49-F238E27FC236}">
                <a16:creationId xmlns:a16="http://schemas.microsoft.com/office/drawing/2014/main" id="{24D568F2-DFC9-4D6A-BDC9-94D56ADA96F0}"/>
              </a:ext>
            </a:extLst>
          </p:cNvPr>
          <p:cNvPicPr>
            <a:picLocks noChangeAspect="1"/>
          </p:cNvPicPr>
          <p:nvPr/>
        </p:nvPicPr>
        <p:blipFill>
          <a:blip r:embed="rId2"/>
          <a:stretch>
            <a:fillRect/>
          </a:stretch>
        </p:blipFill>
        <p:spPr>
          <a:xfrm>
            <a:off x="439947" y="1729431"/>
            <a:ext cx="5417388" cy="3672309"/>
          </a:xfrm>
          <a:prstGeom prst="rect">
            <a:avLst/>
          </a:prstGeom>
        </p:spPr>
      </p:pic>
      <p:pic>
        <p:nvPicPr>
          <p:cNvPr id="3" name="Picture 8" descr="Chart, bar chart&#10;&#10;Description automatically generated">
            <a:extLst>
              <a:ext uri="{FF2B5EF4-FFF2-40B4-BE49-F238E27FC236}">
                <a16:creationId xmlns:a16="http://schemas.microsoft.com/office/drawing/2014/main" id="{4472B80C-6789-4D41-828E-F60F2ECEE1F9}"/>
              </a:ext>
            </a:extLst>
          </p:cNvPr>
          <p:cNvPicPr>
            <a:picLocks noChangeAspect="1"/>
          </p:cNvPicPr>
          <p:nvPr/>
        </p:nvPicPr>
        <p:blipFill>
          <a:blip r:embed="rId3"/>
          <a:stretch>
            <a:fillRect/>
          </a:stretch>
        </p:blipFill>
        <p:spPr>
          <a:xfrm>
            <a:off x="5975230" y="1722668"/>
            <a:ext cx="5791199" cy="3685835"/>
          </a:xfrm>
          <a:prstGeom prst="rect">
            <a:avLst/>
          </a:prstGeom>
        </p:spPr>
      </p:pic>
    </p:spTree>
    <p:extLst>
      <p:ext uri="{BB962C8B-B14F-4D97-AF65-F5344CB8AC3E}">
        <p14:creationId xmlns:p14="http://schemas.microsoft.com/office/powerpoint/2010/main" val="191397079"/>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14F1C-714E-4AA5-8A30-B6B3C062FE4E}"/>
              </a:ext>
            </a:extLst>
          </p:cNvPr>
          <p:cNvSpPr>
            <a:spLocks noGrp="1"/>
          </p:cNvSpPr>
          <p:nvPr>
            <p:ph idx="1"/>
          </p:nvPr>
        </p:nvSpPr>
        <p:spPr>
          <a:xfrm>
            <a:off x="838199" y="1181017"/>
            <a:ext cx="10964030" cy="1102871"/>
          </a:xfrm>
        </p:spPr>
        <p:txBody>
          <a:bodyPr vert="horz" lIns="91440" tIns="45720" rIns="91440" bIns="45720" rtlCol="0" anchor="t">
            <a:normAutofit fontScale="70000" lnSpcReduction="20000"/>
          </a:bodyPr>
          <a:lstStyle/>
          <a:p>
            <a:pPr marL="0" indent="0">
              <a:buNone/>
            </a:pPr>
            <a:r>
              <a:rPr lang="en-US" sz="2400" dirty="0">
                <a:solidFill>
                  <a:srgbClr val="FFFFFF"/>
                </a:solidFill>
                <a:latin typeface="Rockwell"/>
                <a:ea typeface="+mn-lt"/>
                <a:cs typeface="+mn-lt"/>
              </a:rPr>
              <a:t>H0: mean trips of each quarter is the same.</a:t>
            </a:r>
            <a:br>
              <a:rPr lang="en-US" sz="2400" dirty="0">
                <a:solidFill>
                  <a:srgbClr val="FFFFFF"/>
                </a:solidFill>
                <a:latin typeface="Rockwell"/>
                <a:ea typeface="+mn-lt"/>
                <a:cs typeface="+mn-lt"/>
              </a:rPr>
            </a:br>
            <a:r>
              <a:rPr lang="en-US" sz="2400" dirty="0">
                <a:solidFill>
                  <a:srgbClr val="FFFFFF"/>
                </a:solidFill>
                <a:latin typeface="Rockwell"/>
                <a:ea typeface="+mn-lt"/>
                <a:cs typeface="+mn-lt"/>
              </a:rPr>
              <a:t>H1: at least one pair of quarters have different mean trips.</a:t>
            </a:r>
            <a:br>
              <a:rPr lang="en-US" sz="2400" dirty="0">
                <a:solidFill>
                  <a:srgbClr val="FFFFFF"/>
                </a:solidFill>
                <a:latin typeface="Rockwell"/>
                <a:ea typeface="+mn-lt"/>
                <a:cs typeface="+mn-lt"/>
              </a:rPr>
            </a:br>
            <a:br>
              <a:rPr lang="en-US" sz="2400" dirty="0">
                <a:solidFill>
                  <a:srgbClr val="FFFFFF"/>
                </a:solidFill>
                <a:latin typeface="Rockwell"/>
                <a:ea typeface="+mn-lt"/>
                <a:cs typeface="+mn-lt"/>
              </a:rPr>
            </a:br>
            <a:r>
              <a:rPr lang="en-US" sz="2400" dirty="0">
                <a:solidFill>
                  <a:srgbClr val="FFFFFF"/>
                </a:solidFill>
                <a:latin typeface="Rockwell"/>
                <a:ea typeface="+mn-lt"/>
                <a:cs typeface="+mn-lt"/>
              </a:rPr>
              <a:t>This hypothesis will check to see if there is any seasonality or trend in the taxi trips per year - if the trips in each quarter are generally the same or different.</a:t>
            </a:r>
            <a:endParaRPr lang="en-US" dirty="0">
              <a:solidFill>
                <a:srgbClr val="FFFFFF"/>
              </a:solidFill>
              <a:latin typeface="Rockwell"/>
            </a:endParaRPr>
          </a:p>
        </p:txBody>
      </p:sp>
      <p:sp>
        <p:nvSpPr>
          <p:cNvPr id="4" name="Title 1">
            <a:extLst>
              <a:ext uri="{FF2B5EF4-FFF2-40B4-BE49-F238E27FC236}">
                <a16:creationId xmlns:a16="http://schemas.microsoft.com/office/drawing/2014/main" id="{1FB716B6-31F4-4239-AE81-D6B78046885A}"/>
              </a:ext>
            </a:extLst>
          </p:cNvPr>
          <p:cNvSpPr txBox="1">
            <a:spLocks/>
          </p:cNvSpPr>
          <p:nvPr/>
        </p:nvSpPr>
        <p:spPr>
          <a:xfrm>
            <a:off x="838200" y="365126"/>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Rockwell"/>
              </a:rPr>
              <a:t>Hypothesis 1</a:t>
            </a:r>
            <a:endParaRPr lang="en-US" sz="3600" b="1" dirty="0">
              <a:solidFill>
                <a:schemeClr val="bg1"/>
              </a:solidFill>
              <a:latin typeface="Rockwell" panose="02060603020205020403" pitchFamily="18" charset="0"/>
            </a:endParaRPr>
          </a:p>
        </p:txBody>
      </p:sp>
      <p:sp>
        <p:nvSpPr>
          <p:cNvPr id="10" name="Content Placeholder 2">
            <a:extLst>
              <a:ext uri="{FF2B5EF4-FFF2-40B4-BE49-F238E27FC236}">
                <a16:creationId xmlns:a16="http://schemas.microsoft.com/office/drawing/2014/main" id="{97D59A78-F412-44D9-B372-4C46B1D1E675}"/>
              </a:ext>
            </a:extLst>
          </p:cNvPr>
          <p:cNvSpPr txBox="1">
            <a:spLocks/>
          </p:cNvSpPr>
          <p:nvPr/>
        </p:nvSpPr>
        <p:spPr>
          <a:xfrm>
            <a:off x="838199" y="2447278"/>
            <a:ext cx="3618981" cy="3627595"/>
          </a:xfrm>
          <a:prstGeom prst="rect">
            <a:avLst/>
          </a:prstGeom>
          <a:solidFill>
            <a:schemeClr val="bg1">
              <a:alpha val="65000"/>
            </a:schemeClr>
          </a:solidFill>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400" b="1" dirty="0">
                <a:latin typeface="Rockwell"/>
              </a:rPr>
              <a:t>Observations</a:t>
            </a:r>
          </a:p>
          <a:p>
            <a:pPr marL="0" indent="0">
              <a:lnSpc>
                <a:spcPct val="100000"/>
              </a:lnSpc>
              <a:buNone/>
            </a:pPr>
            <a:r>
              <a:rPr lang="en-US" sz="2200" dirty="0">
                <a:latin typeface="Rockwell"/>
                <a:ea typeface="+mn-lt"/>
                <a:cs typeface="+mn-lt"/>
              </a:rPr>
              <a:t>On a holistic picture, it does seem that there is a general trend over the 3 years. There seems to be a massive spike in trips somewhere in the middle of 2018. </a:t>
            </a:r>
            <a:br>
              <a:rPr lang="en-US" sz="2200" dirty="0">
                <a:latin typeface="Rockwell"/>
                <a:ea typeface="+mn-lt"/>
                <a:cs typeface="+mn-lt"/>
              </a:rPr>
            </a:br>
            <a:br>
              <a:rPr lang="en-US" sz="2200" dirty="0">
                <a:latin typeface="Rockwell"/>
                <a:ea typeface="+mn-lt"/>
                <a:cs typeface="+mn-lt"/>
              </a:rPr>
            </a:br>
            <a:r>
              <a:rPr lang="en-US" sz="2200" dirty="0">
                <a:latin typeface="Rockwell"/>
                <a:ea typeface="+mn-lt"/>
                <a:cs typeface="+mn-lt"/>
              </a:rPr>
              <a:t>Overall, there is no doubt that there is a seasonality trend.</a:t>
            </a:r>
            <a:endParaRPr lang="en-US" sz="2200">
              <a:latin typeface="Rockwell"/>
            </a:endParaRPr>
          </a:p>
        </p:txBody>
      </p:sp>
      <p:pic>
        <p:nvPicPr>
          <p:cNvPr id="2" name="Picture 4" descr="Chart&#10;&#10;Description automatically generated">
            <a:extLst>
              <a:ext uri="{FF2B5EF4-FFF2-40B4-BE49-F238E27FC236}">
                <a16:creationId xmlns:a16="http://schemas.microsoft.com/office/drawing/2014/main" id="{960F0ED7-279D-4A69-8353-28614634BCAE}"/>
              </a:ext>
            </a:extLst>
          </p:cNvPr>
          <p:cNvPicPr>
            <a:picLocks noChangeAspect="1"/>
          </p:cNvPicPr>
          <p:nvPr/>
        </p:nvPicPr>
        <p:blipFill>
          <a:blip r:embed="rId2"/>
          <a:stretch>
            <a:fillRect/>
          </a:stretch>
        </p:blipFill>
        <p:spPr>
          <a:xfrm>
            <a:off x="4710023" y="2445187"/>
            <a:ext cx="7200181" cy="3592267"/>
          </a:xfrm>
          <a:prstGeom prst="rect">
            <a:avLst/>
          </a:prstGeom>
        </p:spPr>
      </p:pic>
    </p:spTree>
    <p:extLst>
      <p:ext uri="{BB962C8B-B14F-4D97-AF65-F5344CB8AC3E}">
        <p14:creationId xmlns:p14="http://schemas.microsoft.com/office/powerpoint/2010/main" val="2302137166"/>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B716B6-31F4-4239-AE81-D6B78046885A}"/>
              </a:ext>
            </a:extLst>
          </p:cNvPr>
          <p:cNvSpPr txBox="1">
            <a:spLocks/>
          </p:cNvSpPr>
          <p:nvPr/>
        </p:nvSpPr>
        <p:spPr>
          <a:xfrm>
            <a:off x="838200" y="365126"/>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Rockwell"/>
              </a:rPr>
              <a:t>Hypothesis 1</a:t>
            </a:r>
            <a:endParaRPr lang="en-US" sz="3600" b="1" dirty="0">
              <a:solidFill>
                <a:schemeClr val="bg1"/>
              </a:solidFill>
              <a:latin typeface="Rockwell" panose="02060603020205020403" pitchFamily="18" charset="0"/>
            </a:endParaRPr>
          </a:p>
        </p:txBody>
      </p:sp>
      <p:pic>
        <p:nvPicPr>
          <p:cNvPr id="7" name="Picture 7" descr="Chart&#10;&#10;Description automatically generated">
            <a:extLst>
              <a:ext uri="{FF2B5EF4-FFF2-40B4-BE49-F238E27FC236}">
                <a16:creationId xmlns:a16="http://schemas.microsoft.com/office/drawing/2014/main" id="{6EF92484-4003-447D-AC74-67B4C7D26B50}"/>
              </a:ext>
            </a:extLst>
          </p:cNvPr>
          <p:cNvPicPr>
            <a:picLocks noChangeAspect="1"/>
          </p:cNvPicPr>
          <p:nvPr/>
        </p:nvPicPr>
        <p:blipFill>
          <a:blip r:embed="rId2"/>
          <a:stretch>
            <a:fillRect/>
          </a:stretch>
        </p:blipFill>
        <p:spPr>
          <a:xfrm>
            <a:off x="943155" y="1251865"/>
            <a:ext cx="5172972" cy="2528342"/>
          </a:xfrm>
          <a:prstGeom prst="rect">
            <a:avLst/>
          </a:prstGeom>
        </p:spPr>
      </p:pic>
      <p:pic>
        <p:nvPicPr>
          <p:cNvPr id="8" name="Picture 8" descr="Chart&#10;&#10;Description automatically generated">
            <a:extLst>
              <a:ext uri="{FF2B5EF4-FFF2-40B4-BE49-F238E27FC236}">
                <a16:creationId xmlns:a16="http://schemas.microsoft.com/office/drawing/2014/main" id="{B71EBCB9-8E8F-4ACD-9671-5DA905F4BB21}"/>
              </a:ext>
            </a:extLst>
          </p:cNvPr>
          <p:cNvPicPr>
            <a:picLocks noChangeAspect="1"/>
          </p:cNvPicPr>
          <p:nvPr/>
        </p:nvPicPr>
        <p:blipFill>
          <a:blip r:embed="rId3"/>
          <a:stretch>
            <a:fillRect/>
          </a:stretch>
        </p:blipFill>
        <p:spPr>
          <a:xfrm>
            <a:off x="943154" y="3940431"/>
            <a:ext cx="5172972" cy="2542719"/>
          </a:xfrm>
          <a:prstGeom prst="rect">
            <a:avLst/>
          </a:prstGeom>
        </p:spPr>
      </p:pic>
      <p:pic>
        <p:nvPicPr>
          <p:cNvPr id="9" name="Picture 10" descr="Chart&#10;&#10;Description automatically generated">
            <a:extLst>
              <a:ext uri="{FF2B5EF4-FFF2-40B4-BE49-F238E27FC236}">
                <a16:creationId xmlns:a16="http://schemas.microsoft.com/office/drawing/2014/main" id="{56ADEFED-4616-4A96-ADD8-885168C829A3}"/>
              </a:ext>
            </a:extLst>
          </p:cNvPr>
          <p:cNvPicPr>
            <a:picLocks noChangeAspect="1"/>
          </p:cNvPicPr>
          <p:nvPr/>
        </p:nvPicPr>
        <p:blipFill>
          <a:blip r:embed="rId4"/>
          <a:stretch>
            <a:fillRect/>
          </a:stretch>
        </p:blipFill>
        <p:spPr>
          <a:xfrm>
            <a:off x="6305910" y="2517073"/>
            <a:ext cx="5172972" cy="2528342"/>
          </a:xfrm>
          <a:prstGeom prst="rect">
            <a:avLst/>
          </a:prstGeom>
        </p:spPr>
      </p:pic>
      <p:sp>
        <p:nvSpPr>
          <p:cNvPr id="11" name="TextBox 10">
            <a:extLst>
              <a:ext uri="{FF2B5EF4-FFF2-40B4-BE49-F238E27FC236}">
                <a16:creationId xmlns:a16="http://schemas.microsoft.com/office/drawing/2014/main" id="{29119C71-0D1D-457F-ABA0-C84D677A0DCF}"/>
              </a:ext>
            </a:extLst>
          </p:cNvPr>
          <p:cNvSpPr txBox="1"/>
          <p:nvPr/>
        </p:nvSpPr>
        <p:spPr>
          <a:xfrm>
            <a:off x="1173192" y="1245079"/>
            <a:ext cx="859766" cy="476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dirty="0">
                <a:latin typeface="Rockwell"/>
              </a:rPr>
              <a:t>2016</a:t>
            </a:r>
            <a:endParaRPr lang="en-US" sz="2400" b="1" dirty="0"/>
          </a:p>
        </p:txBody>
      </p:sp>
      <p:sp>
        <p:nvSpPr>
          <p:cNvPr id="12" name="TextBox 11">
            <a:extLst>
              <a:ext uri="{FF2B5EF4-FFF2-40B4-BE49-F238E27FC236}">
                <a16:creationId xmlns:a16="http://schemas.microsoft.com/office/drawing/2014/main" id="{E8282721-8293-4463-BDC8-939400CDDE8B}"/>
              </a:ext>
            </a:extLst>
          </p:cNvPr>
          <p:cNvSpPr txBox="1"/>
          <p:nvPr/>
        </p:nvSpPr>
        <p:spPr>
          <a:xfrm>
            <a:off x="1173191" y="3933644"/>
            <a:ext cx="859766" cy="476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dirty="0">
                <a:latin typeface="Rockwell"/>
              </a:rPr>
              <a:t>2017</a:t>
            </a:r>
            <a:endParaRPr lang="en-US" sz="2400" b="1" dirty="0"/>
          </a:p>
        </p:txBody>
      </p:sp>
      <p:sp>
        <p:nvSpPr>
          <p:cNvPr id="13" name="TextBox 12">
            <a:extLst>
              <a:ext uri="{FF2B5EF4-FFF2-40B4-BE49-F238E27FC236}">
                <a16:creationId xmlns:a16="http://schemas.microsoft.com/office/drawing/2014/main" id="{F1F9B583-5570-4526-BE7F-329A039B392F}"/>
              </a:ext>
            </a:extLst>
          </p:cNvPr>
          <p:cNvSpPr txBox="1"/>
          <p:nvPr/>
        </p:nvSpPr>
        <p:spPr>
          <a:xfrm>
            <a:off x="6593456" y="2567796"/>
            <a:ext cx="859766" cy="476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dirty="0">
                <a:latin typeface="Rockwell"/>
              </a:rPr>
              <a:t>2018</a:t>
            </a:r>
            <a:endParaRPr lang="en-US" sz="2400" b="1" dirty="0"/>
          </a:p>
        </p:txBody>
      </p:sp>
    </p:spTree>
    <p:extLst>
      <p:ext uri="{BB962C8B-B14F-4D97-AF65-F5344CB8AC3E}">
        <p14:creationId xmlns:p14="http://schemas.microsoft.com/office/powerpoint/2010/main" val="1017918262"/>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B716B6-31F4-4239-AE81-D6B78046885A}"/>
              </a:ext>
            </a:extLst>
          </p:cNvPr>
          <p:cNvSpPr txBox="1">
            <a:spLocks/>
          </p:cNvSpPr>
          <p:nvPr/>
        </p:nvSpPr>
        <p:spPr>
          <a:xfrm>
            <a:off x="838200" y="365126"/>
            <a:ext cx="10515600" cy="872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Rockwell"/>
              </a:rPr>
              <a:t>Hypothesis 1 - Results</a:t>
            </a:r>
            <a:endParaRPr lang="en-US" sz="3600" b="1" dirty="0">
              <a:solidFill>
                <a:schemeClr val="bg1"/>
              </a:solidFill>
              <a:latin typeface="Rockwell" panose="02060603020205020403" pitchFamily="18" charset="0"/>
            </a:endParaRPr>
          </a:p>
        </p:txBody>
      </p:sp>
      <p:sp>
        <p:nvSpPr>
          <p:cNvPr id="5" name="Content Placeholder 2">
            <a:extLst>
              <a:ext uri="{FF2B5EF4-FFF2-40B4-BE49-F238E27FC236}">
                <a16:creationId xmlns:a16="http://schemas.microsoft.com/office/drawing/2014/main" id="{4BE71751-8762-4BEA-9506-5BDEBFF55DFD}"/>
              </a:ext>
            </a:extLst>
          </p:cNvPr>
          <p:cNvSpPr>
            <a:spLocks noGrp="1"/>
          </p:cNvSpPr>
          <p:nvPr>
            <p:ph idx="1"/>
          </p:nvPr>
        </p:nvSpPr>
        <p:spPr>
          <a:xfrm>
            <a:off x="838200" y="1244991"/>
            <a:ext cx="10515600" cy="2146712"/>
          </a:xfrm>
          <a:solidFill>
            <a:schemeClr val="bg1">
              <a:alpha val="65000"/>
            </a:schemeClr>
          </a:solidFill>
        </p:spPr>
        <p:txBody>
          <a:bodyPr vert="horz" lIns="91440" tIns="45720" rIns="91440" bIns="45720" rtlCol="0" anchor="t">
            <a:normAutofit/>
          </a:bodyPr>
          <a:lstStyle/>
          <a:p>
            <a:pPr marL="0" indent="0">
              <a:lnSpc>
                <a:spcPct val="150000"/>
              </a:lnSpc>
              <a:buNone/>
            </a:pPr>
            <a:r>
              <a:rPr lang="en-GB" sz="2400" b="1" dirty="0">
                <a:latin typeface="Rockwell"/>
              </a:rPr>
              <a:t>Observations</a:t>
            </a:r>
          </a:p>
          <a:p>
            <a:pPr>
              <a:buFont typeface="Arial"/>
              <a:buChar char="•"/>
            </a:pPr>
            <a:r>
              <a:rPr lang="en-GB" sz="2200" dirty="0">
                <a:latin typeface="Rockwell"/>
                <a:ea typeface="+mn-lt"/>
                <a:cs typeface="+mn-lt"/>
              </a:rPr>
              <a:t>The 3 years are very similar as noted previously.</a:t>
            </a:r>
            <a:endParaRPr lang="en-GB" sz="2200">
              <a:latin typeface="Rockwell"/>
            </a:endParaRPr>
          </a:p>
          <a:p>
            <a:pPr>
              <a:buFont typeface="Arial"/>
              <a:buChar char="•"/>
            </a:pPr>
            <a:r>
              <a:rPr lang="en-GB" sz="2200" dirty="0">
                <a:latin typeface="Rockwell"/>
                <a:ea typeface="+mn-lt"/>
                <a:cs typeface="+mn-lt"/>
              </a:rPr>
              <a:t>Across the span of each year, the trips very gradually increases.</a:t>
            </a:r>
            <a:endParaRPr lang="en-GB" sz="2200">
              <a:latin typeface="Rockwell"/>
            </a:endParaRPr>
          </a:p>
          <a:p>
            <a:pPr>
              <a:buFont typeface="Arial"/>
              <a:buChar char="•"/>
            </a:pPr>
            <a:r>
              <a:rPr lang="en-GB" sz="2200" dirty="0">
                <a:latin typeface="Rockwell"/>
                <a:ea typeface="+mn-lt"/>
                <a:cs typeface="+mn-lt"/>
              </a:rPr>
              <a:t>In each month, there also seems to be a trend.</a:t>
            </a:r>
            <a:endParaRPr lang="en-GB" sz="2200" dirty="0">
              <a:latin typeface="Rockwell"/>
            </a:endParaRPr>
          </a:p>
        </p:txBody>
      </p:sp>
      <p:sp>
        <p:nvSpPr>
          <p:cNvPr id="6" name="Content Placeholder 2">
            <a:extLst>
              <a:ext uri="{FF2B5EF4-FFF2-40B4-BE49-F238E27FC236}">
                <a16:creationId xmlns:a16="http://schemas.microsoft.com/office/drawing/2014/main" id="{1E77F64D-DA93-40F5-978F-BC340945E955}"/>
              </a:ext>
            </a:extLst>
          </p:cNvPr>
          <p:cNvSpPr txBox="1">
            <a:spLocks/>
          </p:cNvSpPr>
          <p:nvPr/>
        </p:nvSpPr>
        <p:spPr>
          <a:xfrm>
            <a:off x="832449" y="3712146"/>
            <a:ext cx="10529977" cy="2232976"/>
          </a:xfrm>
          <a:prstGeom prst="rect">
            <a:avLst/>
          </a:prstGeom>
          <a:solidFill>
            <a:schemeClr val="bg1">
              <a:alpha val="6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GB" sz="2400" b="1" dirty="0">
                <a:latin typeface="Rockwell"/>
              </a:rPr>
              <a:t>Results</a:t>
            </a:r>
          </a:p>
          <a:p>
            <a:pPr>
              <a:buFont typeface="Arial"/>
              <a:buChar char="•"/>
            </a:pPr>
            <a:r>
              <a:rPr lang="en-GB" sz="2200" dirty="0">
                <a:latin typeface="Rockwell"/>
                <a:ea typeface="+mn-lt"/>
                <a:cs typeface="+mn-lt"/>
              </a:rPr>
              <a:t>The graphs clearly indicate that there is seasonality in the taxi rides, and that the number increases gradually throughout the year, and then drops at the start of the year (except for New Year)</a:t>
            </a:r>
            <a:endParaRPr lang="en-GB" sz="2200" dirty="0">
              <a:latin typeface="Rockwell"/>
            </a:endParaRPr>
          </a:p>
          <a:p>
            <a:pPr>
              <a:buFont typeface="Arial"/>
              <a:buChar char="•"/>
            </a:pPr>
            <a:r>
              <a:rPr lang="en-GB" sz="2200" dirty="0">
                <a:latin typeface="Rockwell"/>
                <a:ea typeface="+mn-lt"/>
                <a:cs typeface="+mn-lt"/>
              </a:rPr>
              <a:t>Thus, H0 is rejected.</a:t>
            </a:r>
            <a:endParaRPr lang="en-GB" dirty="0">
              <a:latin typeface="Rockwell"/>
              <a:ea typeface="+mn-lt"/>
              <a:cs typeface="+mn-lt"/>
            </a:endParaRPr>
          </a:p>
          <a:p>
            <a:pPr>
              <a:buFont typeface="Arial"/>
              <a:buChar char="•"/>
            </a:pPr>
            <a:endParaRPr lang="en-GB" sz="2200" dirty="0">
              <a:latin typeface="Rockwell"/>
              <a:cs typeface="Calibri"/>
            </a:endParaRPr>
          </a:p>
        </p:txBody>
      </p:sp>
    </p:spTree>
    <p:extLst>
      <p:ext uri="{BB962C8B-B14F-4D97-AF65-F5344CB8AC3E}">
        <p14:creationId xmlns:p14="http://schemas.microsoft.com/office/powerpoint/2010/main" val="3918431528"/>
      </p:ext>
    </p:extLst>
  </p:cSld>
  <p:clrMapOvr>
    <a:masterClrMapping/>
  </p:clrMapOvr>
  <p:transition>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24</Words>
  <Application>Microsoft Office PowerPoint</Application>
  <PresentationFormat>Widescreen</PresentationFormat>
  <Paragraphs>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Introduction</vt:lpstr>
      <vt:lpstr>Structure of Project</vt:lpstr>
      <vt:lpstr>Assumptions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Further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Muadh Faizan</dc:creator>
  <cp:lastModifiedBy>Muadh Faizan</cp:lastModifiedBy>
  <cp:revision>505</cp:revision>
  <dcterms:created xsi:type="dcterms:W3CDTF">2021-03-24T09:25:37Z</dcterms:created>
  <dcterms:modified xsi:type="dcterms:W3CDTF">2021-06-29T12:01:29Z</dcterms:modified>
</cp:coreProperties>
</file>