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45804" y="1854250"/>
            <a:ext cx="8873711" cy="443198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Exploratory Data Analysis</a:t>
            </a:r>
          </a:p>
          <a:p>
            <a:r>
              <a:rPr lang="en-US" sz="4000" dirty="0"/>
              <a:t>Team Muadh</a:t>
            </a:r>
          </a:p>
          <a:p>
            <a:endParaRPr lang="en-US" sz="3600" dirty="0"/>
          </a:p>
          <a:p>
            <a:r>
              <a:rPr lang="en-US" sz="2400" dirty="0"/>
              <a:t>Muadh Faizan</a:t>
            </a:r>
          </a:p>
          <a:p>
            <a:r>
              <a:rPr lang="en-US" sz="2400" dirty="0"/>
              <a:t>muadhfaizan@gmail.com</a:t>
            </a:r>
          </a:p>
          <a:p>
            <a:r>
              <a:rPr lang="en-US" sz="2400" dirty="0"/>
              <a:t>Data Science</a:t>
            </a:r>
          </a:p>
          <a:p>
            <a:r>
              <a:rPr lang="en-US" sz="2800" b="1" dirty="0"/>
              <a:t>10 August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4694234" cy="769441"/>
          </a:xfrm>
          <a:prstGeom prst="rect">
            <a:avLst/>
          </a:prstGeom>
          <a:noFill/>
        </p:spPr>
        <p:txBody>
          <a:bodyPr wrap="none" rtlCol="0">
            <a:spAutoFit/>
          </a:bodyPr>
          <a:lstStyle/>
          <a:p>
            <a:r>
              <a:rPr lang="en-GB" sz="4400" dirty="0">
                <a:solidFill>
                  <a:srgbClr val="FF6600"/>
                </a:solidFill>
              </a:rPr>
              <a:t>EDA – Stacked plots</a:t>
            </a:r>
          </a:p>
        </p:txBody>
      </p:sp>
      <p:sp>
        <p:nvSpPr>
          <p:cNvPr id="11" name="TextBox 10">
            <a:extLst>
              <a:ext uri="{FF2B5EF4-FFF2-40B4-BE49-F238E27FC236}">
                <a16:creationId xmlns:a16="http://schemas.microsoft.com/office/drawing/2014/main" id="{8B619C29-AB78-41E9-B1FA-EA21930FF0B5}"/>
              </a:ext>
            </a:extLst>
          </p:cNvPr>
          <p:cNvSpPr txBox="1"/>
          <p:nvPr/>
        </p:nvSpPr>
        <p:spPr>
          <a:xfrm>
            <a:off x="6398118" y="4905944"/>
            <a:ext cx="5132863" cy="923330"/>
          </a:xfrm>
          <a:prstGeom prst="rect">
            <a:avLst/>
          </a:prstGeom>
          <a:noFill/>
        </p:spPr>
        <p:txBody>
          <a:bodyPr wrap="square" rtlCol="0">
            <a:spAutoFit/>
          </a:bodyPr>
          <a:lstStyle/>
          <a:p>
            <a:r>
              <a:rPr lang="en-GB" dirty="0">
                <a:solidFill>
                  <a:srgbClr val="FF6600"/>
                </a:solidFill>
              </a:rPr>
              <a:t>Customers with tertiary education are almost twice more likely to buy the product than those with just secondary or primary education.</a:t>
            </a:r>
          </a:p>
        </p:txBody>
      </p:sp>
      <p:sp>
        <p:nvSpPr>
          <p:cNvPr id="9" name="TextBox 8">
            <a:extLst>
              <a:ext uri="{FF2B5EF4-FFF2-40B4-BE49-F238E27FC236}">
                <a16:creationId xmlns:a16="http://schemas.microsoft.com/office/drawing/2014/main" id="{553A5440-7568-4F7A-A59F-C0590BEC6038}"/>
              </a:ext>
            </a:extLst>
          </p:cNvPr>
          <p:cNvSpPr txBox="1"/>
          <p:nvPr/>
        </p:nvSpPr>
        <p:spPr>
          <a:xfrm>
            <a:off x="827312" y="4905944"/>
            <a:ext cx="5397080" cy="923330"/>
          </a:xfrm>
          <a:prstGeom prst="rect">
            <a:avLst/>
          </a:prstGeom>
          <a:noFill/>
        </p:spPr>
        <p:txBody>
          <a:bodyPr wrap="square" rtlCol="0">
            <a:spAutoFit/>
          </a:bodyPr>
          <a:lstStyle/>
          <a:p>
            <a:r>
              <a:rPr lang="en-GB" dirty="0">
                <a:solidFill>
                  <a:srgbClr val="FF6600"/>
                </a:solidFill>
              </a:rPr>
              <a:t>Students seem to have higher conversion rate than others, with around 30%. Retirees and unemployed customers follow behind.</a:t>
            </a:r>
          </a:p>
        </p:txBody>
      </p:sp>
      <p:pic>
        <p:nvPicPr>
          <p:cNvPr id="4098" name="Picture 2">
            <a:extLst>
              <a:ext uri="{FF2B5EF4-FFF2-40B4-BE49-F238E27FC236}">
                <a16:creationId xmlns:a16="http://schemas.microsoft.com/office/drawing/2014/main" id="{23A7B372-B186-448C-8742-F6C882C82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2" y="1233707"/>
            <a:ext cx="5397080" cy="35337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7648B6E-04E4-4633-A9A1-D1929D3B57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118" y="1233707"/>
            <a:ext cx="5404513" cy="354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167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4694234" cy="769441"/>
          </a:xfrm>
          <a:prstGeom prst="rect">
            <a:avLst/>
          </a:prstGeom>
          <a:noFill/>
        </p:spPr>
        <p:txBody>
          <a:bodyPr wrap="none" rtlCol="0">
            <a:spAutoFit/>
          </a:bodyPr>
          <a:lstStyle/>
          <a:p>
            <a:r>
              <a:rPr lang="en-GB" sz="4400" dirty="0">
                <a:solidFill>
                  <a:srgbClr val="FF6600"/>
                </a:solidFill>
              </a:rPr>
              <a:t>EDA – Stacked plots</a:t>
            </a:r>
          </a:p>
        </p:txBody>
      </p:sp>
      <p:sp>
        <p:nvSpPr>
          <p:cNvPr id="9" name="TextBox 8">
            <a:extLst>
              <a:ext uri="{FF2B5EF4-FFF2-40B4-BE49-F238E27FC236}">
                <a16:creationId xmlns:a16="http://schemas.microsoft.com/office/drawing/2014/main" id="{553A5440-7568-4F7A-A59F-C0590BEC6038}"/>
              </a:ext>
            </a:extLst>
          </p:cNvPr>
          <p:cNvSpPr txBox="1"/>
          <p:nvPr/>
        </p:nvSpPr>
        <p:spPr>
          <a:xfrm>
            <a:off x="1178000" y="4977962"/>
            <a:ext cx="9835999" cy="830997"/>
          </a:xfrm>
          <a:prstGeom prst="rect">
            <a:avLst/>
          </a:prstGeom>
          <a:noFill/>
        </p:spPr>
        <p:txBody>
          <a:bodyPr wrap="square" rtlCol="0">
            <a:spAutoFit/>
          </a:bodyPr>
          <a:lstStyle/>
          <a:p>
            <a:r>
              <a:rPr lang="en-GB" sz="2400" dirty="0">
                <a:solidFill>
                  <a:srgbClr val="FF6600"/>
                </a:solidFill>
              </a:rPr>
              <a:t>Customers that had no personal loans or no housing loans were twice more likely to buy the product than those who did have those loans.</a:t>
            </a:r>
          </a:p>
        </p:txBody>
      </p:sp>
      <p:pic>
        <p:nvPicPr>
          <p:cNvPr id="5122" name="Picture 2">
            <a:extLst>
              <a:ext uri="{FF2B5EF4-FFF2-40B4-BE49-F238E27FC236}">
                <a16:creationId xmlns:a16="http://schemas.microsoft.com/office/drawing/2014/main" id="{76AD6779-0E36-437E-8162-AA9280B3C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879" y="1233707"/>
            <a:ext cx="5404513" cy="35584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62F4341-D99F-41C8-A920-FEB70018B2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118" y="1233707"/>
            <a:ext cx="5397080" cy="3558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37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4694234" cy="769441"/>
          </a:xfrm>
          <a:prstGeom prst="rect">
            <a:avLst/>
          </a:prstGeom>
          <a:noFill/>
        </p:spPr>
        <p:txBody>
          <a:bodyPr wrap="none" rtlCol="0">
            <a:spAutoFit/>
          </a:bodyPr>
          <a:lstStyle/>
          <a:p>
            <a:r>
              <a:rPr lang="en-GB" sz="4400" dirty="0">
                <a:solidFill>
                  <a:srgbClr val="FF6600"/>
                </a:solidFill>
              </a:rPr>
              <a:t>EDA – Stacked plots</a:t>
            </a:r>
          </a:p>
        </p:txBody>
      </p:sp>
      <p:sp>
        <p:nvSpPr>
          <p:cNvPr id="11" name="TextBox 10">
            <a:extLst>
              <a:ext uri="{FF2B5EF4-FFF2-40B4-BE49-F238E27FC236}">
                <a16:creationId xmlns:a16="http://schemas.microsoft.com/office/drawing/2014/main" id="{8B619C29-AB78-41E9-B1FA-EA21930FF0B5}"/>
              </a:ext>
            </a:extLst>
          </p:cNvPr>
          <p:cNvSpPr txBox="1"/>
          <p:nvPr/>
        </p:nvSpPr>
        <p:spPr>
          <a:xfrm>
            <a:off x="6398118" y="4905944"/>
            <a:ext cx="5132863" cy="1200329"/>
          </a:xfrm>
          <a:prstGeom prst="rect">
            <a:avLst/>
          </a:prstGeom>
          <a:noFill/>
        </p:spPr>
        <p:txBody>
          <a:bodyPr wrap="square" rtlCol="0">
            <a:spAutoFit/>
          </a:bodyPr>
          <a:lstStyle/>
          <a:p>
            <a:r>
              <a:rPr lang="en-GB" dirty="0">
                <a:solidFill>
                  <a:srgbClr val="FF6600"/>
                </a:solidFill>
              </a:rPr>
              <a:t>More than 50% of customers that bought the previous campaign’s product also bought the term deposit. This is a clear indication of </a:t>
            </a:r>
            <a:r>
              <a:rPr lang="en-GB">
                <a:solidFill>
                  <a:srgbClr val="FF6600"/>
                </a:solidFill>
              </a:rPr>
              <a:t>the power customer loyalty.</a:t>
            </a:r>
            <a:endParaRPr lang="en-GB" dirty="0">
              <a:solidFill>
                <a:srgbClr val="FF6600"/>
              </a:solidFill>
            </a:endParaRPr>
          </a:p>
        </p:txBody>
      </p:sp>
      <p:sp>
        <p:nvSpPr>
          <p:cNvPr id="9" name="TextBox 8">
            <a:extLst>
              <a:ext uri="{FF2B5EF4-FFF2-40B4-BE49-F238E27FC236}">
                <a16:creationId xmlns:a16="http://schemas.microsoft.com/office/drawing/2014/main" id="{553A5440-7568-4F7A-A59F-C0590BEC6038}"/>
              </a:ext>
            </a:extLst>
          </p:cNvPr>
          <p:cNvSpPr txBox="1"/>
          <p:nvPr/>
        </p:nvSpPr>
        <p:spPr>
          <a:xfrm>
            <a:off x="827312" y="4905944"/>
            <a:ext cx="5397080" cy="1200329"/>
          </a:xfrm>
          <a:prstGeom prst="rect">
            <a:avLst/>
          </a:prstGeom>
          <a:noFill/>
        </p:spPr>
        <p:txBody>
          <a:bodyPr wrap="square" rtlCol="0">
            <a:spAutoFit/>
          </a:bodyPr>
          <a:lstStyle/>
          <a:p>
            <a:r>
              <a:rPr lang="en-GB" dirty="0">
                <a:solidFill>
                  <a:srgbClr val="FF6600"/>
                </a:solidFill>
              </a:rPr>
              <a:t>The months of March, September, October and December had almost 50% conversion rate. The reason for this is unclear, but an investigation into this would be recommended, so that any trends can be leveraged.</a:t>
            </a:r>
          </a:p>
        </p:txBody>
      </p:sp>
      <p:pic>
        <p:nvPicPr>
          <p:cNvPr id="6146" name="Picture 2">
            <a:extLst>
              <a:ext uri="{FF2B5EF4-FFF2-40B4-BE49-F238E27FC236}">
                <a16:creationId xmlns:a16="http://schemas.microsoft.com/office/drawing/2014/main" id="{951BBEE4-3415-43F4-ADF9-E57056EB3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879" y="1233707"/>
            <a:ext cx="5404513" cy="35558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9EA5F1D-AEB2-4927-B8F3-0B0439F6C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118" y="1232788"/>
            <a:ext cx="5397081" cy="3556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17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3764107" cy="769441"/>
          </a:xfrm>
          <a:prstGeom prst="rect">
            <a:avLst/>
          </a:prstGeom>
          <a:noFill/>
        </p:spPr>
        <p:txBody>
          <a:bodyPr wrap="none" rtlCol="0">
            <a:spAutoFit/>
          </a:bodyPr>
          <a:lstStyle/>
          <a:p>
            <a:r>
              <a:rPr lang="en-GB" sz="4400" dirty="0">
                <a:solidFill>
                  <a:srgbClr val="FF6600"/>
                </a:solidFill>
              </a:rPr>
              <a:t>EDA – Boxplots</a:t>
            </a:r>
          </a:p>
        </p:txBody>
      </p:sp>
      <p:sp>
        <p:nvSpPr>
          <p:cNvPr id="11" name="TextBox 10">
            <a:extLst>
              <a:ext uri="{FF2B5EF4-FFF2-40B4-BE49-F238E27FC236}">
                <a16:creationId xmlns:a16="http://schemas.microsoft.com/office/drawing/2014/main" id="{8B619C29-AB78-41E9-B1FA-EA21930FF0B5}"/>
              </a:ext>
            </a:extLst>
          </p:cNvPr>
          <p:cNvSpPr txBox="1"/>
          <p:nvPr/>
        </p:nvSpPr>
        <p:spPr>
          <a:xfrm>
            <a:off x="6398118" y="4905944"/>
            <a:ext cx="5132863" cy="1200329"/>
          </a:xfrm>
          <a:prstGeom prst="rect">
            <a:avLst/>
          </a:prstGeom>
          <a:noFill/>
        </p:spPr>
        <p:txBody>
          <a:bodyPr wrap="square" rtlCol="0">
            <a:spAutoFit/>
          </a:bodyPr>
          <a:lstStyle/>
          <a:p>
            <a:r>
              <a:rPr lang="en-GB" dirty="0">
                <a:solidFill>
                  <a:srgbClr val="FF6600"/>
                </a:solidFill>
              </a:rPr>
              <a:t>The duration of the last call of customers who accepted the product seemed to be much larger than those who didn’t buy. This could be due to the purchase, so more details needed to be discussed.</a:t>
            </a:r>
          </a:p>
        </p:txBody>
      </p:sp>
      <p:sp>
        <p:nvSpPr>
          <p:cNvPr id="9" name="TextBox 8">
            <a:extLst>
              <a:ext uri="{FF2B5EF4-FFF2-40B4-BE49-F238E27FC236}">
                <a16:creationId xmlns:a16="http://schemas.microsoft.com/office/drawing/2014/main" id="{553A5440-7568-4F7A-A59F-C0590BEC6038}"/>
              </a:ext>
            </a:extLst>
          </p:cNvPr>
          <p:cNvSpPr txBox="1"/>
          <p:nvPr/>
        </p:nvSpPr>
        <p:spPr>
          <a:xfrm>
            <a:off x="827312" y="4905944"/>
            <a:ext cx="5397080" cy="646331"/>
          </a:xfrm>
          <a:prstGeom prst="rect">
            <a:avLst/>
          </a:prstGeom>
          <a:noFill/>
        </p:spPr>
        <p:txBody>
          <a:bodyPr wrap="square" rtlCol="0">
            <a:spAutoFit/>
          </a:bodyPr>
          <a:lstStyle/>
          <a:p>
            <a:r>
              <a:rPr lang="en-GB" dirty="0">
                <a:solidFill>
                  <a:srgbClr val="FF6600"/>
                </a:solidFill>
              </a:rPr>
              <a:t>The bank balance of those who bought the product tended to be slightly higher on average.</a:t>
            </a:r>
          </a:p>
        </p:txBody>
      </p:sp>
      <p:pic>
        <p:nvPicPr>
          <p:cNvPr id="1026" name="Picture 2">
            <a:extLst>
              <a:ext uri="{FF2B5EF4-FFF2-40B4-BE49-F238E27FC236}">
                <a16:creationId xmlns:a16="http://schemas.microsoft.com/office/drawing/2014/main" id="{8C08D21E-C4A9-4E0D-87B9-7F2D09491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1" y="1232788"/>
            <a:ext cx="5397081" cy="35670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7CEE034-38C7-436D-B338-6A14E291B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118" y="1232788"/>
            <a:ext cx="5397081" cy="355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068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3764107" cy="769441"/>
          </a:xfrm>
          <a:prstGeom prst="rect">
            <a:avLst/>
          </a:prstGeom>
          <a:noFill/>
        </p:spPr>
        <p:txBody>
          <a:bodyPr wrap="none" rtlCol="0">
            <a:spAutoFit/>
          </a:bodyPr>
          <a:lstStyle/>
          <a:p>
            <a:r>
              <a:rPr lang="en-GB" sz="4400" dirty="0">
                <a:solidFill>
                  <a:srgbClr val="FF6600"/>
                </a:solidFill>
              </a:rPr>
              <a:t>EDA – Boxplots</a:t>
            </a:r>
          </a:p>
        </p:txBody>
      </p:sp>
      <p:sp>
        <p:nvSpPr>
          <p:cNvPr id="11" name="TextBox 10">
            <a:extLst>
              <a:ext uri="{FF2B5EF4-FFF2-40B4-BE49-F238E27FC236}">
                <a16:creationId xmlns:a16="http://schemas.microsoft.com/office/drawing/2014/main" id="{8B619C29-AB78-41E9-B1FA-EA21930FF0B5}"/>
              </a:ext>
            </a:extLst>
          </p:cNvPr>
          <p:cNvSpPr txBox="1"/>
          <p:nvPr/>
        </p:nvSpPr>
        <p:spPr>
          <a:xfrm>
            <a:off x="6398118" y="4905944"/>
            <a:ext cx="5132863" cy="1200329"/>
          </a:xfrm>
          <a:prstGeom prst="rect">
            <a:avLst/>
          </a:prstGeom>
          <a:noFill/>
        </p:spPr>
        <p:txBody>
          <a:bodyPr wrap="square" rtlCol="0">
            <a:spAutoFit/>
          </a:bodyPr>
          <a:lstStyle/>
          <a:p>
            <a:r>
              <a:rPr lang="en-GB" dirty="0">
                <a:solidFill>
                  <a:srgbClr val="FF6600"/>
                </a:solidFill>
              </a:rPr>
              <a:t>The duration of the last call of customers who accepted the product seemed to be much larger than those who didn’t buy. This could be due to the purchase, so more details needed to be discussed.</a:t>
            </a:r>
          </a:p>
        </p:txBody>
      </p:sp>
      <p:sp>
        <p:nvSpPr>
          <p:cNvPr id="9" name="TextBox 8">
            <a:extLst>
              <a:ext uri="{FF2B5EF4-FFF2-40B4-BE49-F238E27FC236}">
                <a16:creationId xmlns:a16="http://schemas.microsoft.com/office/drawing/2014/main" id="{553A5440-7568-4F7A-A59F-C0590BEC6038}"/>
              </a:ext>
            </a:extLst>
          </p:cNvPr>
          <p:cNvSpPr txBox="1"/>
          <p:nvPr/>
        </p:nvSpPr>
        <p:spPr>
          <a:xfrm>
            <a:off x="827312" y="4905944"/>
            <a:ext cx="5397080" cy="646331"/>
          </a:xfrm>
          <a:prstGeom prst="rect">
            <a:avLst/>
          </a:prstGeom>
          <a:noFill/>
        </p:spPr>
        <p:txBody>
          <a:bodyPr wrap="square" rtlCol="0">
            <a:spAutoFit/>
          </a:bodyPr>
          <a:lstStyle/>
          <a:p>
            <a:r>
              <a:rPr lang="en-GB" dirty="0">
                <a:solidFill>
                  <a:srgbClr val="FF6600"/>
                </a:solidFill>
              </a:rPr>
              <a:t>The bank balance of those who bought the product tended to be slightly higher on average.</a:t>
            </a:r>
          </a:p>
        </p:txBody>
      </p:sp>
      <p:pic>
        <p:nvPicPr>
          <p:cNvPr id="1026" name="Picture 2">
            <a:extLst>
              <a:ext uri="{FF2B5EF4-FFF2-40B4-BE49-F238E27FC236}">
                <a16:creationId xmlns:a16="http://schemas.microsoft.com/office/drawing/2014/main" id="{8C08D21E-C4A9-4E0D-87B9-7F2D09491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1" y="1232788"/>
            <a:ext cx="5397081" cy="35670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7CEE034-38C7-436D-B338-6A14E291B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118" y="1232788"/>
            <a:ext cx="5397081" cy="355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600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3764107" cy="769441"/>
          </a:xfrm>
          <a:prstGeom prst="rect">
            <a:avLst/>
          </a:prstGeom>
          <a:noFill/>
        </p:spPr>
        <p:txBody>
          <a:bodyPr wrap="none" rtlCol="0">
            <a:spAutoFit/>
          </a:bodyPr>
          <a:lstStyle/>
          <a:p>
            <a:r>
              <a:rPr lang="en-GB" sz="4400" dirty="0">
                <a:solidFill>
                  <a:srgbClr val="FF6600"/>
                </a:solidFill>
              </a:rPr>
              <a:t>EDA – Boxplots</a:t>
            </a:r>
          </a:p>
        </p:txBody>
      </p:sp>
      <p:sp>
        <p:nvSpPr>
          <p:cNvPr id="11" name="TextBox 10">
            <a:extLst>
              <a:ext uri="{FF2B5EF4-FFF2-40B4-BE49-F238E27FC236}">
                <a16:creationId xmlns:a16="http://schemas.microsoft.com/office/drawing/2014/main" id="{8B619C29-AB78-41E9-B1FA-EA21930FF0B5}"/>
              </a:ext>
            </a:extLst>
          </p:cNvPr>
          <p:cNvSpPr txBox="1"/>
          <p:nvPr/>
        </p:nvSpPr>
        <p:spPr>
          <a:xfrm>
            <a:off x="6398118" y="4905944"/>
            <a:ext cx="5132863" cy="923330"/>
          </a:xfrm>
          <a:prstGeom prst="rect">
            <a:avLst/>
          </a:prstGeom>
          <a:noFill/>
        </p:spPr>
        <p:txBody>
          <a:bodyPr wrap="square" rtlCol="0">
            <a:spAutoFit/>
          </a:bodyPr>
          <a:lstStyle/>
          <a:p>
            <a:r>
              <a:rPr lang="en-US" dirty="0">
                <a:solidFill>
                  <a:srgbClr val="FF6600"/>
                </a:solidFill>
              </a:rPr>
              <a:t>Among retirees, older customers ( ~ 65 years) tended to buy the product rather than younger (~55 to 60 years) customers.</a:t>
            </a:r>
            <a:endParaRPr lang="en-GB" dirty="0">
              <a:solidFill>
                <a:srgbClr val="FF6600"/>
              </a:solidFill>
            </a:endParaRPr>
          </a:p>
        </p:txBody>
      </p:sp>
      <p:sp>
        <p:nvSpPr>
          <p:cNvPr id="9" name="TextBox 8">
            <a:extLst>
              <a:ext uri="{FF2B5EF4-FFF2-40B4-BE49-F238E27FC236}">
                <a16:creationId xmlns:a16="http://schemas.microsoft.com/office/drawing/2014/main" id="{553A5440-7568-4F7A-A59F-C0590BEC6038}"/>
              </a:ext>
            </a:extLst>
          </p:cNvPr>
          <p:cNvSpPr txBox="1"/>
          <p:nvPr/>
        </p:nvSpPr>
        <p:spPr>
          <a:xfrm>
            <a:off x="827312" y="4905944"/>
            <a:ext cx="5397080" cy="923330"/>
          </a:xfrm>
          <a:prstGeom prst="rect">
            <a:avLst/>
          </a:prstGeom>
          <a:noFill/>
        </p:spPr>
        <p:txBody>
          <a:bodyPr wrap="square" rtlCol="0">
            <a:spAutoFit/>
          </a:bodyPr>
          <a:lstStyle/>
          <a:p>
            <a:r>
              <a:rPr lang="en-US" dirty="0">
                <a:solidFill>
                  <a:srgbClr val="FF6600"/>
                </a:solidFill>
              </a:rPr>
              <a:t>Among customers with primary education, older customers tended to convert more often than younger ones.</a:t>
            </a:r>
            <a:endParaRPr lang="en-GB" dirty="0">
              <a:solidFill>
                <a:srgbClr val="FF6600"/>
              </a:solidFill>
            </a:endParaRPr>
          </a:p>
        </p:txBody>
      </p:sp>
      <p:pic>
        <p:nvPicPr>
          <p:cNvPr id="2050" name="Picture 2">
            <a:extLst>
              <a:ext uri="{FF2B5EF4-FFF2-40B4-BE49-F238E27FC236}">
                <a16:creationId xmlns:a16="http://schemas.microsoft.com/office/drawing/2014/main" id="{BE23AC7A-5BD3-4F00-88AC-19FED14DC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1" y="1232788"/>
            <a:ext cx="5397081" cy="35538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9C08EFA-5496-49DE-9661-68C214964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118" y="1250390"/>
            <a:ext cx="5397081" cy="353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66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3438057" cy="769441"/>
          </a:xfrm>
          <a:prstGeom prst="rect">
            <a:avLst/>
          </a:prstGeom>
          <a:noFill/>
        </p:spPr>
        <p:txBody>
          <a:bodyPr wrap="none" rtlCol="0">
            <a:spAutoFit/>
          </a:bodyPr>
          <a:lstStyle/>
          <a:p>
            <a:r>
              <a:rPr lang="en-GB" sz="4400" dirty="0">
                <a:solidFill>
                  <a:srgbClr val="FF6600"/>
                </a:solidFill>
              </a:rPr>
              <a:t>EDA Summary</a:t>
            </a:r>
          </a:p>
        </p:txBody>
      </p:sp>
      <p:sp>
        <p:nvSpPr>
          <p:cNvPr id="11" name="TextBox 10">
            <a:extLst>
              <a:ext uri="{FF2B5EF4-FFF2-40B4-BE49-F238E27FC236}">
                <a16:creationId xmlns:a16="http://schemas.microsoft.com/office/drawing/2014/main" id="{8B619C29-AB78-41E9-B1FA-EA21930FF0B5}"/>
              </a:ext>
            </a:extLst>
          </p:cNvPr>
          <p:cNvSpPr txBox="1"/>
          <p:nvPr/>
        </p:nvSpPr>
        <p:spPr>
          <a:xfrm>
            <a:off x="832188" y="1255973"/>
            <a:ext cx="10527624" cy="4647426"/>
          </a:xfrm>
          <a:prstGeom prst="rect">
            <a:avLst/>
          </a:prstGeom>
          <a:noFill/>
        </p:spPr>
        <p:txBody>
          <a:bodyPr wrap="square" rtlCol="0">
            <a:spAutoFit/>
          </a:bodyPr>
          <a:lstStyle/>
          <a:p>
            <a:pPr>
              <a:lnSpc>
                <a:spcPct val="150000"/>
              </a:lnSpc>
            </a:pPr>
            <a:r>
              <a:rPr lang="en-US" sz="2400" dirty="0">
                <a:solidFill>
                  <a:srgbClr val="FF6600"/>
                </a:solidFill>
              </a:rPr>
              <a:t>The key findings from the EDA (including graphs not included here) are:</a:t>
            </a:r>
          </a:p>
          <a:p>
            <a:pPr marL="342900" indent="-342900">
              <a:buFont typeface="Arial" panose="020B0604020202020204" pitchFamily="34" charset="0"/>
              <a:buChar char="•"/>
            </a:pPr>
            <a:r>
              <a:rPr lang="en-US" sz="2000" dirty="0">
                <a:solidFill>
                  <a:srgbClr val="FF6600"/>
                </a:solidFill>
              </a:rPr>
              <a:t>Around 4,000 customers have negative bank balances.</a:t>
            </a:r>
          </a:p>
          <a:p>
            <a:pPr marL="342900" indent="-342900">
              <a:buFont typeface="Arial" panose="020B0604020202020204" pitchFamily="34" charset="0"/>
              <a:buChar char="•"/>
            </a:pPr>
            <a:r>
              <a:rPr lang="en-US" sz="2000" dirty="0">
                <a:solidFill>
                  <a:srgbClr val="FF6600"/>
                </a:solidFill>
              </a:rPr>
              <a:t>Majority of customers have not been contacted for a previous campaign.</a:t>
            </a:r>
          </a:p>
          <a:p>
            <a:pPr marL="342900" indent="-342900">
              <a:buFont typeface="Arial" panose="020B0604020202020204" pitchFamily="34" charset="0"/>
              <a:buChar char="•"/>
            </a:pPr>
            <a:r>
              <a:rPr lang="en-US" sz="2000" dirty="0">
                <a:solidFill>
                  <a:srgbClr val="FF6600"/>
                </a:solidFill>
              </a:rPr>
              <a:t>Majority of customers are either blue collar workers, technicians, or in management.</a:t>
            </a:r>
          </a:p>
          <a:p>
            <a:pPr marL="342900" indent="-342900">
              <a:buFont typeface="Arial" panose="020B0604020202020204" pitchFamily="34" charset="0"/>
              <a:buChar char="•"/>
            </a:pPr>
            <a:r>
              <a:rPr lang="en-US" sz="2000" dirty="0">
                <a:solidFill>
                  <a:srgbClr val="FF6600"/>
                </a:solidFill>
              </a:rPr>
              <a:t>Most customers are married. Most customers also have at least a secondary education.</a:t>
            </a:r>
          </a:p>
          <a:p>
            <a:pPr marL="342900" indent="-342900">
              <a:buFont typeface="Arial" panose="020B0604020202020204" pitchFamily="34" charset="0"/>
              <a:buChar char="•"/>
            </a:pPr>
            <a:r>
              <a:rPr lang="en-US" sz="2000" dirty="0">
                <a:solidFill>
                  <a:srgbClr val="FF6600"/>
                </a:solidFill>
              </a:rPr>
              <a:t>Only 1.8% of customers have credit default.</a:t>
            </a:r>
          </a:p>
          <a:p>
            <a:pPr marL="342900" indent="-342900">
              <a:buFont typeface="Arial" panose="020B0604020202020204" pitchFamily="34" charset="0"/>
              <a:buChar char="•"/>
            </a:pPr>
            <a:r>
              <a:rPr lang="en-US" sz="2000" dirty="0">
                <a:solidFill>
                  <a:srgbClr val="FF6600"/>
                </a:solidFill>
              </a:rPr>
              <a:t>Around 55% of customers have a housing loan, but only 16% have a personal loan.</a:t>
            </a:r>
          </a:p>
          <a:p>
            <a:pPr marL="342900" indent="-342900">
              <a:buFont typeface="Arial" panose="020B0604020202020204" pitchFamily="34" charset="0"/>
              <a:buChar char="•"/>
            </a:pPr>
            <a:r>
              <a:rPr lang="en-US" sz="2000" dirty="0">
                <a:solidFill>
                  <a:srgbClr val="FF6600"/>
                </a:solidFill>
              </a:rPr>
              <a:t>More customers were contacted through cellular phone rather than telephone.</a:t>
            </a:r>
          </a:p>
          <a:p>
            <a:pPr marL="342900" indent="-342900">
              <a:buFont typeface="Arial" panose="020B0604020202020204" pitchFamily="34" charset="0"/>
              <a:buChar char="•"/>
            </a:pPr>
            <a:r>
              <a:rPr lang="en-US" sz="2000" dirty="0">
                <a:solidFill>
                  <a:srgbClr val="FF6600"/>
                </a:solidFill>
              </a:rPr>
              <a:t>Summer season had the greatest number of customer contacts, in the months of May to August.</a:t>
            </a:r>
          </a:p>
          <a:p>
            <a:pPr marL="342900" indent="-342900">
              <a:buFont typeface="Arial" panose="020B0604020202020204" pitchFamily="34" charset="0"/>
              <a:buChar char="•"/>
            </a:pPr>
            <a:r>
              <a:rPr lang="en-US" sz="2000" dirty="0">
                <a:solidFill>
                  <a:srgbClr val="FF6600"/>
                </a:solidFill>
              </a:rPr>
              <a:t>Out of the 18% that were contacted for a previous campaign, only 3.3% were successful in buying the product.</a:t>
            </a:r>
          </a:p>
          <a:p>
            <a:pPr marL="342900" indent="-342900">
              <a:buFont typeface="Arial" panose="020B0604020202020204" pitchFamily="34" charset="0"/>
              <a:buChar char="•"/>
            </a:pPr>
            <a:r>
              <a:rPr lang="en-US" sz="2000" dirty="0">
                <a:solidFill>
                  <a:srgbClr val="FF6600"/>
                </a:solidFill>
              </a:rPr>
              <a:t>11.7% of customers have bought the term deposit. This is an improvement from the previous campaign, it seems.</a:t>
            </a:r>
          </a:p>
          <a:p>
            <a:pPr marL="342900" indent="-342900">
              <a:buFont typeface="Arial" panose="020B0604020202020204" pitchFamily="34" charset="0"/>
              <a:buChar char="•"/>
            </a:pPr>
            <a:r>
              <a:rPr lang="en-US" sz="2000" dirty="0">
                <a:solidFill>
                  <a:srgbClr val="FF6600"/>
                </a:solidFill>
              </a:rPr>
              <a:t>The correlation heatmap showed no signs of correlation between any of the features.</a:t>
            </a:r>
          </a:p>
        </p:txBody>
      </p:sp>
    </p:spTree>
    <p:extLst>
      <p:ext uri="{BB962C8B-B14F-4D97-AF65-F5344CB8AC3E}">
        <p14:creationId xmlns:p14="http://schemas.microsoft.com/office/powerpoint/2010/main" val="2232792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3438057" cy="769441"/>
          </a:xfrm>
          <a:prstGeom prst="rect">
            <a:avLst/>
          </a:prstGeom>
          <a:noFill/>
        </p:spPr>
        <p:txBody>
          <a:bodyPr wrap="none" rtlCol="0">
            <a:spAutoFit/>
          </a:bodyPr>
          <a:lstStyle/>
          <a:p>
            <a:r>
              <a:rPr lang="en-GB" sz="4400" dirty="0">
                <a:solidFill>
                  <a:srgbClr val="FF6600"/>
                </a:solidFill>
              </a:rPr>
              <a:t>EDA Summary</a:t>
            </a:r>
          </a:p>
        </p:txBody>
      </p:sp>
      <p:sp>
        <p:nvSpPr>
          <p:cNvPr id="11" name="TextBox 10">
            <a:extLst>
              <a:ext uri="{FF2B5EF4-FFF2-40B4-BE49-F238E27FC236}">
                <a16:creationId xmlns:a16="http://schemas.microsoft.com/office/drawing/2014/main" id="{8B619C29-AB78-41E9-B1FA-EA21930FF0B5}"/>
              </a:ext>
            </a:extLst>
          </p:cNvPr>
          <p:cNvSpPr txBox="1"/>
          <p:nvPr/>
        </p:nvSpPr>
        <p:spPr>
          <a:xfrm>
            <a:off x="832188" y="1255973"/>
            <a:ext cx="10527624"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FF6600"/>
                </a:solidFill>
              </a:rPr>
              <a:t>Students are the most likely to buy the product, nearly 30% of student customers had bought the term deposit. They are followed by retired and unemployed customers.</a:t>
            </a:r>
          </a:p>
          <a:p>
            <a:pPr marL="342900" indent="-342900">
              <a:buFont typeface="Arial" panose="020B0604020202020204" pitchFamily="34" charset="0"/>
              <a:buChar char="•"/>
            </a:pPr>
            <a:r>
              <a:rPr lang="en-US" sz="2000" dirty="0">
                <a:solidFill>
                  <a:srgbClr val="FF6600"/>
                </a:solidFill>
              </a:rPr>
              <a:t>Single customers are slightly more likely to buy than divorced or married customers, but there is not much difference in conversion rate.</a:t>
            </a:r>
          </a:p>
          <a:p>
            <a:pPr marL="342900" indent="-342900">
              <a:buFont typeface="Arial" panose="020B0604020202020204" pitchFamily="34" charset="0"/>
              <a:buChar char="•"/>
            </a:pPr>
            <a:r>
              <a:rPr lang="en-US" sz="2000" dirty="0">
                <a:solidFill>
                  <a:srgbClr val="FF6600"/>
                </a:solidFill>
              </a:rPr>
              <a:t>Customers with tertiary education are more likely to buy the product.</a:t>
            </a:r>
          </a:p>
          <a:p>
            <a:pPr marL="342900" indent="-342900">
              <a:buFont typeface="Arial" panose="020B0604020202020204" pitchFamily="34" charset="0"/>
              <a:buChar char="•"/>
            </a:pPr>
            <a:r>
              <a:rPr lang="en-US" sz="2000" dirty="0">
                <a:solidFill>
                  <a:srgbClr val="FF6600"/>
                </a:solidFill>
              </a:rPr>
              <a:t>Customers with no credit default, or no personal loan or no housing loan are generally twice more likely to purchase the product.</a:t>
            </a:r>
          </a:p>
          <a:p>
            <a:pPr marL="342900" indent="-342900">
              <a:buFont typeface="Arial" panose="020B0604020202020204" pitchFamily="34" charset="0"/>
              <a:buChar char="•"/>
            </a:pPr>
            <a:r>
              <a:rPr lang="en-US" sz="2000" dirty="0">
                <a:solidFill>
                  <a:srgbClr val="FF6600"/>
                </a:solidFill>
              </a:rPr>
              <a:t>Method of communication doesn't seem to have much of an impact on whether the customer buys or not.</a:t>
            </a:r>
          </a:p>
          <a:p>
            <a:pPr marL="342900" indent="-342900">
              <a:buFont typeface="Arial" panose="020B0604020202020204" pitchFamily="34" charset="0"/>
              <a:buChar char="•"/>
            </a:pPr>
            <a:r>
              <a:rPr lang="en-US" sz="2000" dirty="0">
                <a:solidFill>
                  <a:srgbClr val="FF6600"/>
                </a:solidFill>
              </a:rPr>
              <a:t>Customers who bought the product in the previous campaign, are far more likely to buy the term deposit. Around 50% of them made the purchase in the current campaign.</a:t>
            </a:r>
          </a:p>
          <a:p>
            <a:pPr marL="342900" indent="-342900">
              <a:buFont typeface="Arial" panose="020B0604020202020204" pitchFamily="34" charset="0"/>
              <a:buChar char="•"/>
            </a:pPr>
            <a:r>
              <a:rPr lang="en-US" sz="2000" dirty="0">
                <a:solidFill>
                  <a:srgbClr val="FF6600"/>
                </a:solidFill>
              </a:rPr>
              <a:t>Customers who bought the product tend to have higher bank balances.</a:t>
            </a:r>
          </a:p>
          <a:p>
            <a:pPr marL="342900" indent="-342900">
              <a:buFont typeface="Arial" panose="020B0604020202020204" pitchFamily="34" charset="0"/>
              <a:buChar char="•"/>
            </a:pPr>
            <a:r>
              <a:rPr lang="en-US" sz="2000" dirty="0">
                <a:solidFill>
                  <a:srgbClr val="FF6600"/>
                </a:solidFill>
              </a:rPr>
              <a:t>Among retirees, older customers (~ 65 years) tended to buy the product rather than younger (~ 55 to 60 years) customers.</a:t>
            </a:r>
          </a:p>
        </p:txBody>
      </p:sp>
    </p:spTree>
    <p:extLst>
      <p:ext uri="{BB962C8B-B14F-4D97-AF65-F5344CB8AC3E}">
        <p14:creationId xmlns:p14="http://schemas.microsoft.com/office/powerpoint/2010/main" val="4148973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8846524" cy="769441"/>
          </a:xfrm>
          <a:prstGeom prst="rect">
            <a:avLst/>
          </a:prstGeom>
          <a:noFill/>
        </p:spPr>
        <p:txBody>
          <a:bodyPr wrap="none" rtlCol="0">
            <a:spAutoFit/>
          </a:bodyPr>
          <a:lstStyle/>
          <a:p>
            <a:r>
              <a:rPr lang="en-GB" sz="4400" dirty="0">
                <a:solidFill>
                  <a:srgbClr val="FF6600"/>
                </a:solidFill>
              </a:rPr>
              <a:t>Recommendations – Customer Profile</a:t>
            </a:r>
          </a:p>
        </p:txBody>
      </p:sp>
      <p:sp>
        <p:nvSpPr>
          <p:cNvPr id="11" name="TextBox 10">
            <a:extLst>
              <a:ext uri="{FF2B5EF4-FFF2-40B4-BE49-F238E27FC236}">
                <a16:creationId xmlns:a16="http://schemas.microsoft.com/office/drawing/2014/main" id="{8B619C29-AB78-41E9-B1FA-EA21930FF0B5}"/>
              </a:ext>
            </a:extLst>
          </p:cNvPr>
          <p:cNvSpPr txBox="1"/>
          <p:nvPr/>
        </p:nvSpPr>
        <p:spPr>
          <a:xfrm>
            <a:off x="832188" y="1255973"/>
            <a:ext cx="10527624" cy="4647426"/>
          </a:xfrm>
          <a:prstGeom prst="rect">
            <a:avLst/>
          </a:prstGeom>
          <a:noFill/>
        </p:spPr>
        <p:txBody>
          <a:bodyPr wrap="square" rtlCol="0">
            <a:spAutoFit/>
          </a:bodyPr>
          <a:lstStyle/>
          <a:p>
            <a:pPr>
              <a:lnSpc>
                <a:spcPct val="150000"/>
              </a:lnSpc>
            </a:pPr>
            <a:r>
              <a:rPr lang="en-US" sz="2400" dirty="0">
                <a:solidFill>
                  <a:srgbClr val="FF6600"/>
                </a:solidFill>
              </a:rPr>
              <a:t>The customer profile that can be extracted from the data is as follows:</a:t>
            </a:r>
          </a:p>
          <a:p>
            <a:pPr marL="342900" indent="-342900">
              <a:lnSpc>
                <a:spcPct val="150000"/>
              </a:lnSpc>
              <a:buFont typeface="Arial" panose="020B0604020202020204" pitchFamily="34" charset="0"/>
              <a:buChar char="•"/>
            </a:pPr>
            <a:r>
              <a:rPr lang="en-US" sz="2000" dirty="0">
                <a:solidFill>
                  <a:srgbClr val="FF6600"/>
                </a:solidFill>
              </a:rPr>
              <a:t>Age between 30 to 50 years</a:t>
            </a:r>
          </a:p>
          <a:p>
            <a:pPr marL="342900" indent="-342900">
              <a:lnSpc>
                <a:spcPct val="150000"/>
              </a:lnSpc>
              <a:buFont typeface="Arial" panose="020B0604020202020204" pitchFamily="34" charset="0"/>
              <a:buChar char="•"/>
            </a:pPr>
            <a:r>
              <a:rPr lang="en-US" sz="2000" dirty="0">
                <a:solidFill>
                  <a:srgbClr val="FF6600"/>
                </a:solidFill>
              </a:rPr>
              <a:t>Positive bank balance slightly on the higher side</a:t>
            </a:r>
          </a:p>
          <a:p>
            <a:pPr marL="342900" indent="-342900">
              <a:lnSpc>
                <a:spcPct val="150000"/>
              </a:lnSpc>
              <a:buFont typeface="Arial" panose="020B0604020202020204" pitchFamily="34" charset="0"/>
              <a:buChar char="•"/>
            </a:pPr>
            <a:r>
              <a:rPr lang="en-US" sz="2000" dirty="0">
                <a:solidFill>
                  <a:srgbClr val="FF6600"/>
                </a:solidFill>
              </a:rPr>
              <a:t>Have tertiary education</a:t>
            </a:r>
          </a:p>
          <a:p>
            <a:pPr marL="342900" indent="-342900">
              <a:lnSpc>
                <a:spcPct val="150000"/>
              </a:lnSpc>
              <a:buFont typeface="Arial" panose="020B0604020202020204" pitchFamily="34" charset="0"/>
              <a:buChar char="•"/>
            </a:pPr>
            <a:r>
              <a:rPr lang="en-US" sz="2000" dirty="0">
                <a:solidFill>
                  <a:srgbClr val="FF6600"/>
                </a:solidFill>
              </a:rPr>
              <a:t>Is a student or retiree</a:t>
            </a:r>
          </a:p>
          <a:p>
            <a:pPr marL="342900" indent="-342900">
              <a:lnSpc>
                <a:spcPct val="150000"/>
              </a:lnSpc>
              <a:buFont typeface="Arial" panose="020B0604020202020204" pitchFamily="34" charset="0"/>
              <a:buChar char="•"/>
            </a:pPr>
            <a:r>
              <a:rPr lang="en-US" sz="2000" dirty="0">
                <a:solidFill>
                  <a:srgbClr val="FF6600"/>
                </a:solidFill>
              </a:rPr>
              <a:t>No credit defaults</a:t>
            </a:r>
          </a:p>
          <a:p>
            <a:pPr marL="342900" indent="-342900">
              <a:lnSpc>
                <a:spcPct val="150000"/>
              </a:lnSpc>
              <a:buFont typeface="Arial" panose="020B0604020202020204" pitchFamily="34" charset="0"/>
              <a:buChar char="•"/>
            </a:pPr>
            <a:r>
              <a:rPr lang="en-US" sz="2000" dirty="0">
                <a:solidFill>
                  <a:srgbClr val="FF6600"/>
                </a:solidFill>
              </a:rPr>
              <a:t>No personal loan</a:t>
            </a:r>
          </a:p>
          <a:p>
            <a:pPr marL="342900" indent="-342900">
              <a:lnSpc>
                <a:spcPct val="150000"/>
              </a:lnSpc>
              <a:buFont typeface="Arial" panose="020B0604020202020204" pitchFamily="34" charset="0"/>
              <a:buChar char="•"/>
            </a:pPr>
            <a:r>
              <a:rPr lang="en-US" sz="2000" dirty="0">
                <a:solidFill>
                  <a:srgbClr val="FF6600"/>
                </a:solidFill>
              </a:rPr>
              <a:t>No housing loans</a:t>
            </a:r>
          </a:p>
          <a:p>
            <a:pPr marL="342900" indent="-342900">
              <a:lnSpc>
                <a:spcPct val="150000"/>
              </a:lnSpc>
              <a:buFont typeface="Arial" panose="020B0604020202020204" pitchFamily="34" charset="0"/>
              <a:buChar char="•"/>
            </a:pPr>
            <a:r>
              <a:rPr lang="en-US" sz="2000" dirty="0">
                <a:solidFill>
                  <a:srgbClr val="FF6600"/>
                </a:solidFill>
              </a:rPr>
              <a:t>Purchased product on previous campaign</a:t>
            </a:r>
          </a:p>
          <a:p>
            <a:endParaRPr lang="en-US" sz="2000" dirty="0">
              <a:solidFill>
                <a:srgbClr val="FF6600"/>
              </a:solidFill>
            </a:endParaRPr>
          </a:p>
        </p:txBody>
      </p:sp>
    </p:spTree>
    <p:extLst>
      <p:ext uri="{BB962C8B-B14F-4D97-AF65-F5344CB8AC3E}">
        <p14:creationId xmlns:p14="http://schemas.microsoft.com/office/powerpoint/2010/main" val="1862605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6342762" cy="769441"/>
          </a:xfrm>
          <a:prstGeom prst="rect">
            <a:avLst/>
          </a:prstGeom>
          <a:noFill/>
        </p:spPr>
        <p:txBody>
          <a:bodyPr wrap="none" rtlCol="0">
            <a:spAutoFit/>
          </a:bodyPr>
          <a:lstStyle/>
          <a:p>
            <a:r>
              <a:rPr lang="en-GB" sz="4400" dirty="0">
                <a:solidFill>
                  <a:srgbClr val="FF6600"/>
                </a:solidFill>
              </a:rPr>
              <a:t>Recommendations – Other</a:t>
            </a:r>
          </a:p>
        </p:txBody>
      </p:sp>
      <p:sp>
        <p:nvSpPr>
          <p:cNvPr id="11" name="TextBox 10">
            <a:extLst>
              <a:ext uri="{FF2B5EF4-FFF2-40B4-BE49-F238E27FC236}">
                <a16:creationId xmlns:a16="http://schemas.microsoft.com/office/drawing/2014/main" id="{8B619C29-AB78-41E9-B1FA-EA21930FF0B5}"/>
              </a:ext>
            </a:extLst>
          </p:cNvPr>
          <p:cNvSpPr txBox="1"/>
          <p:nvPr/>
        </p:nvSpPr>
        <p:spPr>
          <a:xfrm>
            <a:off x="832188" y="1255973"/>
            <a:ext cx="10527624" cy="4291944"/>
          </a:xfrm>
          <a:prstGeom prst="rect">
            <a:avLst/>
          </a:prstGeom>
          <a:noFill/>
        </p:spPr>
        <p:txBody>
          <a:bodyPr wrap="square" rtlCol="0">
            <a:spAutoFit/>
          </a:bodyPr>
          <a:lstStyle/>
          <a:p>
            <a:pPr>
              <a:lnSpc>
                <a:spcPct val="150000"/>
              </a:lnSpc>
            </a:pPr>
            <a:r>
              <a:rPr lang="en-US" sz="2400" dirty="0">
                <a:solidFill>
                  <a:srgbClr val="FF6600"/>
                </a:solidFill>
              </a:rPr>
              <a:t>Other recommendations include:</a:t>
            </a:r>
          </a:p>
          <a:p>
            <a:pPr marL="342900" indent="-342900">
              <a:lnSpc>
                <a:spcPct val="150000"/>
              </a:lnSpc>
              <a:buFont typeface="Arial" panose="020B0604020202020204" pitchFamily="34" charset="0"/>
              <a:buChar char="•"/>
            </a:pPr>
            <a:r>
              <a:rPr lang="en-US" sz="2000" dirty="0">
                <a:solidFill>
                  <a:srgbClr val="FF6600"/>
                </a:solidFill>
              </a:rPr>
              <a:t>The bank should try to improve their marketing and try to get the customer to confirm the purchase as early as possible, because as the number of contacts increase for the campaign, very few conversions took place.</a:t>
            </a:r>
          </a:p>
          <a:p>
            <a:pPr marL="342900" indent="-342900">
              <a:lnSpc>
                <a:spcPct val="150000"/>
              </a:lnSpc>
              <a:buFont typeface="Arial" panose="020B0604020202020204" pitchFamily="34" charset="0"/>
              <a:buChar char="•"/>
            </a:pPr>
            <a:r>
              <a:rPr lang="en-US" sz="2000" dirty="0">
                <a:solidFill>
                  <a:srgbClr val="FF6600"/>
                </a:solidFill>
              </a:rPr>
              <a:t>The months of March, September, October, and December had the highest conversion rates. The bank can investigate the reason, and if it is not a random occurrence, then the bank can focus most of their marketing in these months. It could, however, be related to the product itself.</a:t>
            </a:r>
          </a:p>
          <a:p>
            <a:pPr marL="342900" indent="-342900">
              <a:lnSpc>
                <a:spcPct val="150000"/>
              </a:lnSpc>
              <a:buFont typeface="Arial" panose="020B0604020202020204" pitchFamily="34" charset="0"/>
              <a:buChar char="•"/>
            </a:pPr>
            <a:r>
              <a:rPr lang="en-US" sz="2000" dirty="0">
                <a:solidFill>
                  <a:srgbClr val="FF6600"/>
                </a:solidFill>
              </a:rPr>
              <a:t>The bank should segment their customers, based on their loyalty and interactions and tailor their services to them.</a:t>
            </a:r>
          </a:p>
        </p:txBody>
      </p:sp>
    </p:spTree>
    <p:extLst>
      <p:ext uri="{BB962C8B-B14F-4D97-AF65-F5344CB8AC3E}">
        <p14:creationId xmlns:p14="http://schemas.microsoft.com/office/powerpoint/2010/main" val="418664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9832179" cy="769441"/>
          </a:xfrm>
          <a:prstGeom prst="rect">
            <a:avLst/>
          </a:prstGeom>
          <a:noFill/>
        </p:spPr>
        <p:txBody>
          <a:bodyPr wrap="none" rtlCol="0">
            <a:spAutoFit/>
          </a:bodyPr>
          <a:lstStyle/>
          <a:p>
            <a:r>
              <a:rPr lang="en-GB" sz="4400" dirty="0">
                <a:solidFill>
                  <a:srgbClr val="FF6600"/>
                </a:solidFill>
              </a:rPr>
              <a:t>Recommendations – Classification Models</a:t>
            </a:r>
          </a:p>
        </p:txBody>
      </p:sp>
      <p:sp>
        <p:nvSpPr>
          <p:cNvPr id="11" name="TextBox 10">
            <a:extLst>
              <a:ext uri="{FF2B5EF4-FFF2-40B4-BE49-F238E27FC236}">
                <a16:creationId xmlns:a16="http://schemas.microsoft.com/office/drawing/2014/main" id="{8B619C29-AB78-41E9-B1FA-EA21930FF0B5}"/>
              </a:ext>
            </a:extLst>
          </p:cNvPr>
          <p:cNvSpPr txBox="1"/>
          <p:nvPr/>
        </p:nvSpPr>
        <p:spPr>
          <a:xfrm>
            <a:off x="832188" y="1255973"/>
            <a:ext cx="10527624" cy="4467057"/>
          </a:xfrm>
          <a:prstGeom prst="rect">
            <a:avLst/>
          </a:prstGeom>
          <a:noFill/>
        </p:spPr>
        <p:txBody>
          <a:bodyPr wrap="square" rtlCol="0">
            <a:spAutoFit/>
          </a:bodyPr>
          <a:lstStyle/>
          <a:p>
            <a:pPr>
              <a:lnSpc>
                <a:spcPct val="150000"/>
              </a:lnSpc>
            </a:pPr>
            <a:r>
              <a:rPr lang="en-US" sz="2400" dirty="0">
                <a:solidFill>
                  <a:srgbClr val="FF6600"/>
                </a:solidFill>
              </a:rPr>
              <a:t>For the creation of the classification models, the following techniques can be tried:</a:t>
            </a:r>
          </a:p>
          <a:p>
            <a:pPr marL="342900" indent="-342900">
              <a:lnSpc>
                <a:spcPct val="150000"/>
              </a:lnSpc>
              <a:buFont typeface="Arial" panose="020B0604020202020204" pitchFamily="34" charset="0"/>
              <a:buChar char="•"/>
            </a:pPr>
            <a:r>
              <a:rPr lang="en-US" sz="2400" dirty="0">
                <a:solidFill>
                  <a:srgbClr val="FF6600"/>
                </a:solidFill>
              </a:rPr>
              <a:t>Linear Regression Model</a:t>
            </a:r>
          </a:p>
          <a:p>
            <a:pPr marL="342900" indent="-342900">
              <a:lnSpc>
                <a:spcPct val="150000"/>
              </a:lnSpc>
              <a:buFont typeface="Arial" panose="020B0604020202020204" pitchFamily="34" charset="0"/>
              <a:buChar char="•"/>
            </a:pPr>
            <a:r>
              <a:rPr lang="en-US" sz="2400" dirty="0">
                <a:solidFill>
                  <a:srgbClr val="FF6600"/>
                </a:solidFill>
              </a:rPr>
              <a:t>Bagging Classifier</a:t>
            </a:r>
          </a:p>
          <a:p>
            <a:pPr marL="342900" indent="-342900">
              <a:lnSpc>
                <a:spcPct val="150000"/>
              </a:lnSpc>
              <a:buFont typeface="Arial" panose="020B0604020202020204" pitchFamily="34" charset="0"/>
              <a:buChar char="•"/>
            </a:pPr>
            <a:r>
              <a:rPr lang="en-US" sz="2400" dirty="0">
                <a:solidFill>
                  <a:srgbClr val="FF6600"/>
                </a:solidFill>
              </a:rPr>
              <a:t>Gradient Boost</a:t>
            </a:r>
          </a:p>
          <a:p>
            <a:pPr marL="342900" indent="-342900">
              <a:lnSpc>
                <a:spcPct val="150000"/>
              </a:lnSpc>
              <a:buFont typeface="Arial" panose="020B0604020202020204" pitchFamily="34" charset="0"/>
              <a:buChar char="•"/>
            </a:pPr>
            <a:r>
              <a:rPr lang="en-US" sz="2400" dirty="0">
                <a:solidFill>
                  <a:srgbClr val="FF6600"/>
                </a:solidFill>
              </a:rPr>
              <a:t>XG Boost</a:t>
            </a:r>
          </a:p>
          <a:p>
            <a:pPr marL="342900" indent="-342900">
              <a:lnSpc>
                <a:spcPct val="150000"/>
              </a:lnSpc>
              <a:buFont typeface="Arial" panose="020B0604020202020204" pitchFamily="34" charset="0"/>
              <a:buChar char="•"/>
            </a:pPr>
            <a:r>
              <a:rPr lang="en-US" sz="2400" dirty="0">
                <a:solidFill>
                  <a:srgbClr val="FF6600"/>
                </a:solidFill>
              </a:rPr>
              <a:t>Stacking Classifier</a:t>
            </a:r>
          </a:p>
          <a:p>
            <a:pPr marL="342900" indent="-342900">
              <a:lnSpc>
                <a:spcPct val="150000"/>
              </a:lnSpc>
              <a:buFont typeface="Arial" panose="020B0604020202020204" pitchFamily="34" charset="0"/>
              <a:buChar char="•"/>
            </a:pPr>
            <a:r>
              <a:rPr lang="en-US" sz="2400" dirty="0">
                <a:solidFill>
                  <a:srgbClr val="FF6600"/>
                </a:solidFill>
              </a:rPr>
              <a:t>For all except linear regression models, GridSearchCV can be used to tune the hyperparameters and find a better model.</a:t>
            </a:r>
          </a:p>
        </p:txBody>
      </p:sp>
    </p:spTree>
    <p:extLst>
      <p:ext uri="{BB962C8B-B14F-4D97-AF65-F5344CB8AC3E}">
        <p14:creationId xmlns:p14="http://schemas.microsoft.com/office/powerpoint/2010/main" val="3959417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3B3B3B"/>
                </a:solidFill>
              </a:rPr>
              <a:t>hello</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4665060" cy="769441"/>
          </a:xfrm>
          <a:prstGeom prst="rect">
            <a:avLst/>
          </a:prstGeom>
          <a:noFill/>
        </p:spPr>
        <p:txBody>
          <a:bodyPr wrap="none" rtlCol="0">
            <a:spAutoFit/>
          </a:bodyPr>
          <a:lstStyle/>
          <a:p>
            <a:r>
              <a:rPr lang="en-GB" sz="4400" dirty="0">
                <a:solidFill>
                  <a:srgbClr val="FF6600"/>
                </a:solidFill>
              </a:rPr>
              <a:t>Executive Summary</a:t>
            </a:r>
          </a:p>
        </p:txBody>
      </p:sp>
      <p:sp>
        <p:nvSpPr>
          <p:cNvPr id="11" name="TextBox 10">
            <a:extLst>
              <a:ext uri="{FF2B5EF4-FFF2-40B4-BE49-F238E27FC236}">
                <a16:creationId xmlns:a16="http://schemas.microsoft.com/office/drawing/2014/main" id="{8B619C29-AB78-41E9-B1FA-EA21930FF0B5}"/>
              </a:ext>
            </a:extLst>
          </p:cNvPr>
          <p:cNvSpPr txBox="1"/>
          <p:nvPr/>
        </p:nvSpPr>
        <p:spPr>
          <a:xfrm>
            <a:off x="832188" y="1255973"/>
            <a:ext cx="10527624" cy="4708981"/>
          </a:xfrm>
          <a:prstGeom prst="rect">
            <a:avLst/>
          </a:prstGeom>
          <a:noFill/>
        </p:spPr>
        <p:txBody>
          <a:bodyPr wrap="square" rtlCol="0">
            <a:spAutoFit/>
          </a:bodyPr>
          <a:lstStyle/>
          <a:p>
            <a:r>
              <a:rPr lang="en-GB" sz="2500" dirty="0">
                <a:solidFill>
                  <a:srgbClr val="FF6600"/>
                </a:solidFill>
              </a:rPr>
              <a:t>This presentation will illustrate the different methods used to analyse a Portuguese bank dataset, in order to understand the patterns, trends and gather some insights into the dataset. The programming language used to perform this exploratory data analysis (EDA) was Python, using Jupyter notebook.</a:t>
            </a:r>
          </a:p>
          <a:p>
            <a:endParaRPr lang="en-GB" sz="2500" dirty="0">
              <a:solidFill>
                <a:srgbClr val="FF6600"/>
              </a:solidFill>
            </a:endParaRPr>
          </a:p>
          <a:p>
            <a:r>
              <a:rPr lang="en-GB" sz="2500" dirty="0">
                <a:solidFill>
                  <a:srgbClr val="FF6600"/>
                </a:solidFill>
              </a:rPr>
              <a:t>The business problem will first be described, followed by the methods and tools used in the EDA. Then different graphs and visuals where meaningful information can be inferred will be shown. Following that, the key findings and recommendations will be listed out, which the bank may use. Finally, a few machine learning models will be suggested, which could be used to develop a classification model to solve the business problem.</a:t>
            </a:r>
          </a:p>
        </p:txBody>
      </p:sp>
    </p:spTree>
    <p:extLst>
      <p:ext uri="{BB962C8B-B14F-4D97-AF65-F5344CB8AC3E}">
        <p14:creationId xmlns:p14="http://schemas.microsoft.com/office/powerpoint/2010/main" val="241252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4871462" cy="769441"/>
          </a:xfrm>
          <a:prstGeom prst="rect">
            <a:avLst/>
          </a:prstGeom>
          <a:noFill/>
        </p:spPr>
        <p:txBody>
          <a:bodyPr wrap="none" rtlCol="0">
            <a:spAutoFit/>
          </a:bodyPr>
          <a:lstStyle/>
          <a:p>
            <a:r>
              <a:rPr lang="en-GB" sz="4400" dirty="0">
                <a:solidFill>
                  <a:srgbClr val="FF6600"/>
                </a:solidFill>
              </a:rPr>
              <a:t>Problem Description</a:t>
            </a:r>
          </a:p>
        </p:txBody>
      </p:sp>
      <p:sp>
        <p:nvSpPr>
          <p:cNvPr id="11" name="TextBox 10">
            <a:extLst>
              <a:ext uri="{FF2B5EF4-FFF2-40B4-BE49-F238E27FC236}">
                <a16:creationId xmlns:a16="http://schemas.microsoft.com/office/drawing/2014/main" id="{8B619C29-AB78-41E9-B1FA-EA21930FF0B5}"/>
              </a:ext>
            </a:extLst>
          </p:cNvPr>
          <p:cNvSpPr txBox="1"/>
          <p:nvPr/>
        </p:nvSpPr>
        <p:spPr>
          <a:xfrm>
            <a:off x="832188" y="1255973"/>
            <a:ext cx="10527624" cy="4708981"/>
          </a:xfrm>
          <a:prstGeom prst="rect">
            <a:avLst/>
          </a:prstGeom>
          <a:noFill/>
        </p:spPr>
        <p:txBody>
          <a:bodyPr wrap="square" rtlCol="0">
            <a:spAutoFit/>
          </a:bodyPr>
          <a:lstStyle/>
          <a:p>
            <a:r>
              <a:rPr lang="en-GB" sz="2500" dirty="0">
                <a:solidFill>
                  <a:srgbClr val="FF6600"/>
                </a:solidFill>
              </a:rPr>
              <a:t>The project chosen to be done is the Bank marketing project, which is regarding a term deposit product of a Portuguese bank. The bank wants to sell a term deposit product to its customers but want to know which of their customers will be more likely to buy it, based on the past interactions with the bank. A classification problem is at hand, where the dataset contains information of several customers who were already informed about the term deposit, such as their age, gender, and other information pertaining to their bank accounts and loans. Whether the customer had bought the product or not, is also given for each customer. </a:t>
            </a:r>
          </a:p>
          <a:p>
            <a:r>
              <a:rPr lang="en-GB" sz="2500" dirty="0">
                <a:solidFill>
                  <a:srgbClr val="FF6600"/>
                </a:solidFill>
              </a:rPr>
              <a:t>The aim of the project is to analyse the dataset and come up with a classification model which would be able to predict if a customer would buy the product or not.</a:t>
            </a:r>
          </a:p>
        </p:txBody>
      </p:sp>
    </p:spTree>
    <p:extLst>
      <p:ext uri="{BB962C8B-B14F-4D97-AF65-F5344CB8AC3E}">
        <p14:creationId xmlns:p14="http://schemas.microsoft.com/office/powerpoint/2010/main" val="18180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2397323" cy="769441"/>
          </a:xfrm>
          <a:prstGeom prst="rect">
            <a:avLst/>
          </a:prstGeom>
          <a:noFill/>
        </p:spPr>
        <p:txBody>
          <a:bodyPr wrap="none" rtlCol="0">
            <a:spAutoFit/>
          </a:bodyPr>
          <a:lstStyle/>
          <a:p>
            <a:r>
              <a:rPr lang="en-GB" sz="4400" dirty="0">
                <a:solidFill>
                  <a:srgbClr val="FF6600"/>
                </a:solidFill>
              </a:rPr>
              <a:t>Approach</a:t>
            </a:r>
          </a:p>
        </p:txBody>
      </p:sp>
      <p:sp>
        <p:nvSpPr>
          <p:cNvPr id="11" name="TextBox 10">
            <a:extLst>
              <a:ext uri="{FF2B5EF4-FFF2-40B4-BE49-F238E27FC236}">
                <a16:creationId xmlns:a16="http://schemas.microsoft.com/office/drawing/2014/main" id="{8B619C29-AB78-41E9-B1FA-EA21930FF0B5}"/>
              </a:ext>
            </a:extLst>
          </p:cNvPr>
          <p:cNvSpPr txBox="1"/>
          <p:nvPr/>
        </p:nvSpPr>
        <p:spPr>
          <a:xfrm>
            <a:off x="832188" y="1255973"/>
            <a:ext cx="10527624" cy="4072269"/>
          </a:xfrm>
          <a:prstGeom prst="rect">
            <a:avLst/>
          </a:prstGeom>
          <a:noFill/>
        </p:spPr>
        <p:txBody>
          <a:bodyPr wrap="square" rtlCol="0">
            <a:spAutoFit/>
          </a:bodyPr>
          <a:lstStyle/>
          <a:p>
            <a:pPr>
              <a:lnSpc>
                <a:spcPct val="150000"/>
              </a:lnSpc>
            </a:pPr>
            <a:r>
              <a:rPr lang="en-GB" sz="2500" dirty="0">
                <a:solidFill>
                  <a:srgbClr val="FF6600"/>
                </a:solidFill>
              </a:rPr>
              <a:t>The approach followed in the EDA is as follows:</a:t>
            </a:r>
          </a:p>
          <a:p>
            <a:pPr marL="342900" indent="-342900">
              <a:lnSpc>
                <a:spcPct val="150000"/>
              </a:lnSpc>
              <a:buFont typeface="Arial" panose="020B0604020202020204" pitchFamily="34" charset="0"/>
              <a:buChar char="•"/>
            </a:pPr>
            <a:r>
              <a:rPr lang="en-GB" sz="2500" dirty="0">
                <a:solidFill>
                  <a:srgbClr val="FF6600"/>
                </a:solidFill>
              </a:rPr>
              <a:t>Histogram with boxplot performed on the numeric variables</a:t>
            </a:r>
          </a:p>
          <a:p>
            <a:pPr marL="342900" indent="-342900">
              <a:lnSpc>
                <a:spcPct val="150000"/>
              </a:lnSpc>
              <a:buFont typeface="Arial" panose="020B0604020202020204" pitchFamily="34" charset="0"/>
              <a:buChar char="•"/>
            </a:pPr>
            <a:r>
              <a:rPr lang="en-GB" sz="2500" dirty="0">
                <a:solidFill>
                  <a:srgbClr val="FF6600"/>
                </a:solidFill>
              </a:rPr>
              <a:t>Count plots performed on the categorical variables</a:t>
            </a:r>
          </a:p>
          <a:p>
            <a:pPr marL="342900" indent="-342900">
              <a:lnSpc>
                <a:spcPct val="150000"/>
              </a:lnSpc>
              <a:buFont typeface="Arial" panose="020B0604020202020204" pitchFamily="34" charset="0"/>
              <a:buChar char="•"/>
            </a:pPr>
            <a:r>
              <a:rPr lang="en-GB" sz="2500" dirty="0">
                <a:solidFill>
                  <a:srgbClr val="FF6600"/>
                </a:solidFill>
              </a:rPr>
              <a:t>A correlation heatmap was generated to check any correlations</a:t>
            </a:r>
          </a:p>
          <a:p>
            <a:pPr marL="342900" indent="-342900">
              <a:lnSpc>
                <a:spcPct val="150000"/>
              </a:lnSpc>
              <a:buFont typeface="Arial" panose="020B0604020202020204" pitchFamily="34" charset="0"/>
              <a:buChar char="•"/>
            </a:pPr>
            <a:r>
              <a:rPr lang="en-GB" sz="2500" dirty="0">
                <a:solidFill>
                  <a:srgbClr val="FF6600"/>
                </a:solidFill>
              </a:rPr>
              <a:t>Stacked plots were generated with the dependent variable as the hue</a:t>
            </a:r>
          </a:p>
          <a:p>
            <a:pPr marL="342900" indent="-342900">
              <a:lnSpc>
                <a:spcPct val="150000"/>
              </a:lnSpc>
              <a:buFont typeface="Arial" panose="020B0604020202020204" pitchFamily="34" charset="0"/>
              <a:buChar char="•"/>
            </a:pPr>
            <a:r>
              <a:rPr lang="en-GB" sz="2500" dirty="0">
                <a:solidFill>
                  <a:srgbClr val="FF6600"/>
                </a:solidFill>
              </a:rPr>
              <a:t>Boxplots were done with the dependent variable as the hue</a:t>
            </a:r>
          </a:p>
          <a:p>
            <a:pPr marL="342900" indent="-342900">
              <a:lnSpc>
                <a:spcPct val="150000"/>
              </a:lnSpc>
              <a:buFont typeface="Arial" panose="020B0604020202020204" pitchFamily="34" charset="0"/>
              <a:buChar char="•"/>
            </a:pPr>
            <a:r>
              <a:rPr lang="en-GB" sz="2500" dirty="0">
                <a:solidFill>
                  <a:srgbClr val="FF6600"/>
                </a:solidFill>
              </a:rPr>
              <a:t>A few scatterplots were done.</a:t>
            </a:r>
          </a:p>
        </p:txBody>
      </p:sp>
    </p:spTree>
    <p:extLst>
      <p:ext uri="{BB962C8B-B14F-4D97-AF65-F5344CB8AC3E}">
        <p14:creationId xmlns:p14="http://schemas.microsoft.com/office/powerpoint/2010/main" val="154471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3907223" cy="769441"/>
          </a:xfrm>
          <a:prstGeom prst="rect">
            <a:avLst/>
          </a:prstGeom>
          <a:noFill/>
        </p:spPr>
        <p:txBody>
          <a:bodyPr wrap="none" rtlCol="0">
            <a:spAutoFit/>
          </a:bodyPr>
          <a:lstStyle/>
          <a:p>
            <a:r>
              <a:rPr lang="en-GB" sz="4400" dirty="0">
                <a:solidFill>
                  <a:srgbClr val="FF6600"/>
                </a:solidFill>
              </a:rPr>
              <a:t>EDA - Histogram</a:t>
            </a:r>
          </a:p>
        </p:txBody>
      </p:sp>
      <p:sp>
        <p:nvSpPr>
          <p:cNvPr id="11" name="TextBox 10">
            <a:extLst>
              <a:ext uri="{FF2B5EF4-FFF2-40B4-BE49-F238E27FC236}">
                <a16:creationId xmlns:a16="http://schemas.microsoft.com/office/drawing/2014/main" id="{8B619C29-AB78-41E9-B1FA-EA21930FF0B5}"/>
              </a:ext>
            </a:extLst>
          </p:cNvPr>
          <p:cNvSpPr txBox="1"/>
          <p:nvPr/>
        </p:nvSpPr>
        <p:spPr>
          <a:xfrm>
            <a:off x="1054807" y="4605354"/>
            <a:ext cx="4880141" cy="1200329"/>
          </a:xfrm>
          <a:prstGeom prst="rect">
            <a:avLst/>
          </a:prstGeom>
          <a:noFill/>
        </p:spPr>
        <p:txBody>
          <a:bodyPr wrap="square" rtlCol="0">
            <a:spAutoFit/>
          </a:bodyPr>
          <a:lstStyle/>
          <a:p>
            <a:r>
              <a:rPr lang="en-GB" dirty="0">
                <a:solidFill>
                  <a:srgbClr val="FF6600"/>
                </a:solidFill>
              </a:rPr>
              <a:t>The bank balance of majority of customers is quite low or even negative. There are a lot of customers with more than 5,000 in the bank, but not as much when taken overall.</a:t>
            </a:r>
          </a:p>
        </p:txBody>
      </p:sp>
      <p:pic>
        <p:nvPicPr>
          <p:cNvPr id="2" name="Picture 1">
            <a:extLst>
              <a:ext uri="{FF2B5EF4-FFF2-40B4-BE49-F238E27FC236}">
                <a16:creationId xmlns:a16="http://schemas.microsoft.com/office/drawing/2014/main" id="{DA0343E6-5D4B-43EA-A6A7-1D7F6003D09D}"/>
              </a:ext>
            </a:extLst>
          </p:cNvPr>
          <p:cNvPicPr>
            <a:picLocks noChangeAspect="1"/>
          </p:cNvPicPr>
          <p:nvPr/>
        </p:nvPicPr>
        <p:blipFill>
          <a:blip r:embed="rId3"/>
          <a:stretch>
            <a:fillRect/>
          </a:stretch>
        </p:blipFill>
        <p:spPr>
          <a:xfrm>
            <a:off x="1054807" y="1191539"/>
            <a:ext cx="4880141" cy="3251025"/>
          </a:xfrm>
          <a:prstGeom prst="rect">
            <a:avLst/>
          </a:prstGeom>
        </p:spPr>
      </p:pic>
      <p:pic>
        <p:nvPicPr>
          <p:cNvPr id="1026" name="Picture 2">
            <a:extLst>
              <a:ext uri="{FF2B5EF4-FFF2-40B4-BE49-F238E27FC236}">
                <a16:creationId xmlns:a16="http://schemas.microsoft.com/office/drawing/2014/main" id="{B0B4E40D-1B5D-4728-BF88-7255F00536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604" y="1191539"/>
            <a:ext cx="4880142" cy="32510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34D056B-DEE5-422A-8D39-5D70EA7BF86A}"/>
              </a:ext>
            </a:extLst>
          </p:cNvPr>
          <p:cNvSpPr txBox="1"/>
          <p:nvPr/>
        </p:nvSpPr>
        <p:spPr>
          <a:xfrm>
            <a:off x="6382605" y="4605353"/>
            <a:ext cx="4880141" cy="1200329"/>
          </a:xfrm>
          <a:prstGeom prst="rect">
            <a:avLst/>
          </a:prstGeom>
          <a:noFill/>
        </p:spPr>
        <p:txBody>
          <a:bodyPr wrap="square" rtlCol="0">
            <a:spAutoFit/>
          </a:bodyPr>
          <a:lstStyle/>
          <a:p>
            <a:r>
              <a:rPr lang="en-GB" dirty="0">
                <a:solidFill>
                  <a:srgbClr val="FF6600"/>
                </a:solidFill>
              </a:rPr>
              <a:t>This shows that more than 35,000 of the 45,000 customers were not contacted for a previous campaign. This fact causes many outliers in the features.</a:t>
            </a:r>
          </a:p>
        </p:txBody>
      </p:sp>
    </p:spTree>
    <p:extLst>
      <p:ext uri="{BB962C8B-B14F-4D97-AF65-F5344CB8AC3E}">
        <p14:creationId xmlns:p14="http://schemas.microsoft.com/office/powerpoint/2010/main" val="155570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4303679" cy="769441"/>
          </a:xfrm>
          <a:prstGeom prst="rect">
            <a:avLst/>
          </a:prstGeom>
          <a:noFill/>
        </p:spPr>
        <p:txBody>
          <a:bodyPr wrap="none" rtlCol="0">
            <a:spAutoFit/>
          </a:bodyPr>
          <a:lstStyle/>
          <a:p>
            <a:r>
              <a:rPr lang="en-GB" sz="4400" dirty="0">
                <a:solidFill>
                  <a:srgbClr val="FF6600"/>
                </a:solidFill>
              </a:rPr>
              <a:t>EDA – Count plots</a:t>
            </a:r>
          </a:p>
        </p:txBody>
      </p:sp>
      <p:sp>
        <p:nvSpPr>
          <p:cNvPr id="11" name="TextBox 10">
            <a:extLst>
              <a:ext uri="{FF2B5EF4-FFF2-40B4-BE49-F238E27FC236}">
                <a16:creationId xmlns:a16="http://schemas.microsoft.com/office/drawing/2014/main" id="{8B619C29-AB78-41E9-B1FA-EA21930FF0B5}"/>
              </a:ext>
            </a:extLst>
          </p:cNvPr>
          <p:cNvSpPr txBox="1"/>
          <p:nvPr/>
        </p:nvSpPr>
        <p:spPr>
          <a:xfrm>
            <a:off x="1294228" y="4871932"/>
            <a:ext cx="9603544" cy="830997"/>
          </a:xfrm>
          <a:prstGeom prst="rect">
            <a:avLst/>
          </a:prstGeom>
          <a:noFill/>
        </p:spPr>
        <p:txBody>
          <a:bodyPr wrap="square" rtlCol="0">
            <a:spAutoFit/>
          </a:bodyPr>
          <a:lstStyle/>
          <a:p>
            <a:r>
              <a:rPr lang="en-GB" sz="2400" dirty="0">
                <a:solidFill>
                  <a:srgbClr val="FF6600"/>
                </a:solidFill>
              </a:rPr>
              <a:t>Around 55% of customers have housing loans, but only 16% of them have personal loans.</a:t>
            </a:r>
          </a:p>
        </p:txBody>
      </p:sp>
      <p:pic>
        <p:nvPicPr>
          <p:cNvPr id="2050" name="Picture 2">
            <a:extLst>
              <a:ext uri="{FF2B5EF4-FFF2-40B4-BE49-F238E27FC236}">
                <a16:creationId xmlns:a16="http://schemas.microsoft.com/office/drawing/2014/main" id="{41AAA91E-B8AB-4A95-BA6D-71B0195ED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3" y="1233708"/>
            <a:ext cx="4880141" cy="33850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75FC094-BF43-4196-857D-F8BAE1C53A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1826" y="1233708"/>
            <a:ext cx="4880141" cy="3385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08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FA50171-A4E8-4218-81A2-571275524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826" y="1233707"/>
            <a:ext cx="5132862" cy="33850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4303679" cy="769441"/>
          </a:xfrm>
          <a:prstGeom prst="rect">
            <a:avLst/>
          </a:prstGeom>
          <a:noFill/>
        </p:spPr>
        <p:txBody>
          <a:bodyPr wrap="none" rtlCol="0">
            <a:spAutoFit/>
          </a:bodyPr>
          <a:lstStyle/>
          <a:p>
            <a:r>
              <a:rPr lang="en-GB" sz="4400" dirty="0">
                <a:solidFill>
                  <a:srgbClr val="FF6600"/>
                </a:solidFill>
              </a:rPr>
              <a:t>EDA – Count plots</a:t>
            </a:r>
          </a:p>
        </p:txBody>
      </p:sp>
      <p:sp>
        <p:nvSpPr>
          <p:cNvPr id="11" name="TextBox 10">
            <a:extLst>
              <a:ext uri="{FF2B5EF4-FFF2-40B4-BE49-F238E27FC236}">
                <a16:creationId xmlns:a16="http://schemas.microsoft.com/office/drawing/2014/main" id="{8B619C29-AB78-41E9-B1FA-EA21930FF0B5}"/>
              </a:ext>
            </a:extLst>
          </p:cNvPr>
          <p:cNvSpPr txBox="1"/>
          <p:nvPr/>
        </p:nvSpPr>
        <p:spPr>
          <a:xfrm>
            <a:off x="6231825" y="4767445"/>
            <a:ext cx="5132863" cy="1200329"/>
          </a:xfrm>
          <a:prstGeom prst="rect">
            <a:avLst/>
          </a:prstGeom>
          <a:noFill/>
        </p:spPr>
        <p:txBody>
          <a:bodyPr wrap="square" rtlCol="0">
            <a:spAutoFit/>
          </a:bodyPr>
          <a:lstStyle/>
          <a:p>
            <a:r>
              <a:rPr lang="en-GB" dirty="0">
                <a:solidFill>
                  <a:srgbClr val="FF6600"/>
                </a:solidFill>
              </a:rPr>
              <a:t>In the current campaign for the term deposits, only 11.7% of customers have purchased the product. But compared to the previous campaign, this is an improvement.</a:t>
            </a:r>
          </a:p>
        </p:txBody>
      </p:sp>
      <p:pic>
        <p:nvPicPr>
          <p:cNvPr id="3" name="Picture 4">
            <a:extLst>
              <a:ext uri="{FF2B5EF4-FFF2-40B4-BE49-F238E27FC236}">
                <a16:creationId xmlns:a16="http://schemas.microsoft.com/office/drawing/2014/main" id="{B4C3335F-C804-46AC-BB77-C03B903F70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313" y="1233707"/>
            <a:ext cx="4996712" cy="33953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53A5440-7568-4F7A-A59F-C0590BEC6038}"/>
              </a:ext>
            </a:extLst>
          </p:cNvPr>
          <p:cNvSpPr txBox="1"/>
          <p:nvPr/>
        </p:nvSpPr>
        <p:spPr>
          <a:xfrm>
            <a:off x="827312" y="4767445"/>
            <a:ext cx="4996712" cy="923330"/>
          </a:xfrm>
          <a:prstGeom prst="rect">
            <a:avLst/>
          </a:prstGeom>
          <a:noFill/>
        </p:spPr>
        <p:txBody>
          <a:bodyPr wrap="square" rtlCol="0">
            <a:spAutoFit/>
          </a:bodyPr>
          <a:lstStyle/>
          <a:p>
            <a:r>
              <a:rPr lang="en-GB" dirty="0">
                <a:solidFill>
                  <a:srgbClr val="FF6600"/>
                </a:solidFill>
              </a:rPr>
              <a:t>In the previous campaign, 81% were not contacted for it, so no outcome is given. Only 3% of the 18% that were contacted, ended up buying the product.</a:t>
            </a:r>
          </a:p>
        </p:txBody>
      </p:sp>
    </p:spTree>
    <p:extLst>
      <p:ext uri="{BB962C8B-B14F-4D97-AF65-F5344CB8AC3E}">
        <p14:creationId xmlns:p14="http://schemas.microsoft.com/office/powerpoint/2010/main" val="221521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A4422A4C-EB8B-4A4E-87F4-9E1B9333558D}"/>
              </a:ext>
            </a:extLst>
          </p:cNvPr>
          <p:cNvSpPr txBox="1"/>
          <p:nvPr/>
        </p:nvSpPr>
        <p:spPr>
          <a:xfrm>
            <a:off x="491320" y="259308"/>
            <a:ext cx="6472669" cy="769441"/>
          </a:xfrm>
          <a:prstGeom prst="rect">
            <a:avLst/>
          </a:prstGeom>
          <a:noFill/>
        </p:spPr>
        <p:txBody>
          <a:bodyPr wrap="none" rtlCol="0">
            <a:spAutoFit/>
          </a:bodyPr>
          <a:lstStyle/>
          <a:p>
            <a:r>
              <a:rPr lang="en-GB" sz="4400" dirty="0">
                <a:solidFill>
                  <a:srgbClr val="FF6600"/>
                </a:solidFill>
              </a:rPr>
              <a:t>EDA – Correlation Heatmap</a:t>
            </a:r>
          </a:p>
        </p:txBody>
      </p:sp>
      <p:sp>
        <p:nvSpPr>
          <p:cNvPr id="11" name="TextBox 10">
            <a:extLst>
              <a:ext uri="{FF2B5EF4-FFF2-40B4-BE49-F238E27FC236}">
                <a16:creationId xmlns:a16="http://schemas.microsoft.com/office/drawing/2014/main" id="{8B619C29-AB78-41E9-B1FA-EA21930FF0B5}"/>
              </a:ext>
            </a:extLst>
          </p:cNvPr>
          <p:cNvSpPr txBox="1"/>
          <p:nvPr/>
        </p:nvSpPr>
        <p:spPr>
          <a:xfrm>
            <a:off x="841582" y="5252785"/>
            <a:ext cx="10508836" cy="707886"/>
          </a:xfrm>
          <a:prstGeom prst="rect">
            <a:avLst/>
          </a:prstGeom>
          <a:noFill/>
        </p:spPr>
        <p:txBody>
          <a:bodyPr wrap="square" rtlCol="0">
            <a:spAutoFit/>
          </a:bodyPr>
          <a:lstStyle/>
          <a:p>
            <a:r>
              <a:rPr lang="en-GB" sz="2000" dirty="0">
                <a:solidFill>
                  <a:srgbClr val="FF6600"/>
                </a:solidFill>
              </a:rPr>
              <a:t>There seems to be no correlation between any of the features. This is good for from a modelling point of view, as correlation would cause multicollinearity and affect the reliability of the model.</a:t>
            </a:r>
          </a:p>
        </p:txBody>
      </p:sp>
      <p:pic>
        <p:nvPicPr>
          <p:cNvPr id="3074" name="Picture 2">
            <a:extLst>
              <a:ext uri="{FF2B5EF4-FFF2-40B4-BE49-F238E27FC236}">
                <a16:creationId xmlns:a16="http://schemas.microsoft.com/office/drawing/2014/main" id="{FB963439-B5A8-4AF1-A6B0-033DCFC9F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1150042"/>
            <a:ext cx="6610350"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8729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572</TotalTime>
  <Words>1503</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Muadh Faizan</dc:creator>
  <cp:lastModifiedBy>Muadh Faizan</cp:lastModifiedBy>
  <cp:revision>3</cp:revision>
  <dcterms:created xsi:type="dcterms:W3CDTF">2021-08-10T06:04:32Z</dcterms:created>
  <dcterms:modified xsi:type="dcterms:W3CDTF">2021-08-10T18:45:07Z</dcterms:modified>
</cp:coreProperties>
</file>