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4" r:id="rId4"/>
    <p:sldId id="265" r:id="rId5"/>
    <p:sldId id="258" r:id="rId6"/>
    <p:sldId id="259" r:id="rId7"/>
    <p:sldId id="260"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Estilo Claro 3 - Ênfas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91AA62-4BBA-418E-B8BC-4569628C6B81}"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F4205BE8-C206-4786-8385-5E7FA178710F}">
      <dgm:prSet/>
      <dgm:spPr/>
      <dgm:t>
        <a:bodyPr/>
        <a:lstStyle/>
        <a:p>
          <a:r>
            <a:rPr lang="pt-PT"/>
            <a:t>Desenvolver uma plataforma “web” abrangente para gestão de alojamentos, direcionada especificamente para os alunos da Escola Superior de Tecnologia e Gestão de Oliveira do Hospital (ESTGOH). </a:t>
          </a:r>
          <a:endParaRPr lang="en-US"/>
        </a:p>
      </dgm:t>
    </dgm:pt>
    <dgm:pt modelId="{F79B2578-DBEB-4BA5-BAC8-11F0F7F16D02}" type="parTrans" cxnId="{D9BB9474-D3D4-4934-9B6A-AA5F3024D3B7}">
      <dgm:prSet/>
      <dgm:spPr/>
      <dgm:t>
        <a:bodyPr/>
        <a:lstStyle/>
        <a:p>
          <a:endParaRPr lang="en-US"/>
        </a:p>
      </dgm:t>
    </dgm:pt>
    <dgm:pt modelId="{16237E55-92F4-4F43-BA8A-F9372EA55E6A}" type="sibTrans" cxnId="{D9BB9474-D3D4-4934-9B6A-AA5F3024D3B7}">
      <dgm:prSet/>
      <dgm:spPr/>
      <dgm:t>
        <a:bodyPr/>
        <a:lstStyle/>
        <a:p>
          <a:endParaRPr lang="en-US"/>
        </a:p>
      </dgm:t>
    </dgm:pt>
    <dgm:pt modelId="{7B30363A-7B10-4833-88FA-EC8FE4F68B8C}">
      <dgm:prSet/>
      <dgm:spPr/>
      <dgm:t>
        <a:bodyPr/>
        <a:lstStyle/>
        <a:p>
          <a:r>
            <a:rPr lang="pt-PT"/>
            <a:t>Facilitar o processo de busca, reserva e comunicação entre os alunos e os senhorios, proporcionando uma solução centralizada e eficaz para as necessidades de alojamento dos estudantes.</a:t>
          </a:r>
          <a:endParaRPr lang="en-US"/>
        </a:p>
      </dgm:t>
    </dgm:pt>
    <dgm:pt modelId="{136B870F-B716-4BBD-B9D3-40ACF3B8D68C}" type="parTrans" cxnId="{9E51DF0E-6303-4BFD-8D07-9EF6DDD1B141}">
      <dgm:prSet/>
      <dgm:spPr/>
      <dgm:t>
        <a:bodyPr/>
        <a:lstStyle/>
        <a:p>
          <a:endParaRPr lang="en-US"/>
        </a:p>
      </dgm:t>
    </dgm:pt>
    <dgm:pt modelId="{A9D4A8CE-1513-4B58-AF33-B85841535B42}" type="sibTrans" cxnId="{9E51DF0E-6303-4BFD-8D07-9EF6DDD1B141}">
      <dgm:prSet/>
      <dgm:spPr/>
      <dgm:t>
        <a:bodyPr/>
        <a:lstStyle/>
        <a:p>
          <a:endParaRPr lang="en-US"/>
        </a:p>
      </dgm:t>
    </dgm:pt>
    <dgm:pt modelId="{9CD34267-FF25-41DD-9D85-200723770354}" type="pres">
      <dgm:prSet presAssocID="{0491AA62-4BBA-418E-B8BC-4569628C6B81}" presName="outerComposite" presStyleCnt="0">
        <dgm:presLayoutVars>
          <dgm:chMax val="5"/>
          <dgm:dir/>
          <dgm:resizeHandles val="exact"/>
        </dgm:presLayoutVars>
      </dgm:prSet>
      <dgm:spPr/>
    </dgm:pt>
    <dgm:pt modelId="{76CED4D1-BDD8-493D-A13D-5FA2CD17D745}" type="pres">
      <dgm:prSet presAssocID="{0491AA62-4BBA-418E-B8BC-4569628C6B81}" presName="dummyMaxCanvas" presStyleCnt="0">
        <dgm:presLayoutVars/>
      </dgm:prSet>
      <dgm:spPr/>
    </dgm:pt>
    <dgm:pt modelId="{88290A59-950B-4B79-A0A4-EBC0B7A9BA52}" type="pres">
      <dgm:prSet presAssocID="{0491AA62-4BBA-418E-B8BC-4569628C6B81}" presName="TwoNodes_1" presStyleLbl="node1" presStyleIdx="0" presStyleCnt="2">
        <dgm:presLayoutVars>
          <dgm:bulletEnabled val="1"/>
        </dgm:presLayoutVars>
      </dgm:prSet>
      <dgm:spPr/>
    </dgm:pt>
    <dgm:pt modelId="{0C73E911-69BC-4EDF-8864-566FE6D7651C}" type="pres">
      <dgm:prSet presAssocID="{0491AA62-4BBA-418E-B8BC-4569628C6B81}" presName="TwoNodes_2" presStyleLbl="node1" presStyleIdx="1" presStyleCnt="2">
        <dgm:presLayoutVars>
          <dgm:bulletEnabled val="1"/>
        </dgm:presLayoutVars>
      </dgm:prSet>
      <dgm:spPr/>
    </dgm:pt>
    <dgm:pt modelId="{1F543072-BAC3-434A-8999-1CD17AD273EF}" type="pres">
      <dgm:prSet presAssocID="{0491AA62-4BBA-418E-B8BC-4569628C6B81}" presName="TwoConn_1-2" presStyleLbl="fgAccFollowNode1" presStyleIdx="0" presStyleCnt="1">
        <dgm:presLayoutVars>
          <dgm:bulletEnabled val="1"/>
        </dgm:presLayoutVars>
      </dgm:prSet>
      <dgm:spPr/>
    </dgm:pt>
    <dgm:pt modelId="{ECDF8BF6-F30D-45F1-BB10-F23AE9EDCFAC}" type="pres">
      <dgm:prSet presAssocID="{0491AA62-4BBA-418E-B8BC-4569628C6B81}" presName="TwoNodes_1_text" presStyleLbl="node1" presStyleIdx="1" presStyleCnt="2">
        <dgm:presLayoutVars>
          <dgm:bulletEnabled val="1"/>
        </dgm:presLayoutVars>
      </dgm:prSet>
      <dgm:spPr/>
    </dgm:pt>
    <dgm:pt modelId="{65FD3D3D-061A-4615-B635-E700BDFA97C8}" type="pres">
      <dgm:prSet presAssocID="{0491AA62-4BBA-418E-B8BC-4569628C6B81}" presName="TwoNodes_2_text" presStyleLbl="node1" presStyleIdx="1" presStyleCnt="2">
        <dgm:presLayoutVars>
          <dgm:bulletEnabled val="1"/>
        </dgm:presLayoutVars>
      </dgm:prSet>
      <dgm:spPr/>
    </dgm:pt>
  </dgm:ptLst>
  <dgm:cxnLst>
    <dgm:cxn modelId="{9E51DF0E-6303-4BFD-8D07-9EF6DDD1B141}" srcId="{0491AA62-4BBA-418E-B8BC-4569628C6B81}" destId="{7B30363A-7B10-4833-88FA-EC8FE4F68B8C}" srcOrd="1" destOrd="0" parTransId="{136B870F-B716-4BBD-B9D3-40ACF3B8D68C}" sibTransId="{A9D4A8CE-1513-4B58-AF33-B85841535B42}"/>
    <dgm:cxn modelId="{18F5401C-2BD2-432B-87EE-1AEF02AAA14A}" type="presOf" srcId="{7B30363A-7B10-4833-88FA-EC8FE4F68B8C}" destId="{65FD3D3D-061A-4615-B635-E700BDFA97C8}" srcOrd="1" destOrd="0" presId="urn:microsoft.com/office/officeart/2005/8/layout/vProcess5"/>
    <dgm:cxn modelId="{28F00A36-2338-485B-94F2-A6CB1B44E51F}" type="presOf" srcId="{7B30363A-7B10-4833-88FA-EC8FE4F68B8C}" destId="{0C73E911-69BC-4EDF-8864-566FE6D7651C}" srcOrd="0" destOrd="0" presId="urn:microsoft.com/office/officeart/2005/8/layout/vProcess5"/>
    <dgm:cxn modelId="{5CBEED3C-0737-49CB-ACD6-CBB4D1C97EB3}" type="presOf" srcId="{F4205BE8-C206-4786-8385-5E7FA178710F}" destId="{88290A59-950B-4B79-A0A4-EBC0B7A9BA52}" srcOrd="0" destOrd="0" presId="urn:microsoft.com/office/officeart/2005/8/layout/vProcess5"/>
    <dgm:cxn modelId="{8F896D66-8C02-4661-A2FA-9A5351ECB45D}" type="presOf" srcId="{16237E55-92F4-4F43-BA8A-F9372EA55E6A}" destId="{1F543072-BAC3-434A-8999-1CD17AD273EF}" srcOrd="0" destOrd="0" presId="urn:microsoft.com/office/officeart/2005/8/layout/vProcess5"/>
    <dgm:cxn modelId="{D9BB9474-D3D4-4934-9B6A-AA5F3024D3B7}" srcId="{0491AA62-4BBA-418E-B8BC-4569628C6B81}" destId="{F4205BE8-C206-4786-8385-5E7FA178710F}" srcOrd="0" destOrd="0" parTransId="{F79B2578-DBEB-4BA5-BAC8-11F0F7F16D02}" sibTransId="{16237E55-92F4-4F43-BA8A-F9372EA55E6A}"/>
    <dgm:cxn modelId="{30E4AFB2-9130-405F-8A24-A7A5557883A9}" type="presOf" srcId="{0491AA62-4BBA-418E-B8BC-4569628C6B81}" destId="{9CD34267-FF25-41DD-9D85-200723770354}" srcOrd="0" destOrd="0" presId="urn:microsoft.com/office/officeart/2005/8/layout/vProcess5"/>
    <dgm:cxn modelId="{ABDFA1F2-484B-4A12-9256-DB788584D6E0}" type="presOf" srcId="{F4205BE8-C206-4786-8385-5E7FA178710F}" destId="{ECDF8BF6-F30D-45F1-BB10-F23AE9EDCFAC}" srcOrd="1" destOrd="0" presId="urn:microsoft.com/office/officeart/2005/8/layout/vProcess5"/>
    <dgm:cxn modelId="{762CAF22-549F-4EB2-A699-16312610E503}" type="presParOf" srcId="{9CD34267-FF25-41DD-9D85-200723770354}" destId="{76CED4D1-BDD8-493D-A13D-5FA2CD17D745}" srcOrd="0" destOrd="0" presId="urn:microsoft.com/office/officeart/2005/8/layout/vProcess5"/>
    <dgm:cxn modelId="{100A640A-F1B9-42AD-9637-B1CA9031BA2F}" type="presParOf" srcId="{9CD34267-FF25-41DD-9D85-200723770354}" destId="{88290A59-950B-4B79-A0A4-EBC0B7A9BA52}" srcOrd="1" destOrd="0" presId="urn:microsoft.com/office/officeart/2005/8/layout/vProcess5"/>
    <dgm:cxn modelId="{71658B81-96B7-408C-A39C-D0E5DECAA9EF}" type="presParOf" srcId="{9CD34267-FF25-41DD-9D85-200723770354}" destId="{0C73E911-69BC-4EDF-8864-566FE6D7651C}" srcOrd="2" destOrd="0" presId="urn:microsoft.com/office/officeart/2005/8/layout/vProcess5"/>
    <dgm:cxn modelId="{4FFD0700-15F0-4D63-966F-6C5F6EB8E740}" type="presParOf" srcId="{9CD34267-FF25-41DD-9D85-200723770354}" destId="{1F543072-BAC3-434A-8999-1CD17AD273EF}" srcOrd="3" destOrd="0" presId="urn:microsoft.com/office/officeart/2005/8/layout/vProcess5"/>
    <dgm:cxn modelId="{86B8E7CA-209D-4907-AB39-2105AC040A1B}" type="presParOf" srcId="{9CD34267-FF25-41DD-9D85-200723770354}" destId="{ECDF8BF6-F30D-45F1-BB10-F23AE9EDCFAC}" srcOrd="4" destOrd="0" presId="urn:microsoft.com/office/officeart/2005/8/layout/vProcess5"/>
    <dgm:cxn modelId="{2F334BD5-0CAC-432A-9C81-4B8813C8612B}" type="presParOf" srcId="{9CD34267-FF25-41DD-9D85-200723770354}" destId="{65FD3D3D-061A-4615-B635-E700BDFA97C8}"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755279-7B6C-452B-883D-9F3C5EA739D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788560C-0D2F-4A7F-AB24-8D3A346AA5E5}">
      <dgm:prSet/>
      <dgm:spPr/>
      <dgm:t>
        <a:bodyPr/>
        <a:lstStyle/>
        <a:p>
          <a:r>
            <a:rPr lang="pt-PT"/>
            <a:t>Laravel: Um “framework” de desenvolvimento “web” em PHP, conhecido por sua elegância, eficiência e facilidade de uso. O Laravel oferece recursos poderosos para o desenvolvimento rápido de aplicações “web”, incluindo gestão de rotas, ORM (Object-Relational Mapping), autenticação de utilizadores e muito mais.</a:t>
          </a:r>
          <a:endParaRPr lang="en-US"/>
        </a:p>
      </dgm:t>
    </dgm:pt>
    <dgm:pt modelId="{36B52240-F3BC-4DCF-ADC6-56CBC850BD99}" type="parTrans" cxnId="{AB312CDA-D49A-4554-B128-412465BCBB72}">
      <dgm:prSet/>
      <dgm:spPr/>
      <dgm:t>
        <a:bodyPr/>
        <a:lstStyle/>
        <a:p>
          <a:endParaRPr lang="en-US"/>
        </a:p>
      </dgm:t>
    </dgm:pt>
    <dgm:pt modelId="{CA6250D9-0DCB-4254-BBE6-62665453E148}" type="sibTrans" cxnId="{AB312CDA-D49A-4554-B128-412465BCBB72}">
      <dgm:prSet/>
      <dgm:spPr/>
      <dgm:t>
        <a:bodyPr/>
        <a:lstStyle/>
        <a:p>
          <a:endParaRPr lang="en-US"/>
        </a:p>
      </dgm:t>
    </dgm:pt>
    <dgm:pt modelId="{D00F19EC-C67E-480E-B449-2CE2C5427D23}">
      <dgm:prSet/>
      <dgm:spPr/>
      <dgm:t>
        <a:bodyPr/>
        <a:lstStyle/>
        <a:p>
          <a:r>
            <a:rPr lang="pt-PT"/>
            <a:t>MySQL: Um sistema de gestão de banco de dados relacional amplamente utilizado, que oferece desempenho confiável, escalabilidade e suporte a uma variedade de recursos avançados. O MySQL será utilizado para armazenar e recuperar dados críticos do sistema, como detalhes dos quartos, informações de utilizadores e histórico de reservas. </a:t>
          </a:r>
          <a:endParaRPr lang="en-US"/>
        </a:p>
      </dgm:t>
    </dgm:pt>
    <dgm:pt modelId="{987CF86E-EA7E-4555-A834-EF15BB55623E}" type="parTrans" cxnId="{2AF7B4A7-DE4F-446A-AC2B-5207353E983C}">
      <dgm:prSet/>
      <dgm:spPr/>
      <dgm:t>
        <a:bodyPr/>
        <a:lstStyle/>
        <a:p>
          <a:endParaRPr lang="en-US"/>
        </a:p>
      </dgm:t>
    </dgm:pt>
    <dgm:pt modelId="{FF5445BF-52BD-4F45-AA16-AE2B03BCC5C2}" type="sibTrans" cxnId="{2AF7B4A7-DE4F-446A-AC2B-5207353E983C}">
      <dgm:prSet/>
      <dgm:spPr/>
      <dgm:t>
        <a:bodyPr/>
        <a:lstStyle/>
        <a:p>
          <a:endParaRPr lang="en-US"/>
        </a:p>
      </dgm:t>
    </dgm:pt>
    <dgm:pt modelId="{D76F8E4B-CF81-4D3A-8CDE-582573698B09}">
      <dgm:prSet/>
      <dgm:spPr/>
      <dgm:t>
        <a:bodyPr/>
        <a:lstStyle/>
        <a:p>
          <a:r>
            <a:rPr lang="pt-PT"/>
            <a:t>HTML, CSS e JavaScript: as linguagens fundamentais para o desenvolvimento de “interfaces” “web”. O HTML será utilizado para estruturar o conteúdo da página, o CSS para estilização e o JavaScript para adicionar interatividade e dinamismo à “interface” do utilizador. </a:t>
          </a:r>
          <a:endParaRPr lang="en-US"/>
        </a:p>
      </dgm:t>
    </dgm:pt>
    <dgm:pt modelId="{5535DAE7-BB6D-4B9E-BD18-BA9930565AD7}" type="parTrans" cxnId="{8B66C1DA-F30F-4103-8C3C-8C6F07C40265}">
      <dgm:prSet/>
      <dgm:spPr/>
      <dgm:t>
        <a:bodyPr/>
        <a:lstStyle/>
        <a:p>
          <a:endParaRPr lang="en-US"/>
        </a:p>
      </dgm:t>
    </dgm:pt>
    <dgm:pt modelId="{4F75D97C-32F5-4D1E-AB2A-955726AD3775}" type="sibTrans" cxnId="{8B66C1DA-F30F-4103-8C3C-8C6F07C40265}">
      <dgm:prSet/>
      <dgm:spPr/>
      <dgm:t>
        <a:bodyPr/>
        <a:lstStyle/>
        <a:p>
          <a:endParaRPr lang="en-US"/>
        </a:p>
      </dgm:t>
    </dgm:pt>
    <dgm:pt modelId="{591D8D87-3B85-4B91-81BB-1EA1682AC9CE}">
      <dgm:prSet/>
      <dgm:spPr/>
      <dgm:t>
        <a:bodyPr/>
        <a:lstStyle/>
        <a:p>
          <a:r>
            <a:rPr lang="pt-PT"/>
            <a:t>Git: Um sistema de controlo de versão distribuído, essencial para o trabalho colaborativo e a gestão de código-fonte durante o desenvolvimento do projeto. O Git permite rastrear alterações no código, colaboração entre membros da equipa e a reversão para versões anteriores, se necessário.</a:t>
          </a:r>
          <a:endParaRPr lang="en-US"/>
        </a:p>
      </dgm:t>
    </dgm:pt>
    <dgm:pt modelId="{75CFB11D-B1E5-4EFA-AB0C-9C273FC4D530}" type="parTrans" cxnId="{CC03BD8D-983C-4B87-8709-A2980346AF92}">
      <dgm:prSet/>
      <dgm:spPr/>
      <dgm:t>
        <a:bodyPr/>
        <a:lstStyle/>
        <a:p>
          <a:endParaRPr lang="en-US"/>
        </a:p>
      </dgm:t>
    </dgm:pt>
    <dgm:pt modelId="{C6326F0B-8449-455F-8C88-1B4E902BE79D}" type="sibTrans" cxnId="{CC03BD8D-983C-4B87-8709-A2980346AF92}">
      <dgm:prSet/>
      <dgm:spPr/>
      <dgm:t>
        <a:bodyPr/>
        <a:lstStyle/>
        <a:p>
          <a:endParaRPr lang="en-US"/>
        </a:p>
      </dgm:t>
    </dgm:pt>
    <dgm:pt modelId="{A3758A22-063D-4343-ACCB-2A0DCC7F93D1}" type="pres">
      <dgm:prSet presAssocID="{1F755279-7B6C-452B-883D-9F3C5EA739D2}" presName="linear" presStyleCnt="0">
        <dgm:presLayoutVars>
          <dgm:animLvl val="lvl"/>
          <dgm:resizeHandles val="exact"/>
        </dgm:presLayoutVars>
      </dgm:prSet>
      <dgm:spPr/>
    </dgm:pt>
    <dgm:pt modelId="{C7E13C29-A5A1-412D-8BAC-6FAD6BA8C521}" type="pres">
      <dgm:prSet presAssocID="{A788560C-0D2F-4A7F-AB24-8D3A346AA5E5}" presName="parentText" presStyleLbl="node1" presStyleIdx="0" presStyleCnt="4">
        <dgm:presLayoutVars>
          <dgm:chMax val="0"/>
          <dgm:bulletEnabled val="1"/>
        </dgm:presLayoutVars>
      </dgm:prSet>
      <dgm:spPr/>
    </dgm:pt>
    <dgm:pt modelId="{6317D642-D2E0-4BC0-9931-A392CEE4FE8E}" type="pres">
      <dgm:prSet presAssocID="{CA6250D9-0DCB-4254-BBE6-62665453E148}" presName="spacer" presStyleCnt="0"/>
      <dgm:spPr/>
    </dgm:pt>
    <dgm:pt modelId="{BB89B3B6-6D48-4AB3-9F94-A1BF41A177C7}" type="pres">
      <dgm:prSet presAssocID="{D00F19EC-C67E-480E-B449-2CE2C5427D23}" presName="parentText" presStyleLbl="node1" presStyleIdx="1" presStyleCnt="4">
        <dgm:presLayoutVars>
          <dgm:chMax val="0"/>
          <dgm:bulletEnabled val="1"/>
        </dgm:presLayoutVars>
      </dgm:prSet>
      <dgm:spPr/>
    </dgm:pt>
    <dgm:pt modelId="{446BBC5C-CD29-4240-8F4B-655AF12D873D}" type="pres">
      <dgm:prSet presAssocID="{FF5445BF-52BD-4F45-AA16-AE2B03BCC5C2}" presName="spacer" presStyleCnt="0"/>
      <dgm:spPr/>
    </dgm:pt>
    <dgm:pt modelId="{7437F15F-B954-40C8-A316-A13CEB2BAD39}" type="pres">
      <dgm:prSet presAssocID="{D76F8E4B-CF81-4D3A-8CDE-582573698B09}" presName="parentText" presStyleLbl="node1" presStyleIdx="2" presStyleCnt="4">
        <dgm:presLayoutVars>
          <dgm:chMax val="0"/>
          <dgm:bulletEnabled val="1"/>
        </dgm:presLayoutVars>
      </dgm:prSet>
      <dgm:spPr/>
    </dgm:pt>
    <dgm:pt modelId="{D9B31B39-C6BB-47F2-AF46-59E00ACFB00E}" type="pres">
      <dgm:prSet presAssocID="{4F75D97C-32F5-4D1E-AB2A-955726AD3775}" presName="spacer" presStyleCnt="0"/>
      <dgm:spPr/>
    </dgm:pt>
    <dgm:pt modelId="{DE2797F2-A833-49D8-B5B2-86CAEEBA2D0B}" type="pres">
      <dgm:prSet presAssocID="{591D8D87-3B85-4B91-81BB-1EA1682AC9CE}" presName="parentText" presStyleLbl="node1" presStyleIdx="3" presStyleCnt="4">
        <dgm:presLayoutVars>
          <dgm:chMax val="0"/>
          <dgm:bulletEnabled val="1"/>
        </dgm:presLayoutVars>
      </dgm:prSet>
      <dgm:spPr/>
    </dgm:pt>
  </dgm:ptLst>
  <dgm:cxnLst>
    <dgm:cxn modelId="{1852A426-703C-4C5B-A42D-C4DEF5537014}" type="presOf" srcId="{D76F8E4B-CF81-4D3A-8CDE-582573698B09}" destId="{7437F15F-B954-40C8-A316-A13CEB2BAD39}" srcOrd="0" destOrd="0" presId="urn:microsoft.com/office/officeart/2005/8/layout/vList2"/>
    <dgm:cxn modelId="{8229006E-96F0-48CC-A393-FB8E12E88C81}" type="presOf" srcId="{D00F19EC-C67E-480E-B449-2CE2C5427D23}" destId="{BB89B3B6-6D48-4AB3-9F94-A1BF41A177C7}" srcOrd="0" destOrd="0" presId="urn:microsoft.com/office/officeart/2005/8/layout/vList2"/>
    <dgm:cxn modelId="{CC03BD8D-983C-4B87-8709-A2980346AF92}" srcId="{1F755279-7B6C-452B-883D-9F3C5EA739D2}" destId="{591D8D87-3B85-4B91-81BB-1EA1682AC9CE}" srcOrd="3" destOrd="0" parTransId="{75CFB11D-B1E5-4EFA-AB0C-9C273FC4D530}" sibTransId="{C6326F0B-8449-455F-8C88-1B4E902BE79D}"/>
    <dgm:cxn modelId="{2AF7B4A7-DE4F-446A-AC2B-5207353E983C}" srcId="{1F755279-7B6C-452B-883D-9F3C5EA739D2}" destId="{D00F19EC-C67E-480E-B449-2CE2C5427D23}" srcOrd="1" destOrd="0" parTransId="{987CF86E-EA7E-4555-A834-EF15BB55623E}" sibTransId="{FF5445BF-52BD-4F45-AA16-AE2B03BCC5C2}"/>
    <dgm:cxn modelId="{CF178DB8-A58E-4827-812F-6CC4E764061A}" type="presOf" srcId="{1F755279-7B6C-452B-883D-9F3C5EA739D2}" destId="{A3758A22-063D-4343-ACCB-2A0DCC7F93D1}" srcOrd="0" destOrd="0" presId="urn:microsoft.com/office/officeart/2005/8/layout/vList2"/>
    <dgm:cxn modelId="{4D53B0C8-9EFE-423B-B70B-663D6E6C2FFE}" type="presOf" srcId="{A788560C-0D2F-4A7F-AB24-8D3A346AA5E5}" destId="{C7E13C29-A5A1-412D-8BAC-6FAD6BA8C521}" srcOrd="0" destOrd="0" presId="urn:microsoft.com/office/officeart/2005/8/layout/vList2"/>
    <dgm:cxn modelId="{C6B2C5C9-A0B3-430D-A0D6-80217C08ED5F}" type="presOf" srcId="{591D8D87-3B85-4B91-81BB-1EA1682AC9CE}" destId="{DE2797F2-A833-49D8-B5B2-86CAEEBA2D0B}" srcOrd="0" destOrd="0" presId="urn:microsoft.com/office/officeart/2005/8/layout/vList2"/>
    <dgm:cxn modelId="{AB312CDA-D49A-4554-B128-412465BCBB72}" srcId="{1F755279-7B6C-452B-883D-9F3C5EA739D2}" destId="{A788560C-0D2F-4A7F-AB24-8D3A346AA5E5}" srcOrd="0" destOrd="0" parTransId="{36B52240-F3BC-4DCF-ADC6-56CBC850BD99}" sibTransId="{CA6250D9-0DCB-4254-BBE6-62665453E148}"/>
    <dgm:cxn modelId="{8B66C1DA-F30F-4103-8C3C-8C6F07C40265}" srcId="{1F755279-7B6C-452B-883D-9F3C5EA739D2}" destId="{D76F8E4B-CF81-4D3A-8CDE-582573698B09}" srcOrd="2" destOrd="0" parTransId="{5535DAE7-BB6D-4B9E-BD18-BA9930565AD7}" sibTransId="{4F75D97C-32F5-4D1E-AB2A-955726AD3775}"/>
    <dgm:cxn modelId="{7A199319-AE22-43FF-8869-EB2D01E47BE6}" type="presParOf" srcId="{A3758A22-063D-4343-ACCB-2A0DCC7F93D1}" destId="{C7E13C29-A5A1-412D-8BAC-6FAD6BA8C521}" srcOrd="0" destOrd="0" presId="urn:microsoft.com/office/officeart/2005/8/layout/vList2"/>
    <dgm:cxn modelId="{A1177165-0E42-455C-8AC2-FC930FD7212E}" type="presParOf" srcId="{A3758A22-063D-4343-ACCB-2A0DCC7F93D1}" destId="{6317D642-D2E0-4BC0-9931-A392CEE4FE8E}" srcOrd="1" destOrd="0" presId="urn:microsoft.com/office/officeart/2005/8/layout/vList2"/>
    <dgm:cxn modelId="{E54D900B-1D8D-4B4D-B9C9-43A807AF50F5}" type="presParOf" srcId="{A3758A22-063D-4343-ACCB-2A0DCC7F93D1}" destId="{BB89B3B6-6D48-4AB3-9F94-A1BF41A177C7}" srcOrd="2" destOrd="0" presId="urn:microsoft.com/office/officeart/2005/8/layout/vList2"/>
    <dgm:cxn modelId="{1DA88538-DFAD-4334-A9B0-78F55FB722EE}" type="presParOf" srcId="{A3758A22-063D-4343-ACCB-2A0DCC7F93D1}" destId="{446BBC5C-CD29-4240-8F4B-655AF12D873D}" srcOrd="3" destOrd="0" presId="urn:microsoft.com/office/officeart/2005/8/layout/vList2"/>
    <dgm:cxn modelId="{52A4D1BD-AF43-4D27-ACAE-DA21CFBA5AAF}" type="presParOf" srcId="{A3758A22-063D-4343-ACCB-2A0DCC7F93D1}" destId="{7437F15F-B954-40C8-A316-A13CEB2BAD39}" srcOrd="4" destOrd="0" presId="urn:microsoft.com/office/officeart/2005/8/layout/vList2"/>
    <dgm:cxn modelId="{A91F7B27-BBC4-4929-8548-6AADCD983478}" type="presParOf" srcId="{A3758A22-063D-4343-ACCB-2A0DCC7F93D1}" destId="{D9B31B39-C6BB-47F2-AF46-59E00ACFB00E}" srcOrd="5" destOrd="0" presId="urn:microsoft.com/office/officeart/2005/8/layout/vList2"/>
    <dgm:cxn modelId="{E01FBE6F-57A3-4961-ACAD-3383066107C0}" type="presParOf" srcId="{A3758A22-063D-4343-ACCB-2A0DCC7F93D1}" destId="{DE2797F2-A833-49D8-B5B2-86CAEEBA2D0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83388A-C99E-43C9-BD68-E45D3898A1B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49086473-CF9B-46CD-BA78-9E5FFBC4B9D6}">
      <dgm:prSet/>
      <dgm:spPr/>
      <dgm:t>
        <a:bodyPr/>
        <a:lstStyle/>
        <a:p>
          <a:pPr>
            <a:lnSpc>
              <a:spcPct val="100000"/>
            </a:lnSpc>
            <a:defRPr b="1"/>
          </a:pPr>
          <a:r>
            <a:rPr lang="pt-PT"/>
            <a:t>Foi planeado para este sprint o seguinte funcionamento:</a:t>
          </a:r>
          <a:endParaRPr lang="en-US"/>
        </a:p>
      </dgm:t>
    </dgm:pt>
    <dgm:pt modelId="{5765EE7D-6439-4F71-83F0-5B37F0CFCBBE}" type="parTrans" cxnId="{49E3C94D-1FA9-42D0-8BF4-4BC48246935B}">
      <dgm:prSet/>
      <dgm:spPr/>
      <dgm:t>
        <a:bodyPr/>
        <a:lstStyle/>
        <a:p>
          <a:endParaRPr lang="en-US"/>
        </a:p>
      </dgm:t>
    </dgm:pt>
    <dgm:pt modelId="{B511411A-6B07-4555-B671-61AB23C05DE8}" type="sibTrans" cxnId="{49E3C94D-1FA9-42D0-8BF4-4BC48246935B}">
      <dgm:prSet/>
      <dgm:spPr/>
      <dgm:t>
        <a:bodyPr/>
        <a:lstStyle/>
        <a:p>
          <a:endParaRPr lang="en-US"/>
        </a:p>
      </dgm:t>
    </dgm:pt>
    <dgm:pt modelId="{94C9ABD0-9848-4F97-94E3-B4737B9DCC42}">
      <dgm:prSet/>
      <dgm:spPr/>
      <dgm:t>
        <a:bodyPr/>
        <a:lstStyle/>
        <a:p>
          <a:pPr>
            <a:lnSpc>
              <a:spcPct val="100000"/>
            </a:lnSpc>
            <a:defRPr b="1"/>
          </a:pPr>
          <a:r>
            <a:rPr lang="pt-PT"/>
            <a:t>Fronte-end: </a:t>
          </a:r>
          <a:endParaRPr lang="en-US"/>
        </a:p>
      </dgm:t>
    </dgm:pt>
    <dgm:pt modelId="{7B748B59-C971-49A0-BA9F-AD7BF0787FC2}" type="parTrans" cxnId="{6C9334B2-4A9A-4452-B82E-C002AED291E8}">
      <dgm:prSet/>
      <dgm:spPr/>
      <dgm:t>
        <a:bodyPr/>
        <a:lstStyle/>
        <a:p>
          <a:endParaRPr lang="en-US"/>
        </a:p>
      </dgm:t>
    </dgm:pt>
    <dgm:pt modelId="{A7240F52-8E49-42F2-879D-4B81582DA5A8}" type="sibTrans" cxnId="{6C9334B2-4A9A-4452-B82E-C002AED291E8}">
      <dgm:prSet/>
      <dgm:spPr/>
      <dgm:t>
        <a:bodyPr/>
        <a:lstStyle/>
        <a:p>
          <a:endParaRPr lang="en-US"/>
        </a:p>
      </dgm:t>
    </dgm:pt>
    <dgm:pt modelId="{0E50BC92-5A9D-43FD-A6D1-F1B7C0C1E2B1}">
      <dgm:prSet/>
      <dgm:spPr/>
      <dgm:t>
        <a:bodyPr/>
        <a:lstStyle/>
        <a:p>
          <a:pPr>
            <a:lnSpc>
              <a:spcPct val="100000"/>
            </a:lnSpc>
          </a:pPr>
          <a:r>
            <a:rPr lang="en-GB" dirty="0"/>
            <a:t>Todo</a:t>
          </a:r>
          <a:endParaRPr lang="en-US" dirty="0"/>
        </a:p>
      </dgm:t>
    </dgm:pt>
    <dgm:pt modelId="{7706C5E8-6080-4650-8982-771F79B71547}" type="parTrans" cxnId="{1C3F8BB9-4398-4898-B08C-C4EBF569DFCE}">
      <dgm:prSet/>
      <dgm:spPr/>
      <dgm:t>
        <a:bodyPr/>
        <a:lstStyle/>
        <a:p>
          <a:endParaRPr lang="en-US"/>
        </a:p>
      </dgm:t>
    </dgm:pt>
    <dgm:pt modelId="{FFED250B-CD3C-46BC-94E5-C2D9A3D1742F}" type="sibTrans" cxnId="{1C3F8BB9-4398-4898-B08C-C4EBF569DFCE}">
      <dgm:prSet/>
      <dgm:spPr/>
      <dgm:t>
        <a:bodyPr/>
        <a:lstStyle/>
        <a:p>
          <a:endParaRPr lang="en-US"/>
        </a:p>
      </dgm:t>
    </dgm:pt>
    <dgm:pt modelId="{A03A0401-6B1E-46E9-892B-989C29EBB7EC}" type="pres">
      <dgm:prSet presAssocID="{4483388A-C99E-43C9-BD68-E45D3898A1B4}" presName="linear" presStyleCnt="0">
        <dgm:presLayoutVars>
          <dgm:animLvl val="lvl"/>
          <dgm:resizeHandles val="exact"/>
        </dgm:presLayoutVars>
      </dgm:prSet>
      <dgm:spPr/>
    </dgm:pt>
    <dgm:pt modelId="{C122E9AB-D18D-4AD5-8D58-8953707FE0D3}" type="pres">
      <dgm:prSet presAssocID="{49086473-CF9B-46CD-BA78-9E5FFBC4B9D6}" presName="parentText" presStyleLbl="node1" presStyleIdx="0" presStyleCnt="2">
        <dgm:presLayoutVars>
          <dgm:chMax val="0"/>
          <dgm:bulletEnabled val="1"/>
        </dgm:presLayoutVars>
      </dgm:prSet>
      <dgm:spPr/>
    </dgm:pt>
    <dgm:pt modelId="{2A71D4FC-E9EA-4D35-ACD3-3437B45D8037}" type="pres">
      <dgm:prSet presAssocID="{B511411A-6B07-4555-B671-61AB23C05DE8}" presName="spacer" presStyleCnt="0"/>
      <dgm:spPr/>
    </dgm:pt>
    <dgm:pt modelId="{C6124137-DE00-4E16-A218-8F71D239FB16}" type="pres">
      <dgm:prSet presAssocID="{94C9ABD0-9848-4F97-94E3-B4737B9DCC42}" presName="parentText" presStyleLbl="node1" presStyleIdx="1" presStyleCnt="2">
        <dgm:presLayoutVars>
          <dgm:chMax val="0"/>
          <dgm:bulletEnabled val="1"/>
        </dgm:presLayoutVars>
      </dgm:prSet>
      <dgm:spPr/>
    </dgm:pt>
    <dgm:pt modelId="{0333844F-5D20-498E-AA04-8794F86161CE}" type="pres">
      <dgm:prSet presAssocID="{94C9ABD0-9848-4F97-94E3-B4737B9DCC42}" presName="childText" presStyleLbl="revTx" presStyleIdx="0" presStyleCnt="1">
        <dgm:presLayoutVars>
          <dgm:bulletEnabled val="1"/>
        </dgm:presLayoutVars>
      </dgm:prSet>
      <dgm:spPr/>
    </dgm:pt>
  </dgm:ptLst>
  <dgm:cxnLst>
    <dgm:cxn modelId="{D7189666-D3E0-459F-BF0F-1001BA853BB6}" type="presOf" srcId="{4483388A-C99E-43C9-BD68-E45D3898A1B4}" destId="{A03A0401-6B1E-46E9-892B-989C29EBB7EC}" srcOrd="0" destOrd="0" presId="urn:microsoft.com/office/officeart/2005/8/layout/vList2"/>
    <dgm:cxn modelId="{49E3C94D-1FA9-42D0-8BF4-4BC48246935B}" srcId="{4483388A-C99E-43C9-BD68-E45D3898A1B4}" destId="{49086473-CF9B-46CD-BA78-9E5FFBC4B9D6}" srcOrd="0" destOrd="0" parTransId="{5765EE7D-6439-4F71-83F0-5B37F0CFCBBE}" sibTransId="{B511411A-6B07-4555-B671-61AB23C05DE8}"/>
    <dgm:cxn modelId="{9C8A4352-0341-4562-89C8-00ECFDF253E9}" type="presOf" srcId="{49086473-CF9B-46CD-BA78-9E5FFBC4B9D6}" destId="{C122E9AB-D18D-4AD5-8D58-8953707FE0D3}" srcOrd="0" destOrd="0" presId="urn:microsoft.com/office/officeart/2005/8/layout/vList2"/>
    <dgm:cxn modelId="{800C1085-0FD4-4606-B4E1-37F69EECEC73}" type="presOf" srcId="{0E50BC92-5A9D-43FD-A6D1-F1B7C0C1E2B1}" destId="{0333844F-5D20-498E-AA04-8794F86161CE}" srcOrd="0" destOrd="0" presId="urn:microsoft.com/office/officeart/2005/8/layout/vList2"/>
    <dgm:cxn modelId="{1FE0FA8B-BCE9-417B-B998-50FCD1698EC5}" type="presOf" srcId="{94C9ABD0-9848-4F97-94E3-B4737B9DCC42}" destId="{C6124137-DE00-4E16-A218-8F71D239FB16}" srcOrd="0" destOrd="0" presId="urn:microsoft.com/office/officeart/2005/8/layout/vList2"/>
    <dgm:cxn modelId="{6C9334B2-4A9A-4452-B82E-C002AED291E8}" srcId="{4483388A-C99E-43C9-BD68-E45D3898A1B4}" destId="{94C9ABD0-9848-4F97-94E3-B4737B9DCC42}" srcOrd="1" destOrd="0" parTransId="{7B748B59-C971-49A0-BA9F-AD7BF0787FC2}" sibTransId="{A7240F52-8E49-42F2-879D-4B81582DA5A8}"/>
    <dgm:cxn modelId="{1C3F8BB9-4398-4898-B08C-C4EBF569DFCE}" srcId="{94C9ABD0-9848-4F97-94E3-B4737B9DCC42}" destId="{0E50BC92-5A9D-43FD-A6D1-F1B7C0C1E2B1}" srcOrd="0" destOrd="0" parTransId="{7706C5E8-6080-4650-8982-771F79B71547}" sibTransId="{FFED250B-CD3C-46BC-94E5-C2D9A3D1742F}"/>
    <dgm:cxn modelId="{B750FD15-95B2-486C-88E9-9B9EA37F0795}" type="presParOf" srcId="{A03A0401-6B1E-46E9-892B-989C29EBB7EC}" destId="{C122E9AB-D18D-4AD5-8D58-8953707FE0D3}" srcOrd="0" destOrd="0" presId="urn:microsoft.com/office/officeart/2005/8/layout/vList2"/>
    <dgm:cxn modelId="{CFCC5025-DF39-4461-98D5-19F11FB35AC0}" type="presParOf" srcId="{A03A0401-6B1E-46E9-892B-989C29EBB7EC}" destId="{2A71D4FC-E9EA-4D35-ACD3-3437B45D8037}" srcOrd="1" destOrd="0" presId="urn:microsoft.com/office/officeart/2005/8/layout/vList2"/>
    <dgm:cxn modelId="{9392B90F-A9C0-4EB5-A7EE-F7234CECA852}" type="presParOf" srcId="{A03A0401-6B1E-46E9-892B-989C29EBB7EC}" destId="{C6124137-DE00-4E16-A218-8F71D239FB16}" srcOrd="2" destOrd="0" presId="urn:microsoft.com/office/officeart/2005/8/layout/vList2"/>
    <dgm:cxn modelId="{525B41CC-33B1-4968-8636-74018A36F8AB}" type="presParOf" srcId="{A03A0401-6B1E-46E9-892B-989C29EBB7EC}" destId="{0333844F-5D20-498E-AA04-8794F86161CE}"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83388A-C99E-43C9-BD68-E45D3898A1B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49086473-CF9B-46CD-BA78-9E5FFBC4B9D6}">
      <dgm:prSet/>
      <dgm:spPr/>
      <dgm:t>
        <a:bodyPr/>
        <a:lstStyle/>
        <a:p>
          <a:pPr>
            <a:lnSpc>
              <a:spcPct val="100000"/>
            </a:lnSpc>
            <a:defRPr b="1"/>
          </a:pPr>
          <a:r>
            <a:rPr lang="pt-PT"/>
            <a:t>Foi planeado para este sprint o seguinte funcionamento:</a:t>
          </a:r>
          <a:endParaRPr lang="en-US"/>
        </a:p>
      </dgm:t>
    </dgm:pt>
    <dgm:pt modelId="{5765EE7D-6439-4F71-83F0-5B37F0CFCBBE}" type="parTrans" cxnId="{49E3C94D-1FA9-42D0-8BF4-4BC48246935B}">
      <dgm:prSet/>
      <dgm:spPr/>
      <dgm:t>
        <a:bodyPr/>
        <a:lstStyle/>
        <a:p>
          <a:endParaRPr lang="en-US"/>
        </a:p>
      </dgm:t>
    </dgm:pt>
    <dgm:pt modelId="{B511411A-6B07-4555-B671-61AB23C05DE8}" type="sibTrans" cxnId="{49E3C94D-1FA9-42D0-8BF4-4BC48246935B}">
      <dgm:prSet/>
      <dgm:spPr/>
      <dgm:t>
        <a:bodyPr/>
        <a:lstStyle/>
        <a:p>
          <a:endParaRPr lang="en-US"/>
        </a:p>
      </dgm:t>
    </dgm:pt>
    <dgm:pt modelId="{94C9ABD0-9848-4F97-94E3-B4737B9DCC42}">
      <dgm:prSet/>
      <dgm:spPr/>
      <dgm:t>
        <a:bodyPr/>
        <a:lstStyle/>
        <a:p>
          <a:pPr>
            <a:lnSpc>
              <a:spcPct val="100000"/>
            </a:lnSpc>
            <a:defRPr b="1"/>
          </a:pPr>
          <a:r>
            <a:rPr lang="pt-PT" dirty="0" err="1"/>
            <a:t>Back-end</a:t>
          </a:r>
          <a:r>
            <a:rPr lang="pt-PT" dirty="0"/>
            <a:t>: </a:t>
          </a:r>
          <a:endParaRPr lang="en-US" dirty="0"/>
        </a:p>
      </dgm:t>
    </dgm:pt>
    <dgm:pt modelId="{7B748B59-C971-49A0-BA9F-AD7BF0787FC2}" type="parTrans" cxnId="{6C9334B2-4A9A-4452-B82E-C002AED291E8}">
      <dgm:prSet/>
      <dgm:spPr/>
      <dgm:t>
        <a:bodyPr/>
        <a:lstStyle/>
        <a:p>
          <a:endParaRPr lang="en-US"/>
        </a:p>
      </dgm:t>
    </dgm:pt>
    <dgm:pt modelId="{A7240F52-8E49-42F2-879D-4B81582DA5A8}" type="sibTrans" cxnId="{6C9334B2-4A9A-4452-B82E-C002AED291E8}">
      <dgm:prSet/>
      <dgm:spPr/>
      <dgm:t>
        <a:bodyPr/>
        <a:lstStyle/>
        <a:p>
          <a:endParaRPr lang="en-US"/>
        </a:p>
      </dgm:t>
    </dgm:pt>
    <dgm:pt modelId="{0E50BC92-5A9D-43FD-A6D1-F1B7C0C1E2B1}">
      <dgm:prSet/>
      <dgm:spPr/>
      <dgm:t>
        <a:bodyPr/>
        <a:lstStyle/>
        <a:p>
          <a:pPr>
            <a:lnSpc>
              <a:spcPct val="100000"/>
            </a:lnSpc>
          </a:pPr>
          <a:r>
            <a:rPr lang="pt-PT" dirty="0"/>
            <a:t>Todo</a:t>
          </a:r>
          <a:endParaRPr lang="en-US" dirty="0"/>
        </a:p>
      </dgm:t>
    </dgm:pt>
    <dgm:pt modelId="{7706C5E8-6080-4650-8982-771F79B71547}" type="parTrans" cxnId="{1C3F8BB9-4398-4898-B08C-C4EBF569DFCE}">
      <dgm:prSet/>
      <dgm:spPr/>
      <dgm:t>
        <a:bodyPr/>
        <a:lstStyle/>
        <a:p>
          <a:endParaRPr lang="en-US"/>
        </a:p>
      </dgm:t>
    </dgm:pt>
    <dgm:pt modelId="{FFED250B-CD3C-46BC-94E5-C2D9A3D1742F}" type="sibTrans" cxnId="{1C3F8BB9-4398-4898-B08C-C4EBF569DFCE}">
      <dgm:prSet/>
      <dgm:spPr/>
      <dgm:t>
        <a:bodyPr/>
        <a:lstStyle/>
        <a:p>
          <a:endParaRPr lang="en-US"/>
        </a:p>
      </dgm:t>
    </dgm:pt>
    <dgm:pt modelId="{A03A0401-6B1E-46E9-892B-989C29EBB7EC}" type="pres">
      <dgm:prSet presAssocID="{4483388A-C99E-43C9-BD68-E45D3898A1B4}" presName="linear" presStyleCnt="0">
        <dgm:presLayoutVars>
          <dgm:animLvl val="lvl"/>
          <dgm:resizeHandles val="exact"/>
        </dgm:presLayoutVars>
      </dgm:prSet>
      <dgm:spPr/>
    </dgm:pt>
    <dgm:pt modelId="{C122E9AB-D18D-4AD5-8D58-8953707FE0D3}" type="pres">
      <dgm:prSet presAssocID="{49086473-CF9B-46CD-BA78-9E5FFBC4B9D6}" presName="parentText" presStyleLbl="node1" presStyleIdx="0" presStyleCnt="2">
        <dgm:presLayoutVars>
          <dgm:chMax val="0"/>
          <dgm:bulletEnabled val="1"/>
        </dgm:presLayoutVars>
      </dgm:prSet>
      <dgm:spPr/>
    </dgm:pt>
    <dgm:pt modelId="{2A71D4FC-E9EA-4D35-ACD3-3437B45D8037}" type="pres">
      <dgm:prSet presAssocID="{B511411A-6B07-4555-B671-61AB23C05DE8}" presName="spacer" presStyleCnt="0"/>
      <dgm:spPr/>
    </dgm:pt>
    <dgm:pt modelId="{C6124137-DE00-4E16-A218-8F71D239FB16}" type="pres">
      <dgm:prSet presAssocID="{94C9ABD0-9848-4F97-94E3-B4737B9DCC42}" presName="parentText" presStyleLbl="node1" presStyleIdx="1" presStyleCnt="2">
        <dgm:presLayoutVars>
          <dgm:chMax val="0"/>
          <dgm:bulletEnabled val="1"/>
        </dgm:presLayoutVars>
      </dgm:prSet>
      <dgm:spPr/>
    </dgm:pt>
    <dgm:pt modelId="{0333844F-5D20-498E-AA04-8794F86161CE}" type="pres">
      <dgm:prSet presAssocID="{94C9ABD0-9848-4F97-94E3-B4737B9DCC42}" presName="childText" presStyleLbl="revTx" presStyleIdx="0" presStyleCnt="1">
        <dgm:presLayoutVars>
          <dgm:bulletEnabled val="1"/>
        </dgm:presLayoutVars>
      </dgm:prSet>
      <dgm:spPr/>
    </dgm:pt>
  </dgm:ptLst>
  <dgm:cxnLst>
    <dgm:cxn modelId="{D7189666-D3E0-459F-BF0F-1001BA853BB6}" type="presOf" srcId="{4483388A-C99E-43C9-BD68-E45D3898A1B4}" destId="{A03A0401-6B1E-46E9-892B-989C29EBB7EC}" srcOrd="0" destOrd="0" presId="urn:microsoft.com/office/officeart/2005/8/layout/vList2"/>
    <dgm:cxn modelId="{49E3C94D-1FA9-42D0-8BF4-4BC48246935B}" srcId="{4483388A-C99E-43C9-BD68-E45D3898A1B4}" destId="{49086473-CF9B-46CD-BA78-9E5FFBC4B9D6}" srcOrd="0" destOrd="0" parTransId="{5765EE7D-6439-4F71-83F0-5B37F0CFCBBE}" sibTransId="{B511411A-6B07-4555-B671-61AB23C05DE8}"/>
    <dgm:cxn modelId="{9C8A4352-0341-4562-89C8-00ECFDF253E9}" type="presOf" srcId="{49086473-CF9B-46CD-BA78-9E5FFBC4B9D6}" destId="{C122E9AB-D18D-4AD5-8D58-8953707FE0D3}" srcOrd="0" destOrd="0" presId="urn:microsoft.com/office/officeart/2005/8/layout/vList2"/>
    <dgm:cxn modelId="{800C1085-0FD4-4606-B4E1-37F69EECEC73}" type="presOf" srcId="{0E50BC92-5A9D-43FD-A6D1-F1B7C0C1E2B1}" destId="{0333844F-5D20-498E-AA04-8794F86161CE}" srcOrd="0" destOrd="0" presId="urn:microsoft.com/office/officeart/2005/8/layout/vList2"/>
    <dgm:cxn modelId="{1FE0FA8B-BCE9-417B-B998-50FCD1698EC5}" type="presOf" srcId="{94C9ABD0-9848-4F97-94E3-B4737B9DCC42}" destId="{C6124137-DE00-4E16-A218-8F71D239FB16}" srcOrd="0" destOrd="0" presId="urn:microsoft.com/office/officeart/2005/8/layout/vList2"/>
    <dgm:cxn modelId="{6C9334B2-4A9A-4452-B82E-C002AED291E8}" srcId="{4483388A-C99E-43C9-BD68-E45D3898A1B4}" destId="{94C9ABD0-9848-4F97-94E3-B4737B9DCC42}" srcOrd="1" destOrd="0" parTransId="{7B748B59-C971-49A0-BA9F-AD7BF0787FC2}" sibTransId="{A7240F52-8E49-42F2-879D-4B81582DA5A8}"/>
    <dgm:cxn modelId="{1C3F8BB9-4398-4898-B08C-C4EBF569DFCE}" srcId="{94C9ABD0-9848-4F97-94E3-B4737B9DCC42}" destId="{0E50BC92-5A9D-43FD-A6D1-F1B7C0C1E2B1}" srcOrd="0" destOrd="0" parTransId="{7706C5E8-6080-4650-8982-771F79B71547}" sibTransId="{FFED250B-CD3C-46BC-94E5-C2D9A3D1742F}"/>
    <dgm:cxn modelId="{B750FD15-95B2-486C-88E9-9B9EA37F0795}" type="presParOf" srcId="{A03A0401-6B1E-46E9-892B-989C29EBB7EC}" destId="{C122E9AB-D18D-4AD5-8D58-8953707FE0D3}" srcOrd="0" destOrd="0" presId="urn:microsoft.com/office/officeart/2005/8/layout/vList2"/>
    <dgm:cxn modelId="{CFCC5025-DF39-4461-98D5-19F11FB35AC0}" type="presParOf" srcId="{A03A0401-6B1E-46E9-892B-989C29EBB7EC}" destId="{2A71D4FC-E9EA-4D35-ACD3-3437B45D8037}" srcOrd="1" destOrd="0" presId="urn:microsoft.com/office/officeart/2005/8/layout/vList2"/>
    <dgm:cxn modelId="{9392B90F-A9C0-4EB5-A7EE-F7234CECA852}" type="presParOf" srcId="{A03A0401-6B1E-46E9-892B-989C29EBB7EC}" destId="{C6124137-DE00-4E16-A218-8F71D239FB16}" srcOrd="2" destOrd="0" presId="urn:microsoft.com/office/officeart/2005/8/layout/vList2"/>
    <dgm:cxn modelId="{525B41CC-33B1-4968-8636-74018A36F8AB}" type="presParOf" srcId="{A03A0401-6B1E-46E9-892B-989C29EBB7EC}" destId="{0333844F-5D20-498E-AA04-8794F86161CE}"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290A59-950B-4B79-A0A4-EBC0B7A9BA52}">
      <dsp:nvSpPr>
        <dsp:cNvPr id="0" name=""/>
        <dsp:cNvSpPr/>
      </dsp:nvSpPr>
      <dsp:spPr>
        <a:xfrm>
          <a:off x="0" y="0"/>
          <a:ext cx="8161020" cy="147576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PT" sz="1800" kern="1200"/>
            <a:t>Desenvolver uma plataforma “web” abrangente para gestão de alojamentos, direcionada especificamente para os alunos da Escola Superior de Tecnologia e Gestão de Oliveira do Hospital (ESTGOH). </a:t>
          </a:r>
          <a:endParaRPr lang="en-US" sz="1800" kern="1200"/>
        </a:p>
      </dsp:txBody>
      <dsp:txXfrm>
        <a:off x="43224" y="43224"/>
        <a:ext cx="6635702" cy="1389315"/>
      </dsp:txXfrm>
    </dsp:sp>
    <dsp:sp modelId="{0C73E911-69BC-4EDF-8864-566FE6D7651C}">
      <dsp:nvSpPr>
        <dsp:cNvPr id="0" name=""/>
        <dsp:cNvSpPr/>
      </dsp:nvSpPr>
      <dsp:spPr>
        <a:xfrm>
          <a:off x="1440179" y="1803711"/>
          <a:ext cx="8161020" cy="1475763"/>
        </a:xfrm>
        <a:prstGeom prst="roundRect">
          <a:avLst>
            <a:gd name="adj" fmla="val 10000"/>
          </a:avLst>
        </a:prstGeom>
        <a:solidFill>
          <a:schemeClr val="accent2">
            <a:hueOff val="-1492244"/>
            <a:satOff val="-683"/>
            <a:lumOff val="68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PT" sz="1800" kern="1200"/>
            <a:t>Facilitar o processo de busca, reserva e comunicação entre os alunos e os senhorios, proporcionando uma solução centralizada e eficaz para as necessidades de alojamento dos estudantes.</a:t>
          </a:r>
          <a:endParaRPr lang="en-US" sz="1800" kern="1200"/>
        </a:p>
      </dsp:txBody>
      <dsp:txXfrm>
        <a:off x="1483403" y="1846935"/>
        <a:ext cx="5675145" cy="1389315"/>
      </dsp:txXfrm>
    </dsp:sp>
    <dsp:sp modelId="{1F543072-BAC3-434A-8999-1CD17AD273EF}">
      <dsp:nvSpPr>
        <dsp:cNvPr id="0" name=""/>
        <dsp:cNvSpPr/>
      </dsp:nvSpPr>
      <dsp:spPr>
        <a:xfrm>
          <a:off x="7201773" y="1160114"/>
          <a:ext cx="959246" cy="95924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417603" y="1160114"/>
        <a:ext cx="527586" cy="7218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13C29-A5A1-412D-8BAC-6FAD6BA8C521}">
      <dsp:nvSpPr>
        <dsp:cNvPr id="0" name=""/>
        <dsp:cNvSpPr/>
      </dsp:nvSpPr>
      <dsp:spPr>
        <a:xfrm>
          <a:off x="0" y="188696"/>
          <a:ext cx="9601200" cy="786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pt-PT" sz="1400" kern="1200"/>
            <a:t>Laravel: Um “framework” de desenvolvimento “web” em PHP, conhecido por sua elegância, eficiência e facilidade de uso. O Laravel oferece recursos poderosos para o desenvolvimento rápido de aplicações “web”, incluindo gestão de rotas, ORM (Object-Relational Mapping), autenticação de utilizadores e muito mais.</a:t>
          </a:r>
          <a:endParaRPr lang="en-US" sz="1400" kern="1200"/>
        </a:p>
      </dsp:txBody>
      <dsp:txXfrm>
        <a:off x="38381" y="227077"/>
        <a:ext cx="9524438" cy="709478"/>
      </dsp:txXfrm>
    </dsp:sp>
    <dsp:sp modelId="{BB89B3B6-6D48-4AB3-9F94-A1BF41A177C7}">
      <dsp:nvSpPr>
        <dsp:cNvPr id="0" name=""/>
        <dsp:cNvSpPr/>
      </dsp:nvSpPr>
      <dsp:spPr>
        <a:xfrm>
          <a:off x="0" y="1015256"/>
          <a:ext cx="9601200" cy="786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pt-PT" sz="1400" kern="1200"/>
            <a:t>MySQL: Um sistema de gestão de banco de dados relacional amplamente utilizado, que oferece desempenho confiável, escalabilidade e suporte a uma variedade de recursos avançados. O MySQL será utilizado para armazenar e recuperar dados críticos do sistema, como detalhes dos quartos, informações de utilizadores e histórico de reservas. </a:t>
          </a:r>
          <a:endParaRPr lang="en-US" sz="1400" kern="1200"/>
        </a:p>
      </dsp:txBody>
      <dsp:txXfrm>
        <a:off x="38381" y="1053637"/>
        <a:ext cx="9524438" cy="709478"/>
      </dsp:txXfrm>
    </dsp:sp>
    <dsp:sp modelId="{7437F15F-B954-40C8-A316-A13CEB2BAD39}">
      <dsp:nvSpPr>
        <dsp:cNvPr id="0" name=""/>
        <dsp:cNvSpPr/>
      </dsp:nvSpPr>
      <dsp:spPr>
        <a:xfrm>
          <a:off x="0" y="1841816"/>
          <a:ext cx="9601200" cy="786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pt-PT" sz="1400" kern="1200"/>
            <a:t>HTML, CSS e JavaScript: as linguagens fundamentais para o desenvolvimento de “interfaces” “web”. O HTML será utilizado para estruturar o conteúdo da página, o CSS para estilização e o JavaScript para adicionar interatividade e dinamismo à “interface” do utilizador. </a:t>
          </a:r>
          <a:endParaRPr lang="en-US" sz="1400" kern="1200"/>
        </a:p>
      </dsp:txBody>
      <dsp:txXfrm>
        <a:off x="38381" y="1880197"/>
        <a:ext cx="9524438" cy="709478"/>
      </dsp:txXfrm>
    </dsp:sp>
    <dsp:sp modelId="{DE2797F2-A833-49D8-B5B2-86CAEEBA2D0B}">
      <dsp:nvSpPr>
        <dsp:cNvPr id="0" name=""/>
        <dsp:cNvSpPr/>
      </dsp:nvSpPr>
      <dsp:spPr>
        <a:xfrm>
          <a:off x="0" y="2668375"/>
          <a:ext cx="9601200" cy="786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pt-PT" sz="1400" kern="1200"/>
            <a:t>Git: Um sistema de controlo de versão distribuído, essencial para o trabalho colaborativo e a gestão de código-fonte durante o desenvolvimento do projeto. O Git permite rastrear alterações no código, colaboração entre membros da equipa e a reversão para versões anteriores, se necessário.</a:t>
          </a:r>
          <a:endParaRPr lang="en-US" sz="1400" kern="1200"/>
        </a:p>
      </dsp:txBody>
      <dsp:txXfrm>
        <a:off x="38381" y="2706756"/>
        <a:ext cx="9524438" cy="7094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2E9AB-D18D-4AD5-8D58-8953707FE0D3}">
      <dsp:nvSpPr>
        <dsp:cNvPr id="0" name=""/>
        <dsp:cNvSpPr/>
      </dsp:nvSpPr>
      <dsp:spPr>
        <a:xfrm>
          <a:off x="0" y="16799"/>
          <a:ext cx="4988225" cy="1825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100000"/>
            </a:lnSpc>
            <a:spcBef>
              <a:spcPct val="0"/>
            </a:spcBef>
            <a:spcAft>
              <a:spcPct val="35000"/>
            </a:spcAft>
            <a:buNone/>
            <a:defRPr b="1"/>
          </a:pPr>
          <a:r>
            <a:rPr lang="pt-PT" sz="3000" kern="1200"/>
            <a:t>Foi planeado para este sprint o seguinte funcionamento:</a:t>
          </a:r>
          <a:endParaRPr lang="en-US" sz="3000" kern="1200"/>
        </a:p>
      </dsp:txBody>
      <dsp:txXfrm>
        <a:off x="89099" y="105898"/>
        <a:ext cx="4810027" cy="1647002"/>
      </dsp:txXfrm>
    </dsp:sp>
    <dsp:sp modelId="{C6124137-DE00-4E16-A218-8F71D239FB16}">
      <dsp:nvSpPr>
        <dsp:cNvPr id="0" name=""/>
        <dsp:cNvSpPr/>
      </dsp:nvSpPr>
      <dsp:spPr>
        <a:xfrm>
          <a:off x="0" y="1928400"/>
          <a:ext cx="4988225" cy="18252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100000"/>
            </a:lnSpc>
            <a:spcBef>
              <a:spcPct val="0"/>
            </a:spcBef>
            <a:spcAft>
              <a:spcPct val="35000"/>
            </a:spcAft>
            <a:buNone/>
            <a:defRPr b="1"/>
          </a:pPr>
          <a:r>
            <a:rPr lang="pt-PT" sz="3000" kern="1200"/>
            <a:t>Fronte-end: </a:t>
          </a:r>
          <a:endParaRPr lang="en-US" sz="3000" kern="1200"/>
        </a:p>
      </dsp:txBody>
      <dsp:txXfrm>
        <a:off x="89099" y="2017499"/>
        <a:ext cx="4810027" cy="1647002"/>
      </dsp:txXfrm>
    </dsp:sp>
    <dsp:sp modelId="{0333844F-5D20-498E-AA04-8794F86161CE}">
      <dsp:nvSpPr>
        <dsp:cNvPr id="0" name=""/>
        <dsp:cNvSpPr/>
      </dsp:nvSpPr>
      <dsp:spPr>
        <a:xfrm>
          <a:off x="0" y="3753600"/>
          <a:ext cx="4988225"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376" tIns="38100" rIns="213360" bIns="38100" numCol="1" spcCol="1270" anchor="t" anchorCtr="0">
          <a:noAutofit/>
        </a:bodyPr>
        <a:lstStyle/>
        <a:p>
          <a:pPr marL="228600" lvl="1" indent="-228600" algn="l" defTabSz="1022350">
            <a:lnSpc>
              <a:spcPct val="100000"/>
            </a:lnSpc>
            <a:spcBef>
              <a:spcPct val="0"/>
            </a:spcBef>
            <a:spcAft>
              <a:spcPct val="20000"/>
            </a:spcAft>
            <a:buChar char="•"/>
          </a:pPr>
          <a:r>
            <a:rPr lang="en-GB" sz="2300" kern="1200" dirty="0"/>
            <a:t>Todo</a:t>
          </a:r>
          <a:endParaRPr lang="en-US" sz="2300" kern="1200" dirty="0"/>
        </a:p>
      </dsp:txBody>
      <dsp:txXfrm>
        <a:off x="0" y="3753600"/>
        <a:ext cx="4988225" cy="4968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2E9AB-D18D-4AD5-8D58-8953707FE0D3}">
      <dsp:nvSpPr>
        <dsp:cNvPr id="0" name=""/>
        <dsp:cNvSpPr/>
      </dsp:nvSpPr>
      <dsp:spPr>
        <a:xfrm>
          <a:off x="0" y="16799"/>
          <a:ext cx="4988225" cy="1825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100000"/>
            </a:lnSpc>
            <a:spcBef>
              <a:spcPct val="0"/>
            </a:spcBef>
            <a:spcAft>
              <a:spcPct val="35000"/>
            </a:spcAft>
            <a:buNone/>
            <a:defRPr b="1"/>
          </a:pPr>
          <a:r>
            <a:rPr lang="pt-PT" sz="3000" kern="1200"/>
            <a:t>Foi planeado para este sprint o seguinte funcionamento:</a:t>
          </a:r>
          <a:endParaRPr lang="en-US" sz="3000" kern="1200"/>
        </a:p>
      </dsp:txBody>
      <dsp:txXfrm>
        <a:off x="89099" y="105898"/>
        <a:ext cx="4810027" cy="1647002"/>
      </dsp:txXfrm>
    </dsp:sp>
    <dsp:sp modelId="{C6124137-DE00-4E16-A218-8F71D239FB16}">
      <dsp:nvSpPr>
        <dsp:cNvPr id="0" name=""/>
        <dsp:cNvSpPr/>
      </dsp:nvSpPr>
      <dsp:spPr>
        <a:xfrm>
          <a:off x="0" y="1928400"/>
          <a:ext cx="4988225" cy="18252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100000"/>
            </a:lnSpc>
            <a:spcBef>
              <a:spcPct val="0"/>
            </a:spcBef>
            <a:spcAft>
              <a:spcPct val="35000"/>
            </a:spcAft>
            <a:buNone/>
            <a:defRPr b="1"/>
          </a:pPr>
          <a:r>
            <a:rPr lang="pt-PT" sz="3000" kern="1200" dirty="0" err="1"/>
            <a:t>Back-end</a:t>
          </a:r>
          <a:r>
            <a:rPr lang="pt-PT" sz="3000" kern="1200" dirty="0"/>
            <a:t>: </a:t>
          </a:r>
          <a:endParaRPr lang="en-US" sz="3000" kern="1200" dirty="0"/>
        </a:p>
      </dsp:txBody>
      <dsp:txXfrm>
        <a:off x="89099" y="2017499"/>
        <a:ext cx="4810027" cy="1647002"/>
      </dsp:txXfrm>
    </dsp:sp>
    <dsp:sp modelId="{0333844F-5D20-498E-AA04-8794F86161CE}">
      <dsp:nvSpPr>
        <dsp:cNvPr id="0" name=""/>
        <dsp:cNvSpPr/>
      </dsp:nvSpPr>
      <dsp:spPr>
        <a:xfrm>
          <a:off x="0" y="3753600"/>
          <a:ext cx="4988225"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376" tIns="38100" rIns="213360" bIns="38100" numCol="1" spcCol="1270" anchor="t" anchorCtr="0">
          <a:noAutofit/>
        </a:bodyPr>
        <a:lstStyle/>
        <a:p>
          <a:pPr marL="228600" lvl="1" indent="-228600" algn="l" defTabSz="1022350">
            <a:lnSpc>
              <a:spcPct val="100000"/>
            </a:lnSpc>
            <a:spcBef>
              <a:spcPct val="0"/>
            </a:spcBef>
            <a:spcAft>
              <a:spcPct val="20000"/>
            </a:spcAft>
            <a:buChar char="•"/>
          </a:pPr>
          <a:r>
            <a:rPr lang="pt-PT" sz="2300" kern="1200" dirty="0"/>
            <a:t>Todo</a:t>
          </a:r>
          <a:endParaRPr lang="en-US" sz="2300" kern="1200" dirty="0"/>
        </a:p>
      </dsp:txBody>
      <dsp:txXfrm>
        <a:off x="0" y="3753600"/>
        <a:ext cx="4988225" cy="49680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295400" y="4701464"/>
            <a:ext cx="8952782" cy="1204036"/>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5DBDDF98-C922-483F-97E9-3E76B0201B42}" type="datetimeFigureOut">
              <a:rPr lang="en-US" smtClean="0"/>
              <a:t>6/17/2024</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B8B3671-A306-4A69-8480-FA9BE839245D}" type="slidenum">
              <a:rPr lang="en-US" smtClean="0"/>
              <a:t>‹nº›</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295400" y="952500"/>
            <a:ext cx="8952781" cy="3748824"/>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504809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5DBDDF98-C922-483F-97E9-3E76B0201B42}" type="datetimeFigureOut">
              <a:rPr lang="en-US" smtClean="0"/>
              <a:t>6/17/2024</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609471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88334" y="952499"/>
            <a:ext cx="2051165" cy="4953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952500" y="952499"/>
            <a:ext cx="8235834" cy="49530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5DBDDF98-C922-483F-97E9-3E76B0201B42}" type="datetimeFigureOut">
              <a:rPr lang="en-US" smtClean="0"/>
              <a:t>6/17/2024</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1585166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5DBDDF98-C922-483F-97E9-3E76B0201B42}" type="datetimeFigureOut">
              <a:rPr lang="en-US" smtClean="0"/>
              <a:t>6/17/2024</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4102461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295400" y="1618211"/>
            <a:ext cx="8412190" cy="3944389"/>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295400" y="908858"/>
            <a:ext cx="8412192" cy="676102"/>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5DBDDF98-C922-483F-97E9-3E76B0201B42}" type="datetimeFigureOut">
              <a:rPr lang="en-US" smtClean="0"/>
              <a:t>6/17/2024</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2576108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295401" y="2260121"/>
            <a:ext cx="4350026" cy="36568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546574" y="2260120"/>
            <a:ext cx="4350025" cy="36568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5DBDDF98-C922-483F-97E9-3E76B0201B42}" type="datetimeFigureOut">
              <a:rPr lang="en-US" smtClean="0"/>
              <a:t>6/17/2024</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2016714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295400" y="966788"/>
            <a:ext cx="10059988" cy="105178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295400" y="2018581"/>
            <a:ext cx="4350027"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295400" y="2774756"/>
            <a:ext cx="4350027" cy="31507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546572" y="2018581"/>
            <a:ext cx="4350028"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546572" y="2774756"/>
            <a:ext cx="4350028" cy="31507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5DBDDF98-C922-483F-97E9-3E76B0201B42}" type="datetimeFigureOut">
              <a:rPr lang="en-US" smtClean="0"/>
              <a:t>6/17/2024</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B8B3671-A306-4A69-8480-FA9BE839245D}" type="slidenum">
              <a:rPr lang="en-US" smtClean="0"/>
              <a:t>‹nº›</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657975" y="2625552"/>
            <a:ext cx="42386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403684" y="2625552"/>
            <a:ext cx="42417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3693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5DBDDF98-C922-483F-97E9-3E76B0201B42}" type="datetimeFigureOut">
              <a:rPr lang="en-US" smtClean="0"/>
              <a:t>6/17/2024</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1808468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5DBDDF98-C922-483F-97E9-3E76B0201B42}" type="datetimeFigureOut">
              <a:rPr lang="en-US" smtClean="0"/>
              <a:t>6/17/2024</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3861157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06484" y="1306484"/>
            <a:ext cx="3932237" cy="2122516"/>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96000" y="1312026"/>
            <a:ext cx="5143500" cy="456565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5DBDDF98-C922-483F-97E9-3E76B0201B42}" type="datetimeFigureOut">
              <a:rPr lang="en-US" smtClean="0"/>
              <a:t>6/17/2024</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2329927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06484" y="1307185"/>
            <a:ext cx="3932237" cy="2121813"/>
          </a:xfrm>
        </p:spPr>
        <p:txBody>
          <a:bodyPr anchor="t">
            <a:normAutofit/>
          </a:bodyPr>
          <a:lstStyle>
            <a:lvl1pPr>
              <a:defRPr sz="2400"/>
            </a:lvl1pPr>
          </a:lstStyle>
          <a:p>
            <a:r>
              <a:rPr lang="en-US" dirty="0"/>
              <a:t>Click to edit Master title style</a:t>
            </a:r>
          </a:p>
        </p:txBody>
      </p:sp>
      <p:sp>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857702" y="1307186"/>
            <a:ext cx="5038898" cy="45983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5DBDDF98-C922-483F-97E9-3E76B0201B42}" type="datetimeFigureOut">
              <a:rPr lang="en-US" smtClean="0"/>
              <a:t>6/17/2024</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2153445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295400" y="842963"/>
            <a:ext cx="9601200" cy="1309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295400" y="2262188"/>
            <a:ext cx="9601200" cy="3643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j-lt"/>
              </a:defRPr>
            </a:lvl1pPr>
          </a:lstStyle>
          <a:p>
            <a:fld id="{5DBDDF98-C922-483F-97E9-3E76B0201B42}" type="datetimeFigureOut">
              <a:rPr lang="en-US" smtClean="0"/>
              <a:pPr/>
              <a:t>6/17/2024</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728107" y="6199188"/>
            <a:ext cx="619125" cy="365125"/>
          </a:xfrm>
          <a:prstGeom prst="rect">
            <a:avLst/>
          </a:prstGeom>
        </p:spPr>
        <p:txBody>
          <a:bodyPr vert="horz" lIns="91440" tIns="45720" rIns="91440" bIns="45720" rtlCol="0" anchor="ctr"/>
          <a:lstStyle>
            <a:lvl1pPr algn="r">
              <a:defRPr sz="1050">
                <a:solidFill>
                  <a:schemeClr val="tx1"/>
                </a:solidFill>
                <a:latin typeface="+mj-lt"/>
              </a:defRPr>
            </a:lvl1pPr>
          </a:lstStyle>
          <a:p>
            <a:fld id="{1B8B3671-A306-4A69-8480-FA9BE839245D}" type="slidenum">
              <a:rPr lang="en-US" smtClean="0"/>
              <a:pPr/>
              <a:t>‹nº›</a:t>
            </a:fld>
            <a:endParaRPr lang="en-US"/>
          </a:p>
        </p:txBody>
      </p:sp>
    </p:spTree>
    <p:extLst>
      <p:ext uri="{BB962C8B-B14F-4D97-AF65-F5344CB8AC3E}">
        <p14:creationId xmlns:p14="http://schemas.microsoft.com/office/powerpoint/2010/main" val="1623699975"/>
      </p:ext>
    </p:extLst>
  </p:cSld>
  <p:clrMap bg1="lt1" tx1="dk1" bg2="lt2" tx2="dk2" accent1="accent1" accent2="accent2" accent3="accent3" accent4="accent4" accent5="accent5" accent6="accent6" hlink="hlink" folHlink="folHlink"/>
  <p:sldLayoutIdLst>
    <p:sldLayoutId id="2147483689" r:id="rId1"/>
    <p:sldLayoutId id="2147483688" r:id="rId2"/>
    <p:sldLayoutId id="2147483687" r:id="rId3"/>
    <p:sldLayoutId id="2147483686" r:id="rId4"/>
    <p:sldLayoutId id="2147483685" r:id="rId5"/>
    <p:sldLayoutId id="2147483684" r:id="rId6"/>
    <p:sldLayoutId id="2147483683" r:id="rId7"/>
    <p:sldLayoutId id="2147483682" r:id="rId8"/>
    <p:sldLayoutId id="2147483681" r:id="rId9"/>
    <p:sldLayoutId id="2147483680" r:id="rId10"/>
    <p:sldLayoutId id="2147483679" r:id="rId11"/>
  </p:sldLayoutIdLst>
  <p:txStyles>
    <p:titleStyle>
      <a:lvl1pPr algn="l" defTabSz="914400" rtl="0" eaLnBrk="1" latinLnBrk="0" hangingPunct="1">
        <a:lnSpc>
          <a:spcPct val="120000"/>
        </a:lnSpc>
        <a:spcBef>
          <a:spcPct val="0"/>
        </a:spcBef>
        <a:buNone/>
        <a:defRPr sz="2800"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735658-270A-8D75-091E-AFB444A3D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inta em movimento na parte inferior da tela">
            <a:extLst>
              <a:ext uri="{FF2B5EF4-FFF2-40B4-BE49-F238E27FC236}">
                <a16:creationId xmlns:a16="http://schemas.microsoft.com/office/drawing/2014/main" id="{01901A85-6F5F-409C-C88F-5E36859AD130}"/>
              </a:ext>
            </a:extLst>
          </p:cNvPr>
          <p:cNvPicPr>
            <a:picLocks noChangeAspect="1"/>
          </p:cNvPicPr>
          <p:nvPr/>
        </p:nvPicPr>
        <p:blipFill rotWithShape="1">
          <a:blip r:embed="rId2">
            <a:alphaModFix/>
          </a:blip>
          <a:srcRect t="12791"/>
          <a:stretch/>
        </p:blipFill>
        <p:spPr>
          <a:xfrm>
            <a:off x="20" y="7675"/>
            <a:ext cx="12191980" cy="6858000"/>
          </a:xfrm>
          <a:prstGeom prst="rect">
            <a:avLst/>
          </a:prstGeom>
        </p:spPr>
      </p:pic>
      <p:sp>
        <p:nvSpPr>
          <p:cNvPr id="11" name="Rectangle 10">
            <a:extLst>
              <a:ext uri="{FF2B5EF4-FFF2-40B4-BE49-F238E27FC236}">
                <a16:creationId xmlns:a16="http://schemas.microsoft.com/office/drawing/2014/main" id="{F9FB1C88-5F1D-C7DF-A4B3-E8EE7F6BF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49468" y="-649466"/>
            <a:ext cx="6857999" cy="8156934"/>
          </a:xfrm>
          <a:prstGeom prst="rect">
            <a:avLst/>
          </a:prstGeom>
          <a:gradFill flip="none" rotWithShape="1">
            <a:gsLst>
              <a:gs pos="0">
                <a:srgbClr val="000000">
                  <a:alpha val="56000"/>
                </a:srgbClr>
              </a:gs>
              <a:gs pos="100000">
                <a:srgbClr val="000000">
                  <a:alpha val="0"/>
                </a:srgbClr>
              </a:gs>
              <a:gs pos="56000">
                <a:srgbClr val="000000">
                  <a:alpha val="37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Freeform: Shape 12">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52501" y="964922"/>
            <a:ext cx="4558122" cy="4943507"/>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10019371"/>
              <a:gd name="connsiteY0" fmla="*/ 1655069 h 4920343"/>
              <a:gd name="connsiteX1" fmla="*/ 33577 w 10019371"/>
              <a:gd name="connsiteY1" fmla="*/ 0 h 4920343"/>
              <a:gd name="connsiteX2" fmla="*/ 10019371 w 10019371"/>
              <a:gd name="connsiteY2" fmla="*/ 0 h 4920343"/>
              <a:gd name="connsiteX3" fmla="*/ 10019371 w 10019371"/>
              <a:gd name="connsiteY3" fmla="*/ 4920343 h 4920343"/>
              <a:gd name="connsiteX4" fmla="*/ 33577 w 10019371"/>
              <a:gd name="connsiteY4" fmla="*/ 4920343 h 4920343"/>
              <a:gd name="connsiteX5" fmla="*/ 33577 w 10019371"/>
              <a:gd name="connsiteY5" fmla="*/ 4119525 h 4920343"/>
              <a:gd name="connsiteX0" fmla="*/ 0 w 9991028"/>
              <a:gd name="connsiteY0" fmla="*/ 1645173 h 4920343"/>
              <a:gd name="connsiteX1" fmla="*/ 5234 w 9991028"/>
              <a:gd name="connsiteY1" fmla="*/ 0 h 4920343"/>
              <a:gd name="connsiteX2" fmla="*/ 9991028 w 9991028"/>
              <a:gd name="connsiteY2" fmla="*/ 0 h 4920343"/>
              <a:gd name="connsiteX3" fmla="*/ 9991028 w 9991028"/>
              <a:gd name="connsiteY3" fmla="*/ 4920343 h 4920343"/>
              <a:gd name="connsiteX4" fmla="*/ 5234 w 9991028"/>
              <a:gd name="connsiteY4" fmla="*/ 4920343 h 4920343"/>
              <a:gd name="connsiteX5" fmla="*/ 5234 w 9991028"/>
              <a:gd name="connsiteY5" fmla="*/ 4119525 h 4920343"/>
              <a:gd name="connsiteX0" fmla="*/ 59 w 9986364"/>
              <a:gd name="connsiteY0" fmla="*/ 1639236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60 w 9986364"/>
              <a:gd name="connsiteY0" fmla="*/ 1847740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11626 w 9985937"/>
              <a:gd name="connsiteY0" fmla="*/ 1797498 h 4920343"/>
              <a:gd name="connsiteX1" fmla="*/ 143 w 9985937"/>
              <a:gd name="connsiteY1" fmla="*/ 0 h 4920343"/>
              <a:gd name="connsiteX2" fmla="*/ 9985937 w 9985937"/>
              <a:gd name="connsiteY2" fmla="*/ 0 h 4920343"/>
              <a:gd name="connsiteX3" fmla="*/ 9985937 w 9985937"/>
              <a:gd name="connsiteY3" fmla="*/ 4920343 h 4920343"/>
              <a:gd name="connsiteX4" fmla="*/ 143 w 9985937"/>
              <a:gd name="connsiteY4" fmla="*/ 4920343 h 4920343"/>
              <a:gd name="connsiteX5" fmla="*/ 143 w 9985937"/>
              <a:gd name="connsiteY5" fmla="*/ 4119525 h 4920343"/>
              <a:gd name="connsiteX0" fmla="*/ 62 w 9986364"/>
              <a:gd name="connsiteY0" fmla="*/ 1779914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17584 w 9985899"/>
              <a:gd name="connsiteY0" fmla="*/ 1779914 h 4920343"/>
              <a:gd name="connsiteX1" fmla="*/ 105 w 9985899"/>
              <a:gd name="connsiteY1" fmla="*/ 0 h 4920343"/>
              <a:gd name="connsiteX2" fmla="*/ 9985899 w 9985899"/>
              <a:gd name="connsiteY2" fmla="*/ 0 h 4920343"/>
              <a:gd name="connsiteX3" fmla="*/ 9985899 w 9985899"/>
              <a:gd name="connsiteY3" fmla="*/ 4920343 h 4920343"/>
              <a:gd name="connsiteX4" fmla="*/ 105 w 9985899"/>
              <a:gd name="connsiteY4" fmla="*/ 4920343 h 4920343"/>
              <a:gd name="connsiteX5" fmla="*/ 105 w 9985899"/>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899" h="4920343">
                <a:moveTo>
                  <a:pt x="17584" y="1779914"/>
                </a:moveTo>
                <a:cubicBezTo>
                  <a:pt x="19329" y="1231523"/>
                  <a:pt x="-1640" y="548391"/>
                  <a:pt x="105" y="0"/>
                </a:cubicBezTo>
                <a:lnTo>
                  <a:pt x="9985899" y="0"/>
                </a:lnTo>
                <a:lnTo>
                  <a:pt x="9985899" y="4920343"/>
                </a:lnTo>
                <a:lnTo>
                  <a:pt x="105" y="4920343"/>
                </a:lnTo>
                <a:lnTo>
                  <a:pt x="105" y="4119525"/>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DD6715BD-2AF3-DF3C-73D6-84C059EA5D30}"/>
              </a:ext>
            </a:extLst>
          </p:cNvPr>
          <p:cNvSpPr>
            <a:spLocks noGrp="1"/>
          </p:cNvSpPr>
          <p:nvPr>
            <p:ph type="ctrTitle"/>
          </p:nvPr>
        </p:nvSpPr>
        <p:spPr>
          <a:xfrm>
            <a:off x="729620" y="1862182"/>
            <a:ext cx="3931090" cy="2155419"/>
          </a:xfrm>
          <a:noFill/>
        </p:spPr>
        <p:txBody>
          <a:bodyPr anchor="ctr">
            <a:normAutofit/>
          </a:bodyPr>
          <a:lstStyle/>
          <a:p>
            <a:r>
              <a:rPr lang="en-GB" dirty="0">
                <a:solidFill>
                  <a:srgbClr val="FFFFFF"/>
                </a:solidFill>
              </a:rPr>
              <a:t>Gestor de </a:t>
            </a:r>
            <a:r>
              <a:rPr lang="pt-PT" dirty="0">
                <a:solidFill>
                  <a:srgbClr val="FFFFFF"/>
                </a:solidFill>
              </a:rPr>
              <a:t>Alojamento</a:t>
            </a:r>
            <a:r>
              <a:rPr lang="en-GB" dirty="0">
                <a:solidFill>
                  <a:srgbClr val="FFFFFF"/>
                </a:solidFill>
              </a:rPr>
              <a:t> ESTGOH</a:t>
            </a:r>
            <a:endParaRPr lang="pt-PT" dirty="0">
              <a:solidFill>
                <a:srgbClr val="FFFFFF"/>
              </a:solidFill>
            </a:endParaRPr>
          </a:p>
        </p:txBody>
      </p:sp>
      <p:sp>
        <p:nvSpPr>
          <p:cNvPr id="3" name="Subtítulo 2">
            <a:extLst>
              <a:ext uri="{FF2B5EF4-FFF2-40B4-BE49-F238E27FC236}">
                <a16:creationId xmlns:a16="http://schemas.microsoft.com/office/drawing/2014/main" id="{6E6A713D-272D-BCE8-AF89-B3E7DFE06C8A}"/>
              </a:ext>
            </a:extLst>
          </p:cNvPr>
          <p:cNvSpPr>
            <a:spLocks noGrp="1"/>
          </p:cNvSpPr>
          <p:nvPr>
            <p:ph type="subTitle" idx="1"/>
          </p:nvPr>
        </p:nvSpPr>
        <p:spPr>
          <a:xfrm>
            <a:off x="1440505" y="4360506"/>
            <a:ext cx="3220205" cy="1060522"/>
          </a:xfrm>
          <a:noFill/>
        </p:spPr>
        <p:txBody>
          <a:bodyPr anchor="b">
            <a:normAutofit/>
          </a:bodyPr>
          <a:lstStyle/>
          <a:p>
            <a:r>
              <a:rPr lang="en-GB" dirty="0">
                <a:solidFill>
                  <a:srgbClr val="FFFFFF"/>
                </a:solidFill>
              </a:rPr>
              <a:t>Muaiad Mhd Fahd Al Hadad</a:t>
            </a:r>
            <a:endParaRPr lang="pt-PT" dirty="0">
              <a:solidFill>
                <a:srgbClr val="FFFFFF"/>
              </a:solidFill>
            </a:endParaRPr>
          </a:p>
        </p:txBody>
      </p:sp>
    </p:spTree>
    <p:extLst>
      <p:ext uri="{BB962C8B-B14F-4D97-AF65-F5344CB8AC3E}">
        <p14:creationId xmlns:p14="http://schemas.microsoft.com/office/powerpoint/2010/main" val="124134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5735658-270A-8D75-091E-AFB444A3D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1D48E495-CBF9-97EE-8CDC-9FC01DED771F}"/>
              </a:ext>
            </a:extLst>
          </p:cNvPr>
          <p:cNvPicPr>
            <a:picLocks noChangeAspect="1"/>
          </p:cNvPicPr>
          <p:nvPr/>
        </p:nvPicPr>
        <p:blipFill rotWithShape="1">
          <a:blip r:embed="rId2">
            <a:alphaModFix/>
          </a:blip>
          <a:srcRect/>
          <a:stretch/>
        </p:blipFill>
        <p:spPr>
          <a:xfrm>
            <a:off x="20" y="10"/>
            <a:ext cx="12191980" cy="6857990"/>
          </a:xfrm>
          <a:prstGeom prst="rect">
            <a:avLst/>
          </a:prstGeom>
        </p:spPr>
      </p:pic>
      <p:sp>
        <p:nvSpPr>
          <p:cNvPr id="20" name="Rectangle 19">
            <a:extLst>
              <a:ext uri="{FF2B5EF4-FFF2-40B4-BE49-F238E27FC236}">
                <a16:creationId xmlns:a16="http://schemas.microsoft.com/office/drawing/2014/main" id="{D385C18C-C6E1-BF2C-1367-FB73BE501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85763" y="-385762"/>
            <a:ext cx="6857999" cy="7629524"/>
          </a:xfrm>
          <a:prstGeom prst="rect">
            <a:avLst/>
          </a:prstGeom>
          <a:gradFill flip="none" rotWithShape="1">
            <a:gsLst>
              <a:gs pos="0">
                <a:srgbClr val="000000">
                  <a:alpha val="56000"/>
                </a:srgbClr>
              </a:gs>
              <a:gs pos="100000">
                <a:srgbClr val="000000">
                  <a:alpha val="0"/>
                </a:srgbClr>
              </a:gs>
              <a:gs pos="56000">
                <a:srgbClr val="000000">
                  <a:alpha val="37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2" name="Freeform: Shape 21">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52500" y="964922"/>
            <a:ext cx="4539955" cy="4943507"/>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10019371"/>
              <a:gd name="connsiteY0" fmla="*/ 1655069 h 4920343"/>
              <a:gd name="connsiteX1" fmla="*/ 33577 w 10019371"/>
              <a:gd name="connsiteY1" fmla="*/ 0 h 4920343"/>
              <a:gd name="connsiteX2" fmla="*/ 10019371 w 10019371"/>
              <a:gd name="connsiteY2" fmla="*/ 0 h 4920343"/>
              <a:gd name="connsiteX3" fmla="*/ 10019371 w 10019371"/>
              <a:gd name="connsiteY3" fmla="*/ 4920343 h 4920343"/>
              <a:gd name="connsiteX4" fmla="*/ 33577 w 10019371"/>
              <a:gd name="connsiteY4" fmla="*/ 4920343 h 4920343"/>
              <a:gd name="connsiteX5" fmla="*/ 33577 w 10019371"/>
              <a:gd name="connsiteY5" fmla="*/ 4119525 h 4920343"/>
              <a:gd name="connsiteX0" fmla="*/ 0 w 9991028"/>
              <a:gd name="connsiteY0" fmla="*/ 1645173 h 4920343"/>
              <a:gd name="connsiteX1" fmla="*/ 5234 w 9991028"/>
              <a:gd name="connsiteY1" fmla="*/ 0 h 4920343"/>
              <a:gd name="connsiteX2" fmla="*/ 9991028 w 9991028"/>
              <a:gd name="connsiteY2" fmla="*/ 0 h 4920343"/>
              <a:gd name="connsiteX3" fmla="*/ 9991028 w 9991028"/>
              <a:gd name="connsiteY3" fmla="*/ 4920343 h 4920343"/>
              <a:gd name="connsiteX4" fmla="*/ 5234 w 9991028"/>
              <a:gd name="connsiteY4" fmla="*/ 4920343 h 4920343"/>
              <a:gd name="connsiteX5" fmla="*/ 5234 w 9991028"/>
              <a:gd name="connsiteY5" fmla="*/ 4119525 h 4920343"/>
              <a:gd name="connsiteX0" fmla="*/ 59 w 9986364"/>
              <a:gd name="connsiteY0" fmla="*/ 1639236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60 w 9986364"/>
              <a:gd name="connsiteY0" fmla="*/ 1847740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11626 w 9985937"/>
              <a:gd name="connsiteY0" fmla="*/ 1797498 h 4920343"/>
              <a:gd name="connsiteX1" fmla="*/ 143 w 9985937"/>
              <a:gd name="connsiteY1" fmla="*/ 0 h 4920343"/>
              <a:gd name="connsiteX2" fmla="*/ 9985937 w 9985937"/>
              <a:gd name="connsiteY2" fmla="*/ 0 h 4920343"/>
              <a:gd name="connsiteX3" fmla="*/ 9985937 w 9985937"/>
              <a:gd name="connsiteY3" fmla="*/ 4920343 h 4920343"/>
              <a:gd name="connsiteX4" fmla="*/ 143 w 9985937"/>
              <a:gd name="connsiteY4" fmla="*/ 4920343 h 4920343"/>
              <a:gd name="connsiteX5" fmla="*/ 143 w 9985937"/>
              <a:gd name="connsiteY5" fmla="*/ 4119525 h 4920343"/>
              <a:gd name="connsiteX0" fmla="*/ 62 w 9986364"/>
              <a:gd name="connsiteY0" fmla="*/ 1779914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17584 w 9985899"/>
              <a:gd name="connsiteY0" fmla="*/ 1779914 h 4920343"/>
              <a:gd name="connsiteX1" fmla="*/ 105 w 9985899"/>
              <a:gd name="connsiteY1" fmla="*/ 0 h 4920343"/>
              <a:gd name="connsiteX2" fmla="*/ 9985899 w 9985899"/>
              <a:gd name="connsiteY2" fmla="*/ 0 h 4920343"/>
              <a:gd name="connsiteX3" fmla="*/ 9985899 w 9985899"/>
              <a:gd name="connsiteY3" fmla="*/ 4920343 h 4920343"/>
              <a:gd name="connsiteX4" fmla="*/ 105 w 9985899"/>
              <a:gd name="connsiteY4" fmla="*/ 4920343 h 4920343"/>
              <a:gd name="connsiteX5" fmla="*/ 105 w 9985899"/>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899" h="4920343">
                <a:moveTo>
                  <a:pt x="17584" y="1779914"/>
                </a:moveTo>
                <a:cubicBezTo>
                  <a:pt x="19329" y="1231523"/>
                  <a:pt x="-1640" y="548391"/>
                  <a:pt x="105" y="0"/>
                </a:cubicBezTo>
                <a:lnTo>
                  <a:pt x="9985899" y="0"/>
                </a:lnTo>
                <a:lnTo>
                  <a:pt x="9985899" y="4920343"/>
                </a:lnTo>
                <a:lnTo>
                  <a:pt x="105" y="4920343"/>
                </a:lnTo>
                <a:lnTo>
                  <a:pt x="105" y="4119525"/>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CaixaDeTexto 6">
            <a:extLst>
              <a:ext uri="{FF2B5EF4-FFF2-40B4-BE49-F238E27FC236}">
                <a16:creationId xmlns:a16="http://schemas.microsoft.com/office/drawing/2014/main" id="{9A030876-8446-6B51-5C43-AD9766D4F9EA}"/>
              </a:ext>
            </a:extLst>
          </p:cNvPr>
          <p:cNvSpPr txBox="1"/>
          <p:nvPr/>
        </p:nvSpPr>
        <p:spPr>
          <a:xfrm>
            <a:off x="729620" y="1862182"/>
            <a:ext cx="3931090" cy="2155419"/>
          </a:xfrm>
          <a:prstGeom prst="rect">
            <a:avLst/>
          </a:prstGeom>
          <a:noFill/>
        </p:spPr>
        <p:txBody>
          <a:bodyPr vert="horz" lIns="91440" tIns="45720" rIns="91440" bIns="45720" rtlCol="0" anchor="ctr">
            <a:normAutofit/>
          </a:bodyPr>
          <a:lstStyle/>
          <a:p>
            <a:pPr defTabSz="914400">
              <a:lnSpc>
                <a:spcPct val="120000"/>
              </a:lnSpc>
              <a:spcBef>
                <a:spcPct val="0"/>
              </a:spcBef>
              <a:spcAft>
                <a:spcPts val="600"/>
              </a:spcAft>
            </a:pPr>
            <a:r>
              <a:rPr lang="pt-PT" sz="3200" cap="all" spc="530" dirty="0">
                <a:solidFill>
                  <a:srgbClr val="FFFFFF"/>
                </a:solidFill>
                <a:latin typeface="+mj-lt"/>
                <a:ea typeface="+mj-ea"/>
                <a:cs typeface="+mj-cs"/>
              </a:rPr>
              <a:t>Questões</a:t>
            </a:r>
            <a:r>
              <a:rPr lang="en-US" sz="3200" cap="all" spc="530" dirty="0">
                <a:solidFill>
                  <a:srgbClr val="FFFFFF"/>
                </a:solidFill>
                <a:latin typeface="+mj-lt"/>
                <a:ea typeface="+mj-ea"/>
                <a:cs typeface="+mj-cs"/>
              </a:rPr>
              <a:t>?</a:t>
            </a:r>
          </a:p>
        </p:txBody>
      </p:sp>
    </p:spTree>
    <p:extLst>
      <p:ext uri="{BB962C8B-B14F-4D97-AF65-F5344CB8AC3E}">
        <p14:creationId xmlns:p14="http://schemas.microsoft.com/office/powerpoint/2010/main" val="590494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6866BF-907B-F3CF-1C75-682CE4654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36A0EBA-CF02-9F8F-3400-6D3324AA8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5400" y="952500"/>
            <a:ext cx="9601200" cy="12242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FF5ECC3-0006-F520-8418-B2E911585EDC}"/>
              </a:ext>
            </a:extLst>
          </p:cNvPr>
          <p:cNvSpPr>
            <a:spLocks noGrp="1"/>
          </p:cNvSpPr>
          <p:nvPr>
            <p:ph type="title"/>
          </p:nvPr>
        </p:nvSpPr>
        <p:spPr>
          <a:xfrm>
            <a:off x="1095186" y="1219200"/>
            <a:ext cx="9446293" cy="678613"/>
          </a:xfrm>
        </p:spPr>
        <p:txBody>
          <a:bodyPr anchor="ctr">
            <a:normAutofit/>
          </a:bodyPr>
          <a:lstStyle/>
          <a:p>
            <a:r>
              <a:rPr lang="pt-PT" b="0" i="0" err="1">
                <a:effectLst/>
                <a:latin typeface="OpenSans"/>
              </a:rPr>
              <a:t>objectivos</a:t>
            </a:r>
            <a:r>
              <a:rPr lang="pt-PT" b="0" i="0">
                <a:effectLst/>
                <a:latin typeface="OpenSans"/>
              </a:rPr>
              <a:t> do </a:t>
            </a:r>
            <a:r>
              <a:rPr lang="pt-PT" b="0" i="0" err="1">
                <a:effectLst/>
                <a:latin typeface="OpenSans"/>
              </a:rPr>
              <a:t>projecto</a:t>
            </a:r>
            <a:endParaRPr lang="pt-PT" dirty="0"/>
          </a:p>
        </p:txBody>
      </p:sp>
      <p:graphicFrame>
        <p:nvGraphicFramePr>
          <p:cNvPr id="5" name="Espaço Reservado para Conteúdo 2">
            <a:extLst>
              <a:ext uri="{FF2B5EF4-FFF2-40B4-BE49-F238E27FC236}">
                <a16:creationId xmlns:a16="http://schemas.microsoft.com/office/drawing/2014/main" id="{0D6BCABB-8FF8-823B-C67A-F5C46E84249F}"/>
              </a:ext>
            </a:extLst>
          </p:cNvPr>
          <p:cNvGraphicFramePr>
            <a:graphicFrameLocks noGrp="1"/>
          </p:cNvGraphicFramePr>
          <p:nvPr>
            <p:ph idx="1"/>
            <p:extLst>
              <p:ext uri="{D42A27DB-BD31-4B8C-83A1-F6EECF244321}">
                <p14:modId xmlns:p14="http://schemas.microsoft.com/office/powerpoint/2010/main" val="3656753439"/>
              </p:ext>
            </p:extLst>
          </p:nvPr>
        </p:nvGraphicFramePr>
        <p:xfrm>
          <a:off x="1295400" y="2687682"/>
          <a:ext cx="9601200" cy="3279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3849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0FF760-29A1-104E-B4BA-425C8FA74D5E}"/>
              </a:ext>
            </a:extLst>
          </p:cNvPr>
          <p:cNvSpPr>
            <a:spLocks noGrp="1"/>
          </p:cNvSpPr>
          <p:nvPr>
            <p:ph type="title"/>
          </p:nvPr>
        </p:nvSpPr>
        <p:spPr/>
        <p:txBody>
          <a:bodyPr/>
          <a:lstStyle/>
          <a:p>
            <a:r>
              <a:rPr lang="pt-PT" dirty="0"/>
              <a:t>Estado da Arte </a:t>
            </a:r>
          </a:p>
        </p:txBody>
      </p:sp>
      <p:sp>
        <p:nvSpPr>
          <p:cNvPr id="3" name="Espaço Reservado para Conteúdo 2">
            <a:extLst>
              <a:ext uri="{FF2B5EF4-FFF2-40B4-BE49-F238E27FC236}">
                <a16:creationId xmlns:a16="http://schemas.microsoft.com/office/drawing/2014/main" id="{BB2DC495-2342-BD69-1FB0-47531A1F7E18}"/>
              </a:ext>
            </a:extLst>
          </p:cNvPr>
          <p:cNvSpPr>
            <a:spLocks noGrp="1"/>
          </p:cNvSpPr>
          <p:nvPr>
            <p:ph idx="1"/>
          </p:nvPr>
        </p:nvSpPr>
        <p:spPr/>
        <p:txBody>
          <a:bodyPr/>
          <a:lstStyle/>
          <a:p>
            <a:r>
              <a:rPr lang="pt-PT" dirty="0" err="1"/>
              <a:t>Uniplaces</a:t>
            </a:r>
            <a:r>
              <a:rPr lang="pt-PT" dirty="0"/>
              <a:t>: </a:t>
            </a:r>
          </a:p>
          <a:p>
            <a:pPr lvl="1"/>
            <a:r>
              <a:rPr lang="pt-PT" dirty="0"/>
              <a:t>Descrição: </a:t>
            </a:r>
            <a:r>
              <a:rPr lang="pt-PT" dirty="0" err="1"/>
              <a:t>Uniplaces</a:t>
            </a:r>
            <a:r>
              <a:rPr lang="pt-PT" dirty="0"/>
              <a:t> é uma plataforma “online” estabelecida que conecta estudantes universitários a acomodações em várias cidades ao redor do mundo. a plataforma tem crescido significativamente, tornando-se uma escolha popular entre estudantes internacionais em busca de moradia durante os estudos. </a:t>
            </a:r>
            <a:endParaRPr lang="ar-EG" dirty="0"/>
          </a:p>
          <a:p>
            <a:pPr lvl="1"/>
            <a:r>
              <a:rPr lang="pt-PT" dirty="0"/>
              <a:t>Características: “Interface” amigável e intuitiva que permite aos utilizadores pesquisar e filtrar acomodações com base nas preferências. Opções de pagamento seguras e processamento de reservas “online”. Avaliações e comentários de propriedades por outros utilizadores para auxiliar na tomada de decisão. Suporte ao cliente dedicado para resolver quaisquer problemas relacionados à reserva ou à estadia. </a:t>
            </a:r>
          </a:p>
        </p:txBody>
      </p:sp>
    </p:spTree>
    <p:extLst>
      <p:ext uri="{BB962C8B-B14F-4D97-AF65-F5344CB8AC3E}">
        <p14:creationId xmlns:p14="http://schemas.microsoft.com/office/powerpoint/2010/main" val="1972414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1332A1-BEA5-2CE7-04E9-4FD264B8B660}"/>
              </a:ext>
            </a:extLst>
          </p:cNvPr>
          <p:cNvSpPr>
            <a:spLocks noGrp="1"/>
          </p:cNvSpPr>
          <p:nvPr>
            <p:ph type="title"/>
          </p:nvPr>
        </p:nvSpPr>
        <p:spPr/>
        <p:txBody>
          <a:bodyPr/>
          <a:lstStyle/>
          <a:p>
            <a:r>
              <a:rPr lang="pt-PT" dirty="0"/>
              <a:t>Estado da Arte </a:t>
            </a:r>
          </a:p>
        </p:txBody>
      </p:sp>
      <p:sp>
        <p:nvSpPr>
          <p:cNvPr id="3" name="Espaço Reservado para Conteúdo 2">
            <a:extLst>
              <a:ext uri="{FF2B5EF4-FFF2-40B4-BE49-F238E27FC236}">
                <a16:creationId xmlns:a16="http://schemas.microsoft.com/office/drawing/2014/main" id="{4C502969-28C4-385A-574E-48FB67DEB7C7}"/>
              </a:ext>
            </a:extLst>
          </p:cNvPr>
          <p:cNvSpPr>
            <a:spLocks noGrp="1"/>
          </p:cNvSpPr>
          <p:nvPr>
            <p:ph idx="1"/>
          </p:nvPr>
        </p:nvSpPr>
        <p:spPr/>
        <p:txBody>
          <a:bodyPr/>
          <a:lstStyle/>
          <a:p>
            <a:r>
              <a:rPr lang="pt-PT" dirty="0" err="1"/>
              <a:t>Student</a:t>
            </a:r>
            <a:r>
              <a:rPr lang="pt-PT" dirty="0"/>
              <a:t> </a:t>
            </a:r>
            <a:r>
              <a:rPr lang="pt-PT" dirty="0" err="1"/>
              <a:t>at</a:t>
            </a:r>
            <a:r>
              <a:rPr lang="pt-PT" dirty="0"/>
              <a:t> </a:t>
            </a:r>
            <a:r>
              <a:rPr lang="pt-PT" dirty="0" err="1"/>
              <a:t>Home</a:t>
            </a:r>
            <a:r>
              <a:rPr lang="pt-PT" dirty="0"/>
              <a:t>: </a:t>
            </a:r>
          </a:p>
          <a:p>
            <a:pPr lvl="1"/>
            <a:r>
              <a:rPr lang="pt-PT" dirty="0"/>
              <a:t>Descrição: </a:t>
            </a:r>
            <a:r>
              <a:rPr lang="pt-PT" dirty="0" err="1"/>
              <a:t>Student</a:t>
            </a:r>
            <a:r>
              <a:rPr lang="pt-PT" dirty="0"/>
              <a:t> </a:t>
            </a:r>
            <a:r>
              <a:rPr lang="pt-PT" dirty="0" err="1"/>
              <a:t>at</a:t>
            </a:r>
            <a:r>
              <a:rPr lang="pt-PT" dirty="0"/>
              <a:t> </a:t>
            </a:r>
            <a:r>
              <a:rPr lang="pt-PT" dirty="0" err="1"/>
              <a:t>Home</a:t>
            </a:r>
            <a:r>
              <a:rPr lang="pt-PT" dirty="0"/>
              <a:t> é outra plataforma “online” que oferece acomodações para estudantes universitários. a plataforma pode ter um foco regional específico ou oferecer recursos adicionais para estudantes em comparação com outras plataformas. Características: Oferece uma variedade de opções de moradia para estudantes, desde quartos individuais até apartamentos completos. Pode incluir recursos adicionais específicos para estudantes, como guias de vida estudantil, informações sobre universidades locais e eventos estudantis. Opções de reserva e pagamento “online”, embora difiram em termos de funcionalidades específicas em comparação com outras plataformas. </a:t>
            </a:r>
          </a:p>
          <a:p>
            <a:pPr lvl="1"/>
            <a:endParaRPr lang="pt-PT" dirty="0"/>
          </a:p>
          <a:p>
            <a:pPr lvl="1"/>
            <a:endParaRPr lang="pt-PT" dirty="0"/>
          </a:p>
        </p:txBody>
      </p:sp>
    </p:spTree>
    <p:extLst>
      <p:ext uri="{BB962C8B-B14F-4D97-AF65-F5344CB8AC3E}">
        <p14:creationId xmlns:p14="http://schemas.microsoft.com/office/powerpoint/2010/main" val="1048637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A21526-BAF8-838A-7012-8590688A45FE}"/>
              </a:ext>
            </a:extLst>
          </p:cNvPr>
          <p:cNvSpPr>
            <a:spLocks noGrp="1"/>
          </p:cNvSpPr>
          <p:nvPr>
            <p:ph type="title"/>
          </p:nvPr>
        </p:nvSpPr>
        <p:spPr/>
        <p:txBody>
          <a:bodyPr/>
          <a:lstStyle/>
          <a:p>
            <a:r>
              <a:rPr lang="pt-PT" b="0" i="0" dirty="0">
                <a:solidFill>
                  <a:srgbClr val="000000"/>
                </a:solidFill>
                <a:effectLst/>
                <a:latin typeface="OpenSans"/>
              </a:rPr>
              <a:t>tecnologias adotadas</a:t>
            </a:r>
            <a:endParaRPr lang="pt-PT" dirty="0"/>
          </a:p>
        </p:txBody>
      </p:sp>
      <p:graphicFrame>
        <p:nvGraphicFramePr>
          <p:cNvPr id="5" name="Espaço Reservado para Conteúdo 2">
            <a:extLst>
              <a:ext uri="{FF2B5EF4-FFF2-40B4-BE49-F238E27FC236}">
                <a16:creationId xmlns:a16="http://schemas.microsoft.com/office/drawing/2014/main" id="{3E1ECD2E-BD68-C2F4-C862-CD2FEE0D03F4}"/>
              </a:ext>
            </a:extLst>
          </p:cNvPr>
          <p:cNvGraphicFramePr>
            <a:graphicFrameLocks noGrp="1"/>
          </p:cNvGraphicFramePr>
          <p:nvPr>
            <p:ph idx="1"/>
          </p:nvPr>
        </p:nvGraphicFramePr>
        <p:xfrm>
          <a:off x="1295400" y="2262188"/>
          <a:ext cx="9601200" cy="3643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156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ABC67A93-7858-32FE-C933-3BFD58E16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D150D424-378A-5EAF-BEF3-AB85F9E35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0243" y="1295400"/>
            <a:ext cx="3946671" cy="426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8045A9-C87C-93B0-FA5A-B8D79C38C0F4}"/>
              </a:ext>
            </a:extLst>
          </p:cNvPr>
          <p:cNvSpPr>
            <a:spLocks noGrp="1"/>
          </p:cNvSpPr>
          <p:nvPr>
            <p:ph type="title"/>
          </p:nvPr>
        </p:nvSpPr>
        <p:spPr>
          <a:xfrm>
            <a:off x="1458125" y="1977251"/>
            <a:ext cx="3630905" cy="2216663"/>
          </a:xfrm>
        </p:spPr>
        <p:txBody>
          <a:bodyPr>
            <a:normAutofit/>
          </a:bodyPr>
          <a:lstStyle/>
          <a:p>
            <a:r>
              <a:rPr lang="en-GB" dirty="0"/>
              <a:t>Plano para </a:t>
            </a:r>
            <a:r>
              <a:rPr lang="ar-EG" dirty="0"/>
              <a:t>2</a:t>
            </a:r>
            <a:r>
              <a:rPr lang="en-GB" dirty="0"/>
              <a:t>º Sprint</a:t>
            </a:r>
            <a:endParaRPr lang="pt-PT" dirty="0"/>
          </a:p>
        </p:txBody>
      </p:sp>
      <p:graphicFrame>
        <p:nvGraphicFramePr>
          <p:cNvPr id="5" name="Espaço Reservado para Conteúdo 2">
            <a:extLst>
              <a:ext uri="{FF2B5EF4-FFF2-40B4-BE49-F238E27FC236}">
                <a16:creationId xmlns:a16="http://schemas.microsoft.com/office/drawing/2014/main" id="{5B290DA1-2494-415F-8E82-397B014A9CF9}"/>
              </a:ext>
            </a:extLst>
          </p:cNvPr>
          <p:cNvGraphicFramePr>
            <a:graphicFrameLocks noGrp="1"/>
          </p:cNvGraphicFramePr>
          <p:nvPr>
            <p:ph idx="1"/>
            <p:extLst>
              <p:ext uri="{D42A27DB-BD31-4B8C-83A1-F6EECF244321}">
                <p14:modId xmlns:p14="http://schemas.microsoft.com/office/powerpoint/2010/main" val="2401050616"/>
              </p:ext>
            </p:extLst>
          </p:nvPr>
        </p:nvGraphicFramePr>
        <p:xfrm>
          <a:off x="6251275" y="1295400"/>
          <a:ext cx="4988225"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548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5BFF2867-E609-ECF9-8D77-D241DD53C98F}"/>
              </a:ext>
            </a:extLst>
          </p:cNvPr>
          <p:cNvSpPr txBox="1">
            <a:spLocks/>
          </p:cNvSpPr>
          <p:nvPr/>
        </p:nvSpPr>
        <p:spPr>
          <a:xfrm>
            <a:off x="1092880" y="2337174"/>
            <a:ext cx="3630905" cy="2216663"/>
          </a:xfrm>
          <a:prstGeom prst="rect">
            <a:avLst/>
          </a:prstGeom>
        </p:spPr>
        <p:txBody>
          <a:bodyPr vert="horz" lIns="91440" tIns="45720" rIns="91440" bIns="45720" rtlCol="0" anchor="ctr">
            <a:normAutofit/>
          </a:bodyPr>
          <a:lstStyle>
            <a:lvl1pPr algn="l" defTabSz="914400" rtl="0" eaLnBrk="1" latinLnBrk="0" hangingPunct="1">
              <a:lnSpc>
                <a:spcPct val="120000"/>
              </a:lnSpc>
              <a:spcBef>
                <a:spcPct val="0"/>
              </a:spcBef>
              <a:buNone/>
              <a:defRPr sz="2800" kern="1200" cap="all" spc="500" baseline="0">
                <a:solidFill>
                  <a:schemeClr val="tx1"/>
                </a:solidFill>
                <a:latin typeface="+mj-lt"/>
                <a:ea typeface="+mj-ea"/>
                <a:cs typeface="+mj-cs"/>
              </a:defRPr>
            </a:lvl1pPr>
          </a:lstStyle>
          <a:p>
            <a:r>
              <a:rPr lang="en-GB" dirty="0"/>
              <a:t>Plano para 2º Sprint</a:t>
            </a:r>
            <a:endParaRPr lang="pt-PT" dirty="0"/>
          </a:p>
        </p:txBody>
      </p:sp>
      <p:graphicFrame>
        <p:nvGraphicFramePr>
          <p:cNvPr id="5" name="Espaço Reservado para Conteúdo 2">
            <a:extLst>
              <a:ext uri="{FF2B5EF4-FFF2-40B4-BE49-F238E27FC236}">
                <a16:creationId xmlns:a16="http://schemas.microsoft.com/office/drawing/2014/main" id="{139BA926-686D-2697-9F06-B2C51D077A7C}"/>
              </a:ext>
            </a:extLst>
          </p:cNvPr>
          <p:cNvGraphicFramePr>
            <a:graphicFrameLocks/>
          </p:cNvGraphicFramePr>
          <p:nvPr>
            <p:extLst>
              <p:ext uri="{D42A27DB-BD31-4B8C-83A1-F6EECF244321}">
                <p14:modId xmlns:p14="http://schemas.microsoft.com/office/powerpoint/2010/main" val="2366508670"/>
              </p:ext>
            </p:extLst>
          </p:nvPr>
        </p:nvGraphicFramePr>
        <p:xfrm>
          <a:off x="6251275" y="1295400"/>
          <a:ext cx="4988225"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2582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7E26772-EAFC-10BB-4659-99BF2A8A1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4AEFA6A-E623-CF1A-3DDF-C38D3A7E2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3335" y="952194"/>
            <a:ext cx="4140682" cy="495844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9D0899C-D720-E978-53B5-0DFEB05C2CEC}"/>
              </a:ext>
            </a:extLst>
          </p:cNvPr>
          <p:cNvSpPr>
            <a:spLocks noGrp="1"/>
          </p:cNvSpPr>
          <p:nvPr>
            <p:ph type="title"/>
          </p:nvPr>
        </p:nvSpPr>
        <p:spPr>
          <a:xfrm>
            <a:off x="1200922" y="1762423"/>
            <a:ext cx="3665507" cy="2037951"/>
          </a:xfrm>
        </p:spPr>
        <p:txBody>
          <a:bodyPr vert="horz" lIns="91440" tIns="45720" rIns="91440" bIns="45720" rtlCol="0" anchor="ctr">
            <a:normAutofit/>
          </a:bodyPr>
          <a:lstStyle/>
          <a:p>
            <a:pPr>
              <a:lnSpc>
                <a:spcPct val="110000"/>
              </a:lnSpc>
            </a:pPr>
            <a:r>
              <a:rPr lang="en-US" sz="2700" spc="530" dirty="0" err="1"/>
              <a:t>trabalho</a:t>
            </a:r>
            <a:r>
              <a:rPr lang="en-US" sz="2700" spc="530" dirty="0"/>
              <a:t> que </a:t>
            </a:r>
            <a:r>
              <a:rPr lang="en-US" sz="2700" spc="530" dirty="0" err="1"/>
              <a:t>efetivamente</a:t>
            </a:r>
            <a:r>
              <a:rPr lang="en-US" sz="2700" spc="530" dirty="0"/>
              <a:t> </a:t>
            </a:r>
            <a:r>
              <a:rPr lang="en-US" sz="2700" spc="530" dirty="0" err="1"/>
              <a:t>foi</a:t>
            </a:r>
            <a:r>
              <a:rPr lang="en-US" sz="2700" spc="530" dirty="0"/>
              <a:t> </a:t>
            </a:r>
            <a:r>
              <a:rPr lang="en-US" sz="2700" spc="530" dirty="0" err="1"/>
              <a:t>realizado</a:t>
            </a:r>
            <a:endParaRPr lang="en-US" sz="2700" spc="530" dirty="0"/>
          </a:p>
        </p:txBody>
      </p:sp>
      <p:graphicFrame>
        <p:nvGraphicFramePr>
          <p:cNvPr id="4" name="Espaço Reservado para Conteúdo 3">
            <a:extLst>
              <a:ext uri="{FF2B5EF4-FFF2-40B4-BE49-F238E27FC236}">
                <a16:creationId xmlns:a16="http://schemas.microsoft.com/office/drawing/2014/main" id="{C3EE4579-517D-5D21-B0C9-1E28C96BB5F9}"/>
              </a:ext>
            </a:extLst>
          </p:cNvPr>
          <p:cNvGraphicFramePr>
            <a:graphicFrameLocks noGrp="1"/>
          </p:cNvGraphicFramePr>
          <p:nvPr>
            <p:ph idx="1"/>
            <p:extLst>
              <p:ext uri="{D42A27DB-BD31-4B8C-83A1-F6EECF244321}">
                <p14:modId xmlns:p14="http://schemas.microsoft.com/office/powerpoint/2010/main" val="171902793"/>
              </p:ext>
            </p:extLst>
          </p:nvPr>
        </p:nvGraphicFramePr>
        <p:xfrm>
          <a:off x="6045200" y="1185485"/>
          <a:ext cx="5194301" cy="3359590"/>
        </p:xfrm>
        <a:graphic>
          <a:graphicData uri="http://schemas.openxmlformats.org/drawingml/2006/table">
            <a:tbl>
              <a:tblPr firstRow="1" bandRow="1">
                <a:solidFill>
                  <a:srgbClr val="404040"/>
                </a:solidFill>
                <a:tableStyleId>{8799B23B-EC83-4686-B30A-512413B5E67A}</a:tableStyleId>
              </a:tblPr>
              <a:tblGrid>
                <a:gridCol w="3369828">
                  <a:extLst>
                    <a:ext uri="{9D8B030D-6E8A-4147-A177-3AD203B41FA5}">
                      <a16:colId xmlns:a16="http://schemas.microsoft.com/office/drawing/2014/main" val="2858769389"/>
                    </a:ext>
                  </a:extLst>
                </a:gridCol>
                <a:gridCol w="1824473">
                  <a:extLst>
                    <a:ext uri="{9D8B030D-6E8A-4147-A177-3AD203B41FA5}">
                      <a16:colId xmlns:a16="http://schemas.microsoft.com/office/drawing/2014/main" val="3363188707"/>
                    </a:ext>
                  </a:extLst>
                </a:gridCol>
              </a:tblGrid>
              <a:tr h="508368">
                <a:tc>
                  <a:txBody>
                    <a:bodyPr/>
                    <a:lstStyle/>
                    <a:p>
                      <a:r>
                        <a:rPr lang="en-GB" sz="2000" b="0" cap="none" spc="0">
                          <a:solidFill>
                            <a:schemeClr val="bg1"/>
                          </a:solidFill>
                        </a:rPr>
                        <a:t>Tarefas </a:t>
                      </a:r>
                      <a:endParaRPr lang="pt-PT" sz="2000" b="0" cap="none" spc="0">
                        <a:solidFill>
                          <a:schemeClr val="bg1"/>
                        </a:solidFill>
                      </a:endParaRPr>
                    </a:p>
                  </a:txBody>
                  <a:tcPr marL="73111" marR="73111" marT="116019" marB="36555" anchor="ctr">
                    <a:lnL w="12700" cmpd="sng">
                      <a:noFill/>
                    </a:lnL>
                    <a:lnR w="12700" cmpd="sng">
                      <a:noFill/>
                    </a:lnR>
                    <a:lnT w="19050" cap="flat" cmpd="sng" algn="ctr">
                      <a:noFill/>
                      <a:prstDash val="solid"/>
                    </a:lnT>
                    <a:lnB w="38100" cmpd="sng">
                      <a:noFill/>
                    </a:lnB>
                    <a:solidFill>
                      <a:schemeClr val="accent2"/>
                    </a:solidFill>
                  </a:tcPr>
                </a:tc>
                <a:tc>
                  <a:txBody>
                    <a:bodyPr/>
                    <a:lstStyle/>
                    <a:p>
                      <a:r>
                        <a:rPr lang="en-GB" sz="2000" b="0" cap="none" spc="0">
                          <a:solidFill>
                            <a:schemeClr val="bg1"/>
                          </a:solidFill>
                        </a:rPr>
                        <a:t>Tempo/horas</a:t>
                      </a:r>
                      <a:endParaRPr lang="pt-PT" sz="2000" b="0" cap="none" spc="0">
                        <a:solidFill>
                          <a:schemeClr val="bg1"/>
                        </a:solidFill>
                      </a:endParaRPr>
                    </a:p>
                  </a:txBody>
                  <a:tcPr marL="73111" marR="73111" marT="116019" marB="36555"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2355328831"/>
                  </a:ext>
                </a:extLst>
              </a:tr>
              <a:tr h="431021">
                <a:tc>
                  <a:txBody>
                    <a:bodyPr/>
                    <a:lstStyle/>
                    <a:p>
                      <a:r>
                        <a:rPr lang="en-GB" sz="1500" cap="none" spc="0" dirty="0">
                          <a:solidFill>
                            <a:schemeClr val="bg1"/>
                          </a:solidFill>
                        </a:rPr>
                        <a:t>Front-end</a:t>
                      </a:r>
                      <a:endParaRPr lang="pt-PT" sz="1500" cap="none" spc="0" dirty="0">
                        <a:solidFill>
                          <a:schemeClr val="bg1"/>
                        </a:solidFill>
                      </a:endParaRPr>
                    </a:p>
                  </a:txBody>
                  <a:tcPr marL="73111" marR="73111" marT="116019" marB="36555">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algn="ctr"/>
                      <a:r>
                        <a:rPr lang="en-GB" sz="1500" cap="none" spc="0" dirty="0">
                          <a:solidFill>
                            <a:schemeClr val="bg1"/>
                          </a:solidFill>
                        </a:rPr>
                        <a:t>35</a:t>
                      </a:r>
                      <a:endParaRPr lang="pt-PT" sz="1500" cap="none" spc="0" dirty="0">
                        <a:solidFill>
                          <a:schemeClr val="bg1"/>
                        </a:solidFill>
                      </a:endParaRPr>
                    </a:p>
                  </a:txBody>
                  <a:tcPr marL="73111" marR="73111" marT="116019" marB="36555">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1266420351"/>
                  </a:ext>
                </a:extLst>
              </a:tr>
              <a:tr h="663060">
                <a:tc>
                  <a:txBody>
                    <a:bodyPr/>
                    <a:lstStyle/>
                    <a:p>
                      <a:r>
                        <a:rPr lang="pt-PT" sz="1500" cap="none" spc="0" noProof="0" dirty="0" err="1">
                          <a:solidFill>
                            <a:schemeClr val="bg1"/>
                          </a:solidFill>
                        </a:rPr>
                        <a:t>Back-end</a:t>
                      </a:r>
                      <a:endParaRPr lang="pt-PT" sz="1500" cap="none" spc="0" noProof="0" dirty="0">
                        <a:solidFill>
                          <a:schemeClr val="bg1"/>
                        </a:solidFill>
                      </a:endParaRPr>
                    </a:p>
                  </a:txBody>
                  <a:tcPr marL="73111" marR="73111" marT="116019" marB="36555">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ctr"/>
                      <a:r>
                        <a:rPr lang="en-GB" sz="1500" cap="none" spc="0" dirty="0">
                          <a:solidFill>
                            <a:schemeClr val="bg1"/>
                          </a:solidFill>
                        </a:rPr>
                        <a:t>126</a:t>
                      </a:r>
                      <a:endParaRPr lang="pt-PT" sz="1500" cap="none" spc="0" dirty="0">
                        <a:solidFill>
                          <a:schemeClr val="bg1"/>
                        </a:solidFill>
                      </a:endParaRPr>
                    </a:p>
                  </a:txBody>
                  <a:tcPr marL="73111" marR="73111" marT="116019" marB="36555">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3807121524"/>
                  </a:ext>
                </a:extLst>
              </a:tr>
              <a:tr h="431021">
                <a:tc>
                  <a:txBody>
                    <a:bodyPr/>
                    <a:lstStyle/>
                    <a:p>
                      <a:r>
                        <a:rPr lang="pt-PT" sz="1500" cap="none" spc="0">
                          <a:solidFill>
                            <a:schemeClr val="bg1"/>
                          </a:solidFill>
                        </a:rPr>
                        <a:t>Recolher os requisitos</a:t>
                      </a:r>
                    </a:p>
                  </a:txBody>
                  <a:tcPr marL="73111" marR="73111" marT="116019" marB="36555">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algn="ctr"/>
                      <a:r>
                        <a:rPr lang="en-GB" sz="1500" cap="none" spc="0" dirty="0">
                          <a:solidFill>
                            <a:schemeClr val="bg1"/>
                          </a:solidFill>
                        </a:rPr>
                        <a:t>5</a:t>
                      </a:r>
                      <a:endParaRPr lang="pt-PT" sz="1500" cap="none" spc="0" dirty="0">
                        <a:solidFill>
                          <a:schemeClr val="bg1"/>
                        </a:solidFill>
                      </a:endParaRPr>
                    </a:p>
                  </a:txBody>
                  <a:tcPr marL="73111" marR="73111" marT="116019" marB="36555">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3832230923"/>
                  </a:ext>
                </a:extLst>
              </a:tr>
              <a:tr h="663060">
                <a:tc>
                  <a:txBody>
                    <a:bodyPr/>
                    <a:lstStyle/>
                    <a:p>
                      <a:r>
                        <a:rPr lang="pt-PT" sz="1500" cap="none" spc="0" dirty="0">
                          <a:solidFill>
                            <a:schemeClr val="bg1"/>
                          </a:solidFill>
                        </a:rPr>
                        <a:t>organizar os documentos (relatório, requisitos)</a:t>
                      </a:r>
                    </a:p>
                  </a:txBody>
                  <a:tcPr marL="73111" marR="73111" marT="116019" marB="36555">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round/>
                      <a:headEnd type="none" w="med" len="med"/>
                      <a:tailEnd type="none" w="med" len="med"/>
                    </a:lnB>
                    <a:solidFill>
                      <a:srgbClr val="262626"/>
                    </a:solidFill>
                  </a:tcPr>
                </a:tc>
                <a:tc>
                  <a:txBody>
                    <a:bodyPr/>
                    <a:lstStyle/>
                    <a:p>
                      <a:pPr algn="ctr"/>
                      <a:r>
                        <a:rPr lang="en-GB" sz="1500" cap="none" spc="0" dirty="0">
                          <a:solidFill>
                            <a:schemeClr val="bg1"/>
                          </a:solidFill>
                        </a:rPr>
                        <a:t>8</a:t>
                      </a:r>
                      <a:endParaRPr lang="pt-PT" sz="1500" cap="none" spc="0" dirty="0">
                        <a:solidFill>
                          <a:schemeClr val="bg1"/>
                        </a:solidFill>
                      </a:endParaRPr>
                    </a:p>
                  </a:txBody>
                  <a:tcPr marL="73111" marR="73111" marT="116019" marB="36555">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round/>
                      <a:headEnd type="none" w="med" len="med"/>
                      <a:tailEnd type="none" w="med" len="med"/>
                    </a:lnB>
                    <a:solidFill>
                      <a:srgbClr val="262626"/>
                    </a:solidFill>
                  </a:tcPr>
                </a:tc>
                <a:extLst>
                  <a:ext uri="{0D108BD9-81ED-4DB2-BD59-A6C34878D82A}">
                    <a16:rowId xmlns:a16="http://schemas.microsoft.com/office/drawing/2014/main" val="3244916479"/>
                  </a:ext>
                </a:extLst>
              </a:tr>
              <a:tr h="663060">
                <a:tc>
                  <a:txBody>
                    <a:bodyPr/>
                    <a:lstStyle/>
                    <a:p>
                      <a:r>
                        <a:rPr lang="en-GB" sz="1500" cap="none" spc="0" dirty="0">
                          <a:solidFill>
                            <a:schemeClr val="bg1"/>
                          </a:solidFill>
                        </a:rPr>
                        <a:t>Total para </a:t>
                      </a:r>
                      <a:r>
                        <a:rPr lang="en-GB" sz="1500" cap="none" spc="0" dirty="0" err="1">
                          <a:solidFill>
                            <a:schemeClr val="bg1"/>
                          </a:solidFill>
                        </a:rPr>
                        <a:t>este</a:t>
                      </a:r>
                      <a:r>
                        <a:rPr lang="en-GB" sz="1500" cap="none" spc="0" dirty="0">
                          <a:solidFill>
                            <a:schemeClr val="bg1"/>
                          </a:solidFill>
                        </a:rPr>
                        <a:t> Sprint</a:t>
                      </a:r>
                      <a:endParaRPr lang="pt-PT" sz="1500" cap="none" spc="0" dirty="0">
                        <a:solidFill>
                          <a:schemeClr val="bg1"/>
                        </a:solidFill>
                      </a:endParaRPr>
                    </a:p>
                  </a:txBody>
                  <a:tcPr marL="73111" marR="73111" marT="116019" marB="36555">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ctr"/>
                      <a:r>
                        <a:rPr lang="en-GB" sz="1500" cap="none" spc="0" dirty="0">
                          <a:solidFill>
                            <a:schemeClr val="bg1"/>
                          </a:solidFill>
                        </a:rPr>
                        <a:t>174</a:t>
                      </a:r>
                      <a:endParaRPr lang="pt-PT" sz="1500" cap="none" spc="0" dirty="0">
                        <a:solidFill>
                          <a:schemeClr val="bg1"/>
                        </a:solidFill>
                      </a:endParaRPr>
                    </a:p>
                  </a:txBody>
                  <a:tcPr marL="73111" marR="73111" marT="116019" marB="36555">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2980089872"/>
                  </a:ext>
                </a:extLst>
              </a:tr>
            </a:tbl>
          </a:graphicData>
        </a:graphic>
      </p:graphicFrame>
    </p:spTree>
    <p:extLst>
      <p:ext uri="{BB962C8B-B14F-4D97-AF65-F5344CB8AC3E}">
        <p14:creationId xmlns:p14="http://schemas.microsoft.com/office/powerpoint/2010/main" val="2757862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911E0AF-2ED6-07C8-7322-79570C0DC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150D424-378A-5EAF-BEF3-AB85F9E35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0243" y="952500"/>
            <a:ext cx="3946671" cy="4953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86CF246-1B18-DCC0-FCC9-AA4746ACA9A3}"/>
              </a:ext>
            </a:extLst>
          </p:cNvPr>
          <p:cNvSpPr>
            <a:spLocks noGrp="1"/>
          </p:cNvSpPr>
          <p:nvPr>
            <p:ph type="title"/>
          </p:nvPr>
        </p:nvSpPr>
        <p:spPr>
          <a:xfrm>
            <a:off x="1458125" y="1989307"/>
            <a:ext cx="3630905" cy="1798608"/>
          </a:xfrm>
        </p:spPr>
        <p:txBody>
          <a:bodyPr anchor="b">
            <a:normAutofit/>
          </a:bodyPr>
          <a:lstStyle/>
          <a:p>
            <a:pPr>
              <a:lnSpc>
                <a:spcPct val="110000"/>
              </a:lnSpc>
            </a:pPr>
            <a:r>
              <a:rPr lang="pt-PT" sz="2200" b="0" i="0" dirty="0">
                <a:effectLst/>
                <a:latin typeface="OpenSans"/>
              </a:rPr>
              <a:t>planeamento para o </a:t>
            </a:r>
            <a:r>
              <a:rPr lang="pt-PT" sz="2200" b="0" i="1" dirty="0">
                <a:effectLst/>
                <a:latin typeface="OpenSans"/>
              </a:rPr>
              <a:t>sprint º.3</a:t>
            </a:r>
            <a:r>
              <a:rPr lang="pt-PT" sz="2200" b="0" i="0" dirty="0">
                <a:effectLst/>
                <a:latin typeface="OpenSans"/>
              </a:rPr>
              <a:t> seguinte</a:t>
            </a:r>
            <a:endParaRPr lang="pt-PT" sz="2200" dirty="0"/>
          </a:p>
        </p:txBody>
      </p:sp>
      <p:sp>
        <p:nvSpPr>
          <p:cNvPr id="3" name="Espaço Reservado para Conteúdo 2">
            <a:extLst>
              <a:ext uri="{FF2B5EF4-FFF2-40B4-BE49-F238E27FC236}">
                <a16:creationId xmlns:a16="http://schemas.microsoft.com/office/drawing/2014/main" id="{C16BAD07-395D-A15B-8E53-F4274630BBA2}"/>
              </a:ext>
            </a:extLst>
          </p:cNvPr>
          <p:cNvSpPr>
            <a:spLocks noGrp="1"/>
          </p:cNvSpPr>
          <p:nvPr>
            <p:ph idx="1"/>
          </p:nvPr>
        </p:nvSpPr>
        <p:spPr>
          <a:xfrm>
            <a:off x="6534024" y="952501"/>
            <a:ext cx="4362577" cy="4953000"/>
          </a:xfrm>
        </p:spPr>
        <p:txBody>
          <a:bodyPr anchor="ctr">
            <a:normAutofit/>
          </a:bodyPr>
          <a:lstStyle/>
          <a:p>
            <a:r>
              <a:rPr lang="en-GB" dirty="0"/>
              <a:t>Back-end:</a:t>
            </a:r>
          </a:p>
          <a:p>
            <a:pPr lvl="1"/>
            <a:r>
              <a:rPr lang="en-GB" dirty="0"/>
              <a:t>Chat </a:t>
            </a:r>
            <a:r>
              <a:rPr lang="pt-PT" dirty="0"/>
              <a:t>senhorio</a:t>
            </a:r>
            <a:r>
              <a:rPr lang="en-GB" dirty="0"/>
              <a:t> e Aluno </a:t>
            </a:r>
          </a:p>
          <a:p>
            <a:pPr lvl="1"/>
            <a:r>
              <a:rPr lang="pt-PT" dirty="0"/>
              <a:t>Página de Aluno </a:t>
            </a:r>
          </a:p>
          <a:p>
            <a:pPr lvl="1"/>
            <a:r>
              <a:rPr lang="pt-PT" dirty="0"/>
              <a:t>Adicionar anúncio aos favoritos (Aluno)</a:t>
            </a:r>
          </a:p>
        </p:txBody>
      </p:sp>
    </p:spTree>
    <p:extLst>
      <p:ext uri="{BB962C8B-B14F-4D97-AF65-F5344CB8AC3E}">
        <p14:creationId xmlns:p14="http://schemas.microsoft.com/office/powerpoint/2010/main" val="1035414030"/>
      </p:ext>
    </p:extLst>
  </p:cSld>
  <p:clrMapOvr>
    <a:masterClrMapping/>
  </p:clrMapOvr>
</p:sld>
</file>

<file path=ppt/theme/theme1.xml><?xml version="1.0" encoding="utf-8"?>
<a:theme xmlns:a="http://schemas.openxmlformats.org/drawingml/2006/main" name="PoiseVTI">
  <a:themeElements>
    <a:clrScheme name="AnalogousFromLightSeedLeftStep">
      <a:dk1>
        <a:srgbClr val="000000"/>
      </a:dk1>
      <a:lt1>
        <a:srgbClr val="FFFFFF"/>
      </a:lt1>
      <a:dk2>
        <a:srgbClr val="312441"/>
      </a:dk2>
      <a:lt2>
        <a:srgbClr val="E2E8E6"/>
      </a:lt2>
      <a:accent1>
        <a:srgbClr val="EE6E96"/>
      </a:accent1>
      <a:accent2>
        <a:srgbClr val="EB4EC0"/>
      </a:accent2>
      <a:accent3>
        <a:srgbClr val="DC6EEE"/>
      </a:accent3>
      <a:accent4>
        <a:srgbClr val="924EEB"/>
      </a:accent4>
      <a:accent5>
        <a:srgbClr val="716EEE"/>
      </a:accent5>
      <a:accent6>
        <a:srgbClr val="4E8CEB"/>
      </a:accent6>
      <a:hlink>
        <a:srgbClr val="568F7D"/>
      </a:hlink>
      <a:folHlink>
        <a:srgbClr val="7F7F7F"/>
      </a:folHlink>
    </a:clrScheme>
    <a:fontScheme name="Goudy Univers">
      <a:majorFont>
        <a:latin typeface="Goudy Old Style"/>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iseVTI" id="{9843863B-6720-4231-BFE7-E604B355382A}" vid="{6C5B2780-C73E-445D-98DA-9D2BCD78971D}"/>
    </a:ext>
  </a:extLst>
</a:theme>
</file>

<file path=docProps/app.xml><?xml version="1.0" encoding="utf-8"?>
<Properties xmlns="http://schemas.openxmlformats.org/officeDocument/2006/extended-properties" xmlns:vt="http://schemas.openxmlformats.org/officeDocument/2006/docPropsVTypes">
  <Template>Ion</Template>
  <TotalTime>791</TotalTime>
  <Words>593</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10</vt:i4>
      </vt:variant>
    </vt:vector>
  </HeadingPairs>
  <TitlesOfParts>
    <vt:vector size="15" baseType="lpstr">
      <vt:lpstr>Arial</vt:lpstr>
      <vt:lpstr>Goudy Old Style</vt:lpstr>
      <vt:lpstr>OpenSans</vt:lpstr>
      <vt:lpstr>Univers Light</vt:lpstr>
      <vt:lpstr>PoiseVTI</vt:lpstr>
      <vt:lpstr>Gestor de Alojamento ESTGOH</vt:lpstr>
      <vt:lpstr>objectivos do projecto</vt:lpstr>
      <vt:lpstr>Estado da Arte </vt:lpstr>
      <vt:lpstr>Estado da Arte </vt:lpstr>
      <vt:lpstr>tecnologias adotadas</vt:lpstr>
      <vt:lpstr>Plano para 2º Sprint</vt:lpstr>
      <vt:lpstr>Apresentação do PowerPoint</vt:lpstr>
      <vt:lpstr>trabalho que efetivamente foi realizado</vt:lpstr>
      <vt:lpstr>planeamento para o sprint º.3 seguinte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Gestor de Alojamento ESTGOH</dc:title>
  <dc:creator>Muaiad Mhd Fahd Al Hadad</dc:creator>
  <cp:lastModifiedBy>Muaiad Mhd Fahd Al Hadad</cp:lastModifiedBy>
  <cp:revision>10</cp:revision>
  <dcterms:created xsi:type="dcterms:W3CDTF">2024-03-11T20:25:17Z</dcterms:created>
  <dcterms:modified xsi:type="dcterms:W3CDTF">2024-06-17T18:36:31Z</dcterms:modified>
</cp:coreProperties>
</file>