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media/image8.jpg" ContentType="image/png"/>
  <Override PartName="/ppt/media/image9.jpg" ContentType="image/png"/>
  <Override PartName="/ppt/media/image20.jpg" ContentType="image/png"/>
  <Override PartName="/ppt/media/image22.jpg" ContentType="image/png"/>
  <Override PartName="/ppt/media/image30.jpg" ContentType="image/png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0" r:id="rId3"/>
    <p:sldId id="259" r:id="rId4"/>
    <p:sldId id="263" r:id="rId5"/>
    <p:sldId id="261" r:id="rId6"/>
    <p:sldId id="270" r:id="rId7"/>
    <p:sldId id="273" r:id="rId8"/>
    <p:sldId id="276" r:id="rId9"/>
    <p:sldId id="277" r:id="rId10"/>
    <p:sldId id="278" r:id="rId11"/>
    <p:sldId id="281" r:id="rId12"/>
    <p:sldId id="290" r:id="rId13"/>
    <p:sldId id="289" r:id="rId14"/>
    <p:sldId id="291" r:id="rId15"/>
    <p:sldId id="309" r:id="rId16"/>
    <p:sldId id="284" r:id="rId17"/>
    <p:sldId id="286" r:id="rId18"/>
    <p:sldId id="285" r:id="rId19"/>
    <p:sldId id="287" r:id="rId20"/>
    <p:sldId id="292" r:id="rId21"/>
    <p:sldId id="302" r:id="rId22"/>
    <p:sldId id="293" r:id="rId23"/>
    <p:sldId id="294" r:id="rId24"/>
    <p:sldId id="295" r:id="rId25"/>
    <p:sldId id="301" r:id="rId26"/>
    <p:sldId id="296" r:id="rId27"/>
    <p:sldId id="299" r:id="rId28"/>
    <p:sldId id="304" r:id="rId29"/>
    <p:sldId id="305" r:id="rId30"/>
    <p:sldId id="307" r:id="rId31"/>
    <p:sldId id="306" r:id="rId32"/>
    <p:sldId id="308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al Aher" initials="PA" lastIdx="1" clrIdx="0">
    <p:extLst>
      <p:ext uri="{19B8F6BF-5375-455C-9EA6-DF929625EA0E}">
        <p15:presenceInfo xmlns:p15="http://schemas.microsoft.com/office/powerpoint/2012/main" userId="adc98636fdfe08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2T18:11:03.620" idx="1">
    <p:pos x="7680" y="1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2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850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48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6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68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8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609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364-F73E-4678-3611-D2065E77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4292-E5AD-F1A8-E1AF-9159DA059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15D4-7F9C-9BC0-17DB-F79F2F4C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82277-AAE1-0CB5-894B-1CA9344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2A070-0FAA-2F58-0073-2B04F7F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BD420-817B-015F-8312-61169E8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84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69C4-94D2-B2D4-1B7E-B32A26BD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378C-7D2A-E2FA-D803-77798C22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35A53-4C57-92D5-F66C-9F94EE73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D776-4D38-E8EF-F722-5162280D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7204-AFBD-BC98-8F8E-2168A09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3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14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F6BA-7953-F0BF-EF03-BCFE9D3A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706BA-F892-E0E9-5F1E-34A55498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5002-1C89-5053-4E16-0D17D285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8E055-3040-DC6E-B9C1-B62E1712C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3FA8B-3085-233C-4210-5AAA91034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5A0F6-5A79-5129-2A3D-60A1A5D9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B6256-D3B0-FF11-198D-4AF6C2F7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E94F2-F65C-41C6-EF34-B3BB3694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40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C5F4-06F3-0712-58C4-431E9AAC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252C-B996-51EA-FB9F-FBAAB5ADC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F2186-7C80-745F-8B6D-B184459D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3C5E-56F7-4CC5-570F-48CE1AB8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3067-C753-F748-61B6-13F04FE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CDD2-4FE1-9058-AA4C-A90E96E8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4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2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0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9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3AD78A7-C12A-4EB3-A5A6-9EF636CF108D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1A3F9B-2997-4C5F-9292-E7BE52D76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5" Type="http://schemas.openxmlformats.org/officeDocument/2006/relationships/comments" Target="../comments/commen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ABEC-000F-AB02-48FE-BB33AC3E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4" y="1122363"/>
            <a:ext cx="8931965" cy="1655762"/>
          </a:xfrm>
        </p:spPr>
        <p:txBody>
          <a:bodyPr>
            <a:normAutofit/>
          </a:bodyPr>
          <a:lstStyle/>
          <a:p>
            <a:r>
              <a:rPr lang="en-IN" sz="8800" b="1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9FB17-261F-FED2-4A8F-0999262F1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48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PPT - Financial Statement Analysis PowerPoint Presentation, free ...">
            <a:extLst>
              <a:ext uri="{FF2B5EF4-FFF2-40B4-BE49-F238E27FC236}">
                <a16:creationId xmlns:a16="http://schemas.microsoft.com/office/drawing/2014/main" id="{C00DEBF9-A70E-1E73-E269-4AB9031F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50975"/>
            <a:ext cx="13403257" cy="84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43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71DC-16C8-C3A0-F0B3-A75110FC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0B7D-310C-DE64-2E15-A3C096C64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Polarity score has been checked against each sentiment</a:t>
            </a:r>
          </a:p>
          <a:p>
            <a:r>
              <a:rPr lang="en-US" dirty="0"/>
              <a:t>From the description we cannot make the abrupt threshold function since it is mixed up in the dataset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93E94-27D9-1C6D-AE45-FD1FBA6C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54" y="3744148"/>
            <a:ext cx="3982030" cy="2811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4F8C91-7986-F8C5-4345-327CE5E95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604" y="3429000"/>
            <a:ext cx="4137554" cy="32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5EE9-4817-9C76-7353-DFB459B8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6012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Stop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64557-B375-7B2F-5114-339A69424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108" y="1911536"/>
            <a:ext cx="5296359" cy="302540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E148-01D7-F9DE-4ACC-D9C7FC09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Söhne"/>
              </a:rPr>
              <a:t>After analyzing the text data, it was observed that certain words appeared more commonly than others. These included common </a:t>
            </a:r>
            <a:r>
              <a:rPr lang="en-US" sz="2800" dirty="0" err="1">
                <a:latin typeface="Söhne"/>
              </a:rPr>
              <a:t>stopwords</a:t>
            </a:r>
            <a:r>
              <a:rPr lang="en-US" sz="2800" dirty="0">
                <a:latin typeface="Söhne"/>
              </a:rPr>
              <a:t> like "the", "of", "an", "to", "and", "a", "for", "from", "is", "will", "on", and "by“ </a:t>
            </a:r>
            <a:r>
              <a:rPr lang="en-US" sz="2800" dirty="0" err="1">
                <a:latin typeface="Söhne"/>
              </a:rPr>
              <a:t>etc</a:t>
            </a:r>
            <a:r>
              <a:rPr lang="en-US" sz="2800" dirty="0">
                <a:latin typeface="Söhne"/>
              </a:rPr>
              <a:t>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5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7EDF-8E1F-A529-5417-0202989A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Positive Words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B3170-E5D7-D8E3-20EA-AC7E362FF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t="23218" r="8593" b="8770"/>
          <a:stretch/>
        </p:blipFill>
        <p:spPr>
          <a:xfrm>
            <a:off x="2422419" y="1779104"/>
            <a:ext cx="6056244" cy="3299792"/>
          </a:xfrm>
        </p:spPr>
      </p:pic>
    </p:spTree>
    <p:extLst>
      <p:ext uri="{BB962C8B-B14F-4D97-AF65-F5344CB8AC3E}">
        <p14:creationId xmlns:p14="http://schemas.microsoft.com/office/powerpoint/2010/main" val="419127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A0F3-4742-37E0-43D7-EE7B8670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Negative word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29BB3-1CC4-2420-1DB7-884E88816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050748" y="2366963"/>
            <a:ext cx="6090504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4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2E19-1574-15C9-EB0A-8D1D6261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Neutral Words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284C4-D68C-BF92-91F1-B082EE74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24133" r="8735" b="5516"/>
          <a:stretch/>
        </p:blipFill>
        <p:spPr>
          <a:xfrm>
            <a:off x="2676939" y="1690688"/>
            <a:ext cx="6347791" cy="3061253"/>
          </a:xfrm>
        </p:spPr>
      </p:pic>
    </p:spTree>
    <p:extLst>
      <p:ext uri="{BB962C8B-B14F-4D97-AF65-F5344CB8AC3E}">
        <p14:creationId xmlns:p14="http://schemas.microsoft.com/office/powerpoint/2010/main" val="399632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C65A-5F87-2122-5804-4A75FC7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5531"/>
            <a:ext cx="10515600" cy="3526937"/>
          </a:xfrm>
        </p:spPr>
        <p:txBody>
          <a:bodyPr/>
          <a:lstStyle/>
          <a:p>
            <a:pPr algn="ctr"/>
            <a:r>
              <a:rPr lang="en-IN" b="1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023232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83F-CC55-5315-B23A-1556D6E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a typeface="+mn-lt"/>
                <a:cs typeface="+mn-lt"/>
              </a:rPr>
              <a:t>SMOTEENN</a:t>
            </a:r>
            <a:br>
              <a:rPr lang="en-US" sz="4000" b="1" dirty="0">
                <a:ea typeface="+mn-lt"/>
                <a:cs typeface="+mn-lt"/>
              </a:rPr>
            </a:br>
            <a:r>
              <a:rPr lang="en-US" sz="4000" b="1" dirty="0">
                <a:ea typeface="+mn-lt"/>
                <a:cs typeface="+mn-lt"/>
              </a:rPr>
              <a:t> combination of up and down sampling</a:t>
            </a:r>
            <a:endParaRPr lang="en-IN" sz="4000" dirty="0"/>
          </a:p>
        </p:txBody>
      </p:sp>
      <p:pic>
        <p:nvPicPr>
          <p:cNvPr id="4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683A0-262C-8446-A561-3FE3B01F7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47" y="2214694"/>
            <a:ext cx="5857070" cy="27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003F-F4DB-8E4E-2102-AC91E5A0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TF –  IDF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E1E0F-6C90-6710-0838-25112ECFC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3" t="24935" r="35963" b="20274"/>
          <a:stretch/>
        </p:blipFill>
        <p:spPr>
          <a:xfrm>
            <a:off x="1922584" y="2180492"/>
            <a:ext cx="6236677" cy="37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0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D22-BBF9-B228-7876-4382C2F9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Support Vector Machine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05AE6B8-2425-2CAB-5B1C-202B4E183D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4168" r="-4" b="7734"/>
          <a:stretch/>
        </p:blipFill>
        <p:spPr>
          <a:xfrm>
            <a:off x="245149" y="1362410"/>
            <a:ext cx="3654498" cy="2585141"/>
          </a:xfrm>
          <a:custGeom>
            <a:avLst/>
            <a:gdLst/>
            <a:ahLst/>
            <a:cxnLst/>
            <a:rect l="l" t="t" r="r" b="b"/>
            <a:pathLst>
              <a:path w="4059872" h="3120264">
                <a:moveTo>
                  <a:pt x="4059872" y="0"/>
                </a:moveTo>
                <a:lnTo>
                  <a:pt x="4059872" y="3120264"/>
                </a:lnTo>
                <a:lnTo>
                  <a:pt x="0" y="3120264"/>
                </a:lnTo>
                <a:lnTo>
                  <a:pt x="0" y="211569"/>
                </a:lnTo>
                <a:cubicBezTo>
                  <a:pt x="1523619" y="211569"/>
                  <a:pt x="2666334" y="142303"/>
                  <a:pt x="3618595" y="48242"/>
                </a:cubicBezTo>
                <a:close/>
              </a:path>
            </a:pathLst>
          </a:cu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336678-A830-9CCA-E104-583032F2E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7" y="2958587"/>
            <a:ext cx="4037133" cy="368821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1E6E3D-F821-EB42-4D48-5E41AE0B4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9" t="34310" b="6240"/>
          <a:stretch/>
        </p:blipFill>
        <p:spPr>
          <a:xfrm>
            <a:off x="7992855" y="1416605"/>
            <a:ext cx="3953996" cy="28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7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CB4C-AF04-46B7-58D5-F1B7E2DB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Random Forest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D00EA9-AEFD-F5FA-E381-DF173A57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71" y="3846187"/>
            <a:ext cx="3889427" cy="3011813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1718966-2F8E-B107-7430-13581351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14" r="3" b="3"/>
          <a:stretch/>
        </p:blipFill>
        <p:spPr>
          <a:xfrm>
            <a:off x="179495" y="1795842"/>
            <a:ext cx="4059872" cy="3120264"/>
          </a:xfrm>
          <a:custGeom>
            <a:avLst/>
            <a:gdLst/>
            <a:ahLst/>
            <a:cxnLst/>
            <a:rect l="l" t="t" r="r" b="b"/>
            <a:pathLst>
              <a:path w="4059872" h="3120264">
                <a:moveTo>
                  <a:pt x="4059872" y="0"/>
                </a:moveTo>
                <a:lnTo>
                  <a:pt x="4059872" y="3120264"/>
                </a:lnTo>
                <a:lnTo>
                  <a:pt x="0" y="3120264"/>
                </a:lnTo>
                <a:lnTo>
                  <a:pt x="0" y="211569"/>
                </a:lnTo>
                <a:cubicBezTo>
                  <a:pt x="1523619" y="211569"/>
                  <a:pt x="2666334" y="142303"/>
                  <a:pt x="3618595" y="48242"/>
                </a:cubicBezTo>
                <a:close/>
              </a:path>
            </a:pathLst>
          </a:custGeom>
        </p:spPr>
      </p:pic>
      <p:pic>
        <p:nvPicPr>
          <p:cNvPr id="9" name="Picture 7" descr="Table&#10;&#10;Description automatically generated">
            <a:extLst>
              <a:ext uri="{FF2B5EF4-FFF2-40B4-BE49-F238E27FC236}">
                <a16:creationId xmlns:a16="http://schemas.microsoft.com/office/drawing/2014/main" id="{10B78219-5310-52D7-CA7A-C65E5CBC1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962"/>
          <a:stretch/>
        </p:blipFill>
        <p:spPr>
          <a:xfrm>
            <a:off x="8044630" y="1653715"/>
            <a:ext cx="4067647" cy="3120264"/>
          </a:xfrm>
          <a:custGeom>
            <a:avLst/>
            <a:gdLst/>
            <a:ahLst/>
            <a:cxnLst/>
            <a:rect l="l" t="t" r="r" b="b"/>
            <a:pathLst>
              <a:path w="4067647" h="3563296">
                <a:moveTo>
                  <a:pt x="4067647" y="0"/>
                </a:moveTo>
                <a:lnTo>
                  <a:pt x="4067647" y="3563296"/>
                </a:lnTo>
                <a:lnTo>
                  <a:pt x="0" y="3563296"/>
                </a:lnTo>
                <a:lnTo>
                  <a:pt x="0" y="443032"/>
                </a:lnTo>
                <a:lnTo>
                  <a:pt x="240185" y="416774"/>
                </a:lnTo>
                <a:cubicBezTo>
                  <a:pt x="1543593" y="261256"/>
                  <a:pt x="2525613" y="74967"/>
                  <a:pt x="3829022" y="80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181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9303-56B8-B0B2-F3FD-14491676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3635"/>
          </a:xfrm>
        </p:spPr>
        <p:txBody>
          <a:bodyPr/>
          <a:lstStyle/>
          <a:p>
            <a:r>
              <a:rPr lang="en-IN" b="1" dirty="0"/>
              <a:t>PROJECT 203 –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D7FA-8A65-48B1-D58A-0E390E4ED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8761"/>
            <a:ext cx="5181600" cy="466820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Project Guide</a:t>
            </a:r>
          </a:p>
          <a:p>
            <a:r>
              <a:rPr lang="en-IN" dirty="0"/>
              <a:t>Ms. Neha Gupta</a:t>
            </a:r>
          </a:p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Project Co-Ordinator</a:t>
            </a:r>
          </a:p>
          <a:p>
            <a:r>
              <a:rPr lang="en-IN" dirty="0"/>
              <a:t>  Ms. Deepika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962AD-4A1D-5939-6FF3-02D5B7F8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8760"/>
            <a:ext cx="5181600" cy="516635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Abhishek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Tawale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Rajeshwari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Pilankar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Ankita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Tarkase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Payal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Aher</a:t>
            </a:r>
          </a:p>
          <a:p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err="1"/>
              <a:t>Manihar</a:t>
            </a:r>
            <a:r>
              <a:rPr lang="en-IN" b="1" dirty="0"/>
              <a:t> </a:t>
            </a:r>
            <a:r>
              <a:rPr lang="en-IN" b="1" dirty="0" err="1"/>
              <a:t>Muajjam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 </a:t>
            </a:r>
            <a:r>
              <a:rPr lang="en-IN" b="1" dirty="0" err="1"/>
              <a:t>T.Siva</a:t>
            </a:r>
            <a:r>
              <a:rPr lang="en-IN" b="1" dirty="0"/>
              <a:t> Chaitanya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95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E4C8-63B2-744B-93B1-AB7EBA6A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XGBoost</a:t>
            </a:r>
            <a:endParaRPr lang="en-IN" b="1" dirty="0"/>
          </a:p>
        </p:txBody>
      </p:sp>
      <p:pic>
        <p:nvPicPr>
          <p:cNvPr id="4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B6E0E1E-91EA-9907-3A76-909C33A8B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088" y="3015657"/>
            <a:ext cx="4218206" cy="3317443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0A24BA88-8852-EAD0-CD33-AB7B92C7F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1496997"/>
            <a:ext cx="3188422" cy="2100189"/>
          </a:xfrm>
          <a:prstGeom prst="rect">
            <a:avLst/>
          </a:prstGeom>
        </p:spPr>
      </p:pic>
      <p:pic>
        <p:nvPicPr>
          <p:cNvPr id="7" name="Picture 10" descr="Text&#10;&#10;Description automatically generated">
            <a:extLst>
              <a:ext uri="{FF2B5EF4-FFF2-40B4-BE49-F238E27FC236}">
                <a16:creationId xmlns:a16="http://schemas.microsoft.com/office/drawing/2014/main" id="{904CE5F2-DCD9-7E1D-79AE-4400D2411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68" y="2137222"/>
            <a:ext cx="3864658" cy="21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9A6-2700-6E48-575D-6A29F9D4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Results of Model using </a:t>
            </a:r>
            <a:r>
              <a:rPr lang="en-US" b="1" dirty="0" err="1"/>
              <a:t>Tf-idf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F02F-26F2-F7C5-D98F-236913C06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conclusions: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SVM outperformed the other models on both the train and test sets, achieving an accuracy of 99.98% on the train set and 98.74% on the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Logistic regression also performed well, achieving an accuracy of 98.86% on the train set and 96.60% on the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Naive Bayes had the lowest performance of the models evaluated, achieving an accuracy of 94.92% on the train set and 91.25% on the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Random forest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XGBoost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both achieved perfect accuracy on the train set, but their test set performances were not as high as the other models.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B2D221-D542-BCE2-CC66-D38F52A15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87432"/>
            <a:ext cx="5181600" cy="302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0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12C3-207B-D65C-FE86-6439AD00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" y="628609"/>
            <a:ext cx="10515600" cy="4617692"/>
          </a:xfrm>
        </p:spPr>
        <p:txBody>
          <a:bodyPr/>
          <a:lstStyle/>
          <a:p>
            <a:pPr algn="ctr"/>
            <a:r>
              <a:rPr lang="en-IN" b="1" dirty="0"/>
              <a:t>Word 2 Vector</a:t>
            </a:r>
          </a:p>
        </p:txBody>
      </p:sp>
    </p:spTree>
    <p:extLst>
      <p:ext uri="{BB962C8B-B14F-4D97-AF65-F5344CB8AC3E}">
        <p14:creationId xmlns:p14="http://schemas.microsoft.com/office/powerpoint/2010/main" val="150887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40F1-953C-4789-9407-EEEB2D92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908464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SVM</a:t>
            </a:r>
          </a:p>
        </p:txBody>
      </p:sp>
      <p:pic>
        <p:nvPicPr>
          <p:cNvPr id="4" name="Picture 7" descr="Table&#10;&#10;Description automatically generated">
            <a:extLst>
              <a:ext uri="{FF2B5EF4-FFF2-40B4-BE49-F238E27FC236}">
                <a16:creationId xmlns:a16="http://schemas.microsoft.com/office/drawing/2014/main" id="{43A4BEBA-3FC1-35BD-52FB-348444572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837" y="2447183"/>
            <a:ext cx="4290432" cy="2949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2DA27-E2D9-0E86-FC2E-048E778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013" y="2798051"/>
            <a:ext cx="4754889" cy="3776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391166-9316-D3DD-4422-6DC3C5EA6E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3" t="25287" r="34423" b="9382"/>
          <a:stretch/>
        </p:blipFill>
        <p:spPr>
          <a:xfrm>
            <a:off x="236098" y="2447183"/>
            <a:ext cx="6774301" cy="44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AD7E-178D-EB8C-EFAD-A271132B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+mj-lt"/>
                <a:ea typeface="+mj-ea"/>
                <a:cs typeface="+mj-cs"/>
              </a:rPr>
              <a:t>Logistic Regression</a:t>
            </a:r>
            <a:b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4" name="Picture 6" descr="Chart&#10;&#10;Description automatically generated">
            <a:extLst>
              <a:ext uri="{FF2B5EF4-FFF2-40B4-BE49-F238E27FC236}">
                <a16:creationId xmlns:a16="http://schemas.microsoft.com/office/drawing/2014/main" id="{C6CCCE96-121B-200A-C4FB-488CB9D01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466" y="1690688"/>
            <a:ext cx="5273497" cy="4275190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C31CBF9-B5B4-7C0E-7E4E-9F248073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8" y="2206040"/>
            <a:ext cx="5104370" cy="3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77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2ABF-B56B-EEC4-401D-1F81BEF6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79C6849-FF79-1D0B-6375-3E83EFCC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15" y="2371130"/>
            <a:ext cx="6564516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C905-B7BB-241C-540B-1049EBA9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464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 err="1">
                <a:latin typeface="+mj-lt"/>
                <a:ea typeface="+mj-ea"/>
                <a:cs typeface="+mj-cs"/>
              </a:rPr>
              <a:t>XGBoost</a:t>
            </a:r>
            <a:b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43782-A90C-374B-E28A-8AEBBE1B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3" descr="Table&#10;&#10;Description automatically generated">
            <a:extLst>
              <a:ext uri="{FF2B5EF4-FFF2-40B4-BE49-F238E27FC236}">
                <a16:creationId xmlns:a16="http://schemas.microsoft.com/office/drawing/2014/main" id="{5FD1F456-CD9B-9CB5-CA27-7D67A34E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80" y="1825625"/>
            <a:ext cx="4468221" cy="3826880"/>
          </a:xfrm>
          <a:prstGeom prst="rect">
            <a:avLst/>
          </a:prstGeom>
        </p:spPr>
      </p:pic>
      <p:pic>
        <p:nvPicPr>
          <p:cNvPr id="8" name="Picture 5" descr="Chart&#10;&#10;Description automatically generated">
            <a:extLst>
              <a:ext uri="{FF2B5EF4-FFF2-40B4-BE49-F238E27FC236}">
                <a16:creationId xmlns:a16="http://schemas.microsoft.com/office/drawing/2014/main" id="{B47A704F-DDB6-8632-2098-183712E5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0" y="2513168"/>
            <a:ext cx="3747337" cy="34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44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35D-AD2F-73D7-C6CA-D63463BB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2" y="962391"/>
            <a:ext cx="10515600" cy="1054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be concluded that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B474-BFAA-FB4E-B532-C29212BD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569"/>
            <a:ext cx="10515600" cy="446539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cs typeface="Calibri Light" panose="020F0302020204030204" pitchFamily="34" charset="0"/>
              </a:rPr>
              <a:t>Logistic Regression achieved a train accuracy of 0.919101 and a test accuracy of 0.907602.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cs typeface="Calibri Light" panose="020F0302020204030204" pitchFamily="34" charset="0"/>
              </a:rPr>
              <a:t>SVM achieved a train accuracy of 0.995506 and a test accuracy of 0.967235.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cs typeface="Calibri Light" panose="020F0302020204030204" pitchFamily="34" charset="0"/>
              </a:rPr>
              <a:t>Random Forest achieved a train accuracy of 1.000000 and a test accuracy of 0.954128.</a:t>
            </a:r>
          </a:p>
          <a:p>
            <a:r>
              <a:rPr lang="en-US" sz="2400" b="0" i="0" dirty="0" err="1">
                <a:solidFill>
                  <a:srgbClr val="000000"/>
                </a:solidFill>
                <a:effectLst/>
                <a:cs typeface="Calibri Light" panose="020F0302020204030204" pitchFamily="34" charset="0"/>
              </a:rPr>
              <a:t>Xgboost</a:t>
            </a:r>
            <a:r>
              <a:rPr lang="en-US" sz="2400" b="0" i="0" dirty="0">
                <a:solidFill>
                  <a:srgbClr val="000000"/>
                </a:solidFill>
                <a:effectLst/>
                <a:cs typeface="Calibri Light" panose="020F0302020204030204" pitchFamily="34" charset="0"/>
              </a:rPr>
              <a:t> achieved a train accuracy of 1.000000 and a test accuracy of 0.962647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752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DF8-560F-F109-52A3-85DA810C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Results of Pretrained Word2vec model</a:t>
            </a:r>
            <a:br>
              <a:rPr lang="en-US" b="1" i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F216-F97F-138F-0E97-841A0A04F6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All models achieved high training accuracy above 94%, indicating that they were able to fit the training data well. </a:t>
            </a:r>
          </a:p>
          <a:p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SVM and KNN achieved the highest testing accuracy above 97%, indicating that they performed well on the unseen testing data. </a:t>
            </a:r>
          </a:p>
          <a:p>
            <a:r>
              <a:rPr lang="en-US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forest achieved the lowest testing accuracy 92.7%, while all other models achieved testing accuracy above 91%, indicating that Random forest may not be the best model for this dataset.</a:t>
            </a:r>
            <a:endParaRPr lang="en-IN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588C4F-FDC2-1A73-534B-064FABB8F0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57731"/>
            <a:ext cx="5181600" cy="3217653"/>
          </a:xfrm>
        </p:spPr>
      </p:pic>
    </p:spTree>
    <p:extLst>
      <p:ext uri="{BB962C8B-B14F-4D97-AF65-F5344CB8AC3E}">
        <p14:creationId xmlns:p14="http://schemas.microsoft.com/office/powerpoint/2010/main" val="1392304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F25A7-0EC1-6685-C16C-439A1D3489B9}"/>
              </a:ext>
            </a:extLst>
          </p:cNvPr>
          <p:cNvSpPr txBox="1"/>
          <p:nvPr/>
        </p:nvSpPr>
        <p:spPr>
          <a:xfrm>
            <a:off x="3299129" y="2946507"/>
            <a:ext cx="380505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/>
              <a:t>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424860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5FF8-C2DC-77FA-6BA2-5471175F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56EA-AAFA-C65B-15B8-22E4452A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Need to Perform Sentimental Analysis of Financial Statements and </a:t>
            </a:r>
            <a:r>
              <a:rPr lang="en-US" sz="3200" dirty="0" err="1"/>
              <a:t>Guage</a:t>
            </a:r>
            <a:r>
              <a:rPr lang="en-US" sz="3200" dirty="0"/>
              <a:t> it's impact </a:t>
            </a:r>
            <a:r>
              <a:rPr lang="en-US" sz="3200" dirty="0" err="1"/>
              <a:t>i.e</a:t>
            </a:r>
            <a:r>
              <a:rPr lang="en-US" sz="3200" dirty="0"/>
              <a:t>,</a:t>
            </a:r>
          </a:p>
          <a:p>
            <a:pPr marL="0" indent="0">
              <a:buNone/>
            </a:pPr>
            <a:r>
              <a:rPr lang="en-US" sz="3200" b="1" dirty="0"/>
              <a:t>             Positive , Negative or Neutral.</a:t>
            </a:r>
          </a:p>
          <a:p>
            <a:pPr marL="0" indent="0">
              <a:buNone/>
            </a:pPr>
            <a:endParaRPr lang="en-IN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36C80-604A-183E-55F5-EFBC0323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90" y="4284682"/>
            <a:ext cx="4100117" cy="22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8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BF8-E889-DE8E-4AE9-621D1656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Positive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F2C69-AA92-B07C-03D3-4C5F29D3A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78" y="2366963"/>
            <a:ext cx="5726843" cy="3424237"/>
          </a:xfrm>
        </p:spPr>
      </p:pic>
    </p:spTree>
    <p:extLst>
      <p:ext uri="{BB962C8B-B14F-4D97-AF65-F5344CB8AC3E}">
        <p14:creationId xmlns:p14="http://schemas.microsoft.com/office/powerpoint/2010/main" val="4193927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A981-58A1-0CCA-F321-9C3CCFF8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Negative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E5A8C-CF09-8224-459D-AC36B5A2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89" y="2366963"/>
            <a:ext cx="6529822" cy="3424237"/>
          </a:xfrm>
        </p:spPr>
      </p:pic>
    </p:spTree>
    <p:extLst>
      <p:ext uri="{BB962C8B-B14F-4D97-AF65-F5344CB8AC3E}">
        <p14:creationId xmlns:p14="http://schemas.microsoft.com/office/powerpoint/2010/main" val="2222910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61E1-67AA-BEA8-A756-644D1C19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Neutral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8EAE3-93FA-07DA-8B3C-26BF0E77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57" y="2366963"/>
            <a:ext cx="5811885" cy="3424237"/>
          </a:xfrm>
        </p:spPr>
      </p:pic>
    </p:spTree>
    <p:extLst>
      <p:ext uri="{BB962C8B-B14F-4D97-AF65-F5344CB8AC3E}">
        <p14:creationId xmlns:p14="http://schemas.microsoft.com/office/powerpoint/2010/main" val="321027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1EB1-02A9-E3A2-ACC1-B7A977E3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267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D5C7-407E-C6AF-197E-096B99AB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</a:t>
            </a:r>
            <a:r>
              <a:rPr lang="en-IN" b="1" dirty="0" err="1"/>
              <a:t>Inroduction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2803-5B2B-19C0-6DA8-FAD26CC6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500" dirty="0">
                <a:latin typeface="Söhne"/>
              </a:rPr>
              <a:t>Sentiment analysis in finance involves applying natural language </a:t>
            </a:r>
            <a:r>
              <a:rPr lang="en-US" sz="3500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processing</a:t>
            </a:r>
            <a:r>
              <a:rPr lang="en-US" sz="3500" dirty="0">
                <a:latin typeface="Söhne"/>
              </a:rPr>
              <a:t> (NLP) techniques to automatically categorize the sentiment of financial news articles, tweets, and other data sources as either positive, negative, or neutral.</a:t>
            </a:r>
          </a:p>
          <a:p>
            <a:r>
              <a:rPr lang="en-US" sz="3500" dirty="0">
                <a:latin typeface="Söhne"/>
              </a:rPr>
              <a:t>It is used to gain insights into the market sentiment about a particular company or financial asset, which can be useful in making investment decisions.</a:t>
            </a:r>
          </a:p>
          <a:p>
            <a:r>
              <a:rPr lang="en-US" sz="3500" dirty="0">
                <a:latin typeface="Söhne"/>
              </a:rPr>
              <a:t>The output of sentiment analysis can be used to determine market sentiment about a particular asset or company, and can be used to predict future price movements</a:t>
            </a:r>
            <a:endParaRPr lang="en-US" sz="3500" dirty="0">
              <a:highlight>
                <a:srgbClr val="00FF00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08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EAA4-B1A8-58A5-2110-2E71055E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125"/>
            <a:ext cx="10668000" cy="1325563"/>
          </a:xfrm>
        </p:spPr>
        <p:txBody>
          <a:bodyPr/>
          <a:lstStyle/>
          <a:p>
            <a:r>
              <a:rPr lang="en-IN" b="1" dirty="0"/>
              <a:t>                         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0753-79A3-FD6E-F097-C905CD3B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Financial sentiment analysis datasets contain a collection of financial news articles, social media posts and other textual data related to the financial industry .</a:t>
            </a:r>
          </a:p>
          <a:p>
            <a:r>
              <a:rPr lang="en-US" sz="2800" dirty="0"/>
              <a:t>The dataset contains labeled data, which is classified as positive, negative, or neutral sentiment, allowing for the training of machine learning models.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FCA1-E2F8-DF09-5F8A-87DA3EAE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# Importing the libraries</a:t>
            </a:r>
            <a:br>
              <a:rPr lang="en-IN" sz="4400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857C5-47F4-06CA-7A7C-7B8466ACE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681F1-E0C4-8480-658A-5646E352E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29990" r="17688" b="16317"/>
          <a:stretch/>
        </p:blipFill>
        <p:spPr>
          <a:xfrm>
            <a:off x="1097280" y="2161064"/>
            <a:ext cx="884682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9D8-D7F9-6704-165F-49909FED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9FBF-9B2E-B414-B0FD-635AE88F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800" dirty="0"/>
              <a:t>One dataset are being provided:</a:t>
            </a:r>
          </a:p>
          <a:p>
            <a:r>
              <a:rPr lang="en-US" sz="2800" dirty="0"/>
              <a:t>It consists of 5842 rows and 2 columns.</a:t>
            </a:r>
          </a:p>
          <a:p>
            <a:r>
              <a:rPr lang="en-US" sz="2800" dirty="0"/>
              <a:t>Dataset consists of two features Sentence and Sentiment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E19F6-E653-C722-8EB0-EF3A6126A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26609" r="25000" b="5302"/>
          <a:stretch/>
        </p:blipFill>
        <p:spPr>
          <a:xfrm>
            <a:off x="5608320" y="3429000"/>
            <a:ext cx="6003763" cy="321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3212-46D8-1903-0422-0039F025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Distribution of the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3588-967B-66BA-4810-178F6938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681163"/>
            <a:ext cx="5357495" cy="119953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It is obvious that the Sentiment “Neutral” is the dominant one. Having an unbalanced dataset may lead us to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C23712-AA79-C8B5-9CBF-F893E0E650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38" y="2880702"/>
            <a:ext cx="3314286" cy="293333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46233-0705-DE17-B03D-019BA4FE7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325561"/>
          </a:xfrm>
        </p:spPr>
        <p:txBody>
          <a:bodyPr>
            <a:normAutofit fontScale="62500" lnSpcReduction="20000"/>
          </a:bodyPr>
          <a:lstStyle/>
          <a:p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classifiers/models that can not identify and classify cases that belong to positive or negative Sentiments and they may misclassify them.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A867FF-EB8B-E574-0DCB-A78B77F51C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57" y="2683877"/>
            <a:ext cx="5015873" cy="3326984"/>
          </a:xfrm>
        </p:spPr>
      </p:pic>
    </p:spTree>
    <p:extLst>
      <p:ext uri="{BB962C8B-B14F-4D97-AF65-F5344CB8AC3E}">
        <p14:creationId xmlns:p14="http://schemas.microsoft.com/office/powerpoint/2010/main" val="191981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1A1A-4CDB-192D-F8A7-F0786191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Pre </a:t>
            </a:r>
            <a:r>
              <a:rPr lang="en-IN" b="1" dirty="0" err="1"/>
              <a:t>Proccessing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0201-341D-B034-4FAC-42544819E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6 duplicated rows are removed.</a:t>
            </a:r>
          </a:p>
          <a:p>
            <a:r>
              <a:rPr lang="en-IN" dirty="0"/>
              <a:t>Checking for the duplicated rows</a:t>
            </a:r>
          </a:p>
          <a:p>
            <a:r>
              <a:rPr lang="en-US" dirty="0"/>
              <a:t>The actual emotion from the duplicated data are found for best dataset.</a:t>
            </a: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DAE64-A938-A9EF-217C-8501CD945A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824126" cy="36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18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2023</TotalTime>
  <Words>722</Words>
  <Application>Microsoft Office PowerPoint</Application>
  <PresentationFormat>Widescreen</PresentationFormat>
  <Paragraphs>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 Light</vt:lpstr>
      <vt:lpstr>Helvetica Neue</vt:lpstr>
      <vt:lpstr>Söhne</vt:lpstr>
      <vt:lpstr>Tw Cen MT</vt:lpstr>
      <vt:lpstr>Wingdings</vt:lpstr>
      <vt:lpstr>Droplet</vt:lpstr>
      <vt:lpstr>Welcome</vt:lpstr>
      <vt:lpstr>PROJECT 203 – GROUP 2</vt:lpstr>
      <vt:lpstr>Business Objective</vt:lpstr>
      <vt:lpstr>                          Inroduction</vt:lpstr>
      <vt:lpstr>                          Dataset</vt:lpstr>
      <vt:lpstr># Importing the libraries </vt:lpstr>
      <vt:lpstr>PowerPoint Presentation</vt:lpstr>
      <vt:lpstr>Distribution of the Dataset</vt:lpstr>
      <vt:lpstr>Pre Proccessing</vt:lpstr>
      <vt:lpstr>Polarity</vt:lpstr>
      <vt:lpstr>Stop Words</vt:lpstr>
      <vt:lpstr> Positive Words</vt:lpstr>
      <vt:lpstr>Negative word</vt:lpstr>
      <vt:lpstr>Neutral Words</vt:lpstr>
      <vt:lpstr>Model Building</vt:lpstr>
      <vt:lpstr>SMOTEENN  combination of up and down sampling</vt:lpstr>
      <vt:lpstr>TF –  IDF</vt:lpstr>
      <vt:lpstr>Support Vector Machine </vt:lpstr>
      <vt:lpstr>Random Forest</vt:lpstr>
      <vt:lpstr>XGBoost</vt:lpstr>
      <vt:lpstr> Results of Model using Tf-idf</vt:lpstr>
      <vt:lpstr>Word 2 Vector</vt:lpstr>
      <vt:lpstr>SVM</vt:lpstr>
      <vt:lpstr>Logistic Regression </vt:lpstr>
      <vt:lpstr>Random Forest</vt:lpstr>
      <vt:lpstr>XGBoost </vt:lpstr>
      <vt:lpstr>It can be concluded that  </vt:lpstr>
      <vt:lpstr>Results of Pretrained Word2vec model </vt:lpstr>
      <vt:lpstr>PowerPoint Presentation</vt:lpstr>
      <vt:lpstr>Positive Review</vt:lpstr>
      <vt:lpstr>Negative Review</vt:lpstr>
      <vt:lpstr>Neutral Review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Payal Aher</dc:creator>
  <cp:lastModifiedBy>Abhishek</cp:lastModifiedBy>
  <cp:revision>5</cp:revision>
  <dcterms:created xsi:type="dcterms:W3CDTF">2023-03-10T08:05:28Z</dcterms:created>
  <dcterms:modified xsi:type="dcterms:W3CDTF">2023-03-12T13:40:21Z</dcterms:modified>
</cp:coreProperties>
</file>