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B18B"/>
    <a:srgbClr val="28B228"/>
    <a:srgbClr val="FFEEBB"/>
    <a:srgbClr val="043052"/>
    <a:srgbClr val="004065"/>
    <a:srgbClr val="0033CC"/>
    <a:srgbClr val="003958"/>
    <a:srgbClr val="0077B3"/>
    <a:srgbClr val="009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2034" autoAdjust="0"/>
  </p:normalViewPr>
  <p:slideViewPr>
    <p:cSldViewPr snapToGrid="0" snapToObjects="1">
      <p:cViewPr varScale="1">
        <p:scale>
          <a:sx n="16" d="100"/>
          <a:sy n="16" d="100"/>
        </p:scale>
        <p:origin x="1290" y="15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832A7-19FB-DC4F-9047-8986D2D91959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72198-5575-9B4E-AD01-67C0AD1A6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2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72198-5575-9B4E-AD01-67C0AD1A64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8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5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8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4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6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2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2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8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7462-AEA0-B941-A0F3-52FFEBCE0F65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5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11824"/>
            <a:ext cx="43891200" cy="57152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764717" y="490532"/>
            <a:ext cx="27774709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8800" dirty="0" err="1" smtClean="0">
                <a:solidFill>
                  <a:schemeClr val="bg1"/>
                </a:solidFill>
              </a:rPr>
              <a:t>Emoveo</a:t>
            </a:r>
            <a:r>
              <a:rPr lang="en-US" sz="8800" dirty="0" smtClean="0">
                <a:solidFill>
                  <a:schemeClr val="bg1"/>
                </a:solidFill>
              </a:rPr>
              <a:t>: A Declassification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870816" y="2238703"/>
            <a:ext cx="18473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57" name="Text Placeholder 1107"/>
          <p:cNvSpPr txBox="1">
            <a:spLocks/>
          </p:cNvSpPr>
          <p:nvPr/>
        </p:nvSpPr>
        <p:spPr>
          <a:xfrm>
            <a:off x="7764717" y="3503973"/>
            <a:ext cx="27774709" cy="1916078"/>
          </a:xfrm>
          <a:prstGeom prst="rect">
            <a:avLst/>
          </a:prstGeom>
        </p:spPr>
        <p:txBody>
          <a:bodyPr/>
          <a:lstStyle>
            <a:lvl1pPr marL="1565956" indent="-1565956" algn="l" defTabSz="2087941" rtl="0" eaLnBrk="1" latinLnBrk="0" hangingPunct="1">
              <a:spcBef>
                <a:spcPct val="20000"/>
              </a:spcBef>
              <a:buFont typeface="Arial"/>
              <a:buChar char="•"/>
              <a:defRPr sz="1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2904" indent="-1304963" algn="l" defTabSz="2087941" rtl="0" eaLnBrk="1" latinLnBrk="0" hangingPunct="1">
              <a:spcBef>
                <a:spcPct val="20000"/>
              </a:spcBef>
              <a:buFont typeface="Arial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19852" indent="-1043970" algn="l" defTabSz="2087941" rtl="0" eaLnBrk="1" latinLnBrk="0" hangingPunct="1">
              <a:spcBef>
                <a:spcPct val="20000"/>
              </a:spcBef>
              <a:buFont typeface="Arial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07793" indent="-1043970" algn="l" defTabSz="2087941" rtl="0" eaLnBrk="1" latinLnBrk="0" hangingPunct="1">
              <a:spcBef>
                <a:spcPct val="20000"/>
              </a:spcBef>
              <a:buFont typeface="Arial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95734" indent="-1043970" algn="l" defTabSz="2087941" rtl="0" eaLnBrk="1" latinLnBrk="0" hangingPunct="1">
              <a:spcBef>
                <a:spcPct val="20000"/>
              </a:spcBef>
              <a:buFont typeface="Arial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3675" indent="-1043970" algn="l" defTabSz="208794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1616" indent="-1043970" algn="l" defTabSz="208794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59557" indent="-1043970" algn="l" defTabSz="208794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7498" indent="-1043970" algn="l" defTabSz="208794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600" dirty="0" smtClean="0">
                <a:solidFill>
                  <a:srgbClr val="FFFFFF"/>
                </a:solidFill>
              </a:rPr>
              <a:t>Jackie Li</a:t>
            </a:r>
            <a:endParaRPr lang="en-US" sz="6600" dirty="0">
              <a:solidFill>
                <a:srgbClr val="FFFFFF"/>
              </a:solidFill>
            </a:endParaRPr>
          </a:p>
        </p:txBody>
      </p:sp>
      <p:pic>
        <p:nvPicPr>
          <p:cNvPr id="6" name="Picture 5" descr="gw_txt_2cs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46" y="28603"/>
            <a:ext cx="6836971" cy="52074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82" y="5743879"/>
            <a:ext cx="40436800" cy="27060012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 rot="21317155">
            <a:off x="40057513" y="26668780"/>
            <a:ext cx="2569153" cy="63290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608321" y="14272240"/>
            <a:ext cx="950031" cy="93472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6668168" y="13303312"/>
            <a:ext cx="5245770" cy="1240189"/>
          </a:xfrm>
          <a:prstGeom prst="line">
            <a:avLst/>
          </a:prstGeom>
          <a:ln w="1905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14090" y="8835716"/>
            <a:ext cx="8600107" cy="5707786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/>
          <a:lstStyle/>
          <a:p>
            <a:pPr algn="just">
              <a:spcAft>
                <a:spcPts val="1800"/>
              </a:spcAft>
            </a:pPr>
            <a:endParaRPr lang="en-US" sz="4000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4091" y="7151667"/>
            <a:ext cx="8600106" cy="144029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8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26456104" y="29785410"/>
            <a:ext cx="3128211" cy="26842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23571536" y="30401085"/>
            <a:ext cx="4134418" cy="726449"/>
          </a:xfrm>
          <a:prstGeom prst="line">
            <a:avLst/>
          </a:prstGeom>
          <a:ln w="1905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437837" y="27407584"/>
            <a:ext cx="15101268" cy="475565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solidFill>
              <a:srgbClr val="C8B18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/>
          <a:lstStyle/>
          <a:p>
            <a:pPr algn="just">
              <a:spcAft>
                <a:spcPts val="1800"/>
              </a:spcAft>
            </a:pPr>
            <a:r>
              <a:rPr lang="en-US" sz="4000" dirty="0" err="1" smtClean="0">
                <a:solidFill>
                  <a:schemeClr val="accent5">
                    <a:lumMod val="50000"/>
                  </a:schemeClr>
                </a:solidFill>
              </a:rPr>
              <a:t>Emoveo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means “to cut” or “to remove” in </a:t>
            </a:r>
            <a:r>
              <a:rPr lang="en-US" sz="4000" dirty="0" err="1" smtClean="0">
                <a:solidFill>
                  <a:schemeClr val="accent5">
                    <a:lumMod val="50000"/>
                  </a:schemeClr>
                </a:solidFill>
              </a:rPr>
              <a:t>latin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. Declassification is an important process in information protection and access today. The need to provide a strong balance between the two have not been easy. Traditional redaction, used to sanitize documents, have removed too much or too little from documents. The goal of </a:t>
            </a:r>
            <a:r>
              <a:rPr lang="en-US" sz="4000" dirty="0" err="1" smtClean="0">
                <a:solidFill>
                  <a:schemeClr val="accent5">
                    <a:lumMod val="50000"/>
                  </a:schemeClr>
                </a:solidFill>
              </a:rPr>
              <a:t>Emoveo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is to allow agencies and users to provide a balance between the two.</a:t>
            </a: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37837" y="25453219"/>
            <a:ext cx="15101268" cy="147455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+mj-lt"/>
              </a:rPr>
              <a:t>Scope</a:t>
            </a:r>
            <a:endParaRPr lang="en-US" sz="8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ight Arrow 23"/>
          <p:cNvSpPr/>
          <p:nvPr/>
        </p:nvSpPr>
        <p:spPr>
          <a:xfrm rot="17490639">
            <a:off x="35732451" y="28930690"/>
            <a:ext cx="4492623" cy="2940790"/>
          </a:xfrm>
          <a:prstGeom prst="rightArrow">
            <a:avLst>
              <a:gd name="adj1" fmla="val 42665"/>
              <a:gd name="adj2" fmla="val 8547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17515600">
            <a:off x="38146122" y="24166270"/>
            <a:ext cx="3108541" cy="2215041"/>
          </a:xfrm>
          <a:prstGeom prst="rightArrow">
            <a:avLst>
              <a:gd name="adj1" fmla="val 42665"/>
              <a:gd name="adj2" fmla="val 8547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 rot="17556726">
            <a:off x="40239994" y="21217583"/>
            <a:ext cx="1612410" cy="1157648"/>
          </a:xfrm>
          <a:prstGeom prst="rightArrow">
            <a:avLst>
              <a:gd name="adj1" fmla="val 42665"/>
              <a:gd name="adj2" fmla="val 8547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ent-Up Arrow 24"/>
          <p:cNvSpPr/>
          <p:nvPr/>
        </p:nvSpPr>
        <p:spPr>
          <a:xfrm rot="16200000">
            <a:off x="37603070" y="12607820"/>
            <a:ext cx="5197642" cy="3713722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0232258" y="27048573"/>
            <a:ext cx="2510424" cy="2041545"/>
          </a:xfrm>
          <a:prstGeom prst="ellipse">
            <a:avLst/>
          </a:prstGeom>
          <a:solidFill>
            <a:srgbClr val="28B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H="1" flipV="1">
            <a:off x="27655157" y="25071151"/>
            <a:ext cx="2996719" cy="2675562"/>
          </a:xfrm>
          <a:prstGeom prst="line">
            <a:avLst/>
          </a:prstGeom>
          <a:ln w="190500">
            <a:solidFill>
              <a:srgbClr val="28B22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9142410" y="20217761"/>
            <a:ext cx="9065342" cy="475565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solidFill>
              <a:srgbClr val="C8B18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/>
          <a:lstStyle/>
          <a:p>
            <a:pPr algn="just">
              <a:spcAft>
                <a:spcPts val="1800"/>
              </a:spcAft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The amount of information that needs to be </a:t>
            </a:r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</a:rPr>
              <a:t>processed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</a:rPr>
              <a:t>is large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. at certain agencies, classified records have increased by 1 million gigabytes every 18 months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9152768" y="18541404"/>
            <a:ext cx="9065342" cy="1474558"/>
          </a:xfrm>
          <a:prstGeom prst="rect">
            <a:avLst/>
          </a:prstGeom>
          <a:solidFill>
            <a:srgbClr val="28B2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+mj-lt"/>
              </a:rPr>
              <a:t>Issue 1: Volume</a:t>
            </a:r>
            <a:endParaRPr lang="en-US" sz="8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003" y="23237580"/>
            <a:ext cx="2052006" cy="1604597"/>
          </a:xfrm>
          <a:prstGeom prst="rect">
            <a:avLst/>
          </a:prstGeom>
        </p:spPr>
      </p:pic>
      <p:sp>
        <p:nvSpPr>
          <p:cNvPr id="76" name="Oval 75"/>
          <p:cNvSpPr/>
          <p:nvPr/>
        </p:nvSpPr>
        <p:spPr>
          <a:xfrm>
            <a:off x="32770481" y="24973413"/>
            <a:ext cx="1915461" cy="15908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32866302" y="23547262"/>
            <a:ext cx="343889" cy="1984583"/>
          </a:xfrm>
          <a:prstGeom prst="line">
            <a:avLst/>
          </a:prstGeom>
          <a:ln w="1905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8477300" y="19174223"/>
            <a:ext cx="8497591" cy="4458195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solidFill>
              <a:srgbClr val="C8B18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/>
          <a:lstStyle/>
          <a:p>
            <a:pPr algn="just">
              <a:spcAft>
                <a:spcPts val="1800"/>
              </a:spcAft>
            </a:pPr>
            <a:r>
              <a:rPr lang="en-US" sz="4000" dirty="0" smtClean="0">
                <a:solidFill>
                  <a:schemeClr val="accent4">
                    <a:lumMod val="50000"/>
                  </a:schemeClr>
                </a:solidFill>
              </a:rPr>
              <a:t>Time-Cost Trade affects quality: 2 </a:t>
            </a:r>
            <a:r>
              <a:rPr lang="en-US" sz="4000" dirty="0">
                <a:solidFill>
                  <a:schemeClr val="accent4">
                    <a:lumMod val="50000"/>
                  </a:schemeClr>
                </a:solidFill>
              </a:rPr>
              <a:t>full time employees per 1 GB </a:t>
            </a:r>
            <a:r>
              <a:rPr lang="en-US" sz="4000">
                <a:solidFill>
                  <a:schemeClr val="accent4">
                    <a:lumMod val="50000"/>
                  </a:schemeClr>
                </a:solidFill>
              </a:rPr>
              <a:t>of </a:t>
            </a:r>
            <a:r>
              <a:rPr lang="en-US" sz="4000" smtClean="0">
                <a:solidFill>
                  <a:schemeClr val="accent4">
                    <a:lumMod val="50000"/>
                  </a:schemeClr>
                </a:solidFill>
              </a:rPr>
              <a:t>documents,</a:t>
            </a:r>
            <a:endParaRPr lang="en-US" sz="4000" dirty="0">
              <a:solidFill>
                <a:schemeClr val="accent4">
                  <a:lumMod val="50000"/>
                </a:schemeClr>
              </a:solidFill>
            </a:endParaRPr>
          </a:p>
          <a:p>
            <a:pPr algn="just">
              <a:spcAft>
                <a:spcPts val="1800"/>
              </a:spcAft>
            </a:pP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8409380" y="17590661"/>
            <a:ext cx="8565511" cy="13744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+mj-lt"/>
              </a:rPr>
              <a:t>Issue 2: Time</a:t>
            </a:r>
            <a:endParaRPr lang="en-US" sz="8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37244439" y="21904613"/>
            <a:ext cx="1100591" cy="85857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37402327" y="17233564"/>
            <a:ext cx="690265" cy="4841266"/>
          </a:xfrm>
          <a:prstGeom prst="line">
            <a:avLst/>
          </a:prstGeom>
          <a:ln w="1905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1957474" y="12224681"/>
            <a:ext cx="6135118" cy="4910845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solidFill>
              <a:srgbClr val="C8B18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/>
          <a:lstStyle/>
          <a:p>
            <a:pPr algn="just">
              <a:spcAft>
                <a:spcPts val="1800"/>
              </a:spcAft>
            </a:pP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Reliability of NLP as a consistent solution.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4417" y="21366421"/>
            <a:ext cx="2123926" cy="2123926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3988" y="13995206"/>
            <a:ext cx="5158080" cy="2785363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 rot="21317155">
            <a:off x="31011399" y="29640310"/>
            <a:ext cx="2002306" cy="67964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21317155">
            <a:off x="4166194" y="25332289"/>
            <a:ext cx="1922487" cy="68622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21317155">
            <a:off x="12294698" y="19877938"/>
            <a:ext cx="2002306" cy="67964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1903953" y="10491774"/>
            <a:ext cx="6188639" cy="147455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+mj-lt"/>
              </a:rPr>
              <a:t>Issue 3: NLP</a:t>
            </a:r>
            <a:endParaRPr lang="en-US" sz="8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30374878" y="14543501"/>
            <a:ext cx="1100591" cy="8585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 flipH="1" flipV="1">
            <a:off x="29788743" y="12073999"/>
            <a:ext cx="1055877" cy="2606104"/>
          </a:xfrm>
          <a:prstGeom prst="line">
            <a:avLst/>
          </a:prstGeom>
          <a:ln w="190500">
            <a:solidFill>
              <a:srgbClr val="C8B18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5086189" y="7758691"/>
            <a:ext cx="5900668" cy="569231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solidFill>
              <a:srgbClr val="C8B18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/>
          <a:lstStyle/>
          <a:p>
            <a:pPr>
              <a:spcAft>
                <a:spcPts val="1800"/>
              </a:spcAft>
            </a:pP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</a:rPr>
              <a:t>Sufficient user control in addition to targeted, and automated redaction of sections of texts to specific topics and content. </a:t>
            </a:r>
            <a:endParaRPr lang="en-US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086190" y="6442607"/>
            <a:ext cx="5900668" cy="9658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300" b="1" dirty="0" smtClean="0">
                <a:solidFill>
                  <a:schemeClr val="bg1"/>
                </a:solidFill>
                <a:latin typeface="+mj-lt"/>
              </a:rPr>
              <a:t>Balance &amp; Flexibility</a:t>
            </a:r>
            <a:endParaRPr lang="en-US" sz="5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3675081" y="14695901"/>
            <a:ext cx="1100591" cy="8585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15343098" y="15086639"/>
            <a:ext cx="8629136" cy="3252966"/>
          </a:xfrm>
          <a:prstGeom prst="line">
            <a:avLst/>
          </a:prstGeom>
          <a:ln w="190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4839368" y="19099901"/>
            <a:ext cx="10632767" cy="4300733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solidFill>
              <a:srgbClr val="C8B18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/>
          <a:lstStyle/>
          <a:p>
            <a:pPr algn="just">
              <a:spcAft>
                <a:spcPts val="1800"/>
              </a:spcAft>
            </a:pP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Using online sources such as Wikipedia to build relevant keyword relations for better context and targeted search.</a:t>
            </a: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839368" y="17651744"/>
            <a:ext cx="10632768" cy="1313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500" b="1" dirty="0" smtClean="0">
                <a:solidFill>
                  <a:schemeClr val="bg1"/>
                </a:solidFill>
                <a:latin typeface="+mj-lt"/>
              </a:rPr>
              <a:t>Strong Word-Relation</a:t>
            </a:r>
            <a:endParaRPr lang="en-US" sz="6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18557075" y="15135926"/>
            <a:ext cx="1100591" cy="8585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/>
          <p:nvPr/>
        </p:nvCxnSpPr>
        <p:spPr>
          <a:xfrm flipH="1" flipV="1">
            <a:off x="17926226" y="12611526"/>
            <a:ext cx="1131063" cy="2755752"/>
          </a:xfrm>
          <a:prstGeom prst="line">
            <a:avLst/>
          </a:prstGeom>
          <a:ln w="190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ight Arrow 110"/>
          <p:cNvSpPr/>
          <p:nvPr/>
        </p:nvSpPr>
        <p:spPr>
          <a:xfrm rot="10800000">
            <a:off x="29238094" y="16181483"/>
            <a:ext cx="1560749" cy="1360309"/>
          </a:xfrm>
          <a:prstGeom prst="rightArrow">
            <a:avLst>
              <a:gd name="adj1" fmla="val 42665"/>
              <a:gd name="adj2" fmla="val 8547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Arrow 111"/>
          <p:cNvSpPr/>
          <p:nvPr/>
        </p:nvSpPr>
        <p:spPr>
          <a:xfrm rot="10800000">
            <a:off x="22634040" y="16234158"/>
            <a:ext cx="2094708" cy="1360309"/>
          </a:xfrm>
          <a:prstGeom prst="rightArrow">
            <a:avLst>
              <a:gd name="adj1" fmla="val 42665"/>
              <a:gd name="adj2" fmla="val 8547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Arrow 112"/>
          <p:cNvSpPr/>
          <p:nvPr/>
        </p:nvSpPr>
        <p:spPr>
          <a:xfrm rot="10800000">
            <a:off x="13953762" y="16234159"/>
            <a:ext cx="2076794" cy="1360309"/>
          </a:xfrm>
          <a:prstGeom prst="rightArrow">
            <a:avLst>
              <a:gd name="adj1" fmla="val 42665"/>
              <a:gd name="adj2" fmla="val 8547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14182428" y="7576869"/>
            <a:ext cx="7659607" cy="5297131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solidFill>
              <a:srgbClr val="C8B18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/>
          <a:lstStyle/>
          <a:p>
            <a:pPr>
              <a:spcAft>
                <a:spcPts val="1800"/>
              </a:spcAft>
            </a:pPr>
            <a:r>
              <a:rPr lang="en-US" sz="3800" dirty="0" smtClean="0">
                <a:solidFill>
                  <a:schemeClr val="bg1">
                    <a:lumMod val="50000"/>
                  </a:schemeClr>
                </a:solidFill>
              </a:rPr>
              <a:t>At the end, the text maintains the same formatting and ensures enough information is retained but sensitive information is removed.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4182428" y="5938723"/>
            <a:ext cx="7671480" cy="147455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+mj-lt"/>
              </a:rPr>
              <a:t>Readability</a:t>
            </a:r>
            <a:endParaRPr lang="en-US" sz="8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23" y="9349416"/>
            <a:ext cx="8409074" cy="492282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535" y="11474869"/>
            <a:ext cx="1942678" cy="156061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902" y="20802301"/>
            <a:ext cx="2857500" cy="248602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9318" y="10860340"/>
            <a:ext cx="2807428" cy="1868216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 rot="21317155">
            <a:off x="11525000" y="24279803"/>
            <a:ext cx="2569153" cy="63290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4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216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Company>University of Pennsylvania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Biomedical Library</dc:creator>
  <cp:lastModifiedBy>Jackie Li</cp:lastModifiedBy>
  <cp:revision>153</cp:revision>
  <dcterms:created xsi:type="dcterms:W3CDTF">2011-08-19T15:53:02Z</dcterms:created>
  <dcterms:modified xsi:type="dcterms:W3CDTF">2015-05-12T00:03:20Z</dcterms:modified>
</cp:coreProperties>
</file>