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g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CodeWave Commun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iCodeWave Community</a:t>
            </a:r>
          </a:p>
        </p:txBody>
      </p:sp>
      <p:sp>
        <p:nvSpPr>
          <p:cNvPr id="172" name="SwiftU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</a:t>
            </a:r>
          </a:p>
        </p:txBody>
      </p:sp>
      <p:sp>
        <p:nvSpPr>
          <p:cNvPr id="173" name="Part 2 – Global Modifier for UI Component View, Part 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2 – Global Modifier for UI Component View, Part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222" name="Fo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Font</a:t>
            </a:r>
          </a:p>
        </p:txBody>
      </p:sp>
      <p:sp>
        <p:nvSpPr>
          <p:cNvPr id="223" name="To change font size globally in a Text View or anything related to ‘text’…"/>
          <p:cNvSpPr txBox="1"/>
          <p:nvPr>
            <p:ph type="body" sz="half" idx="1"/>
          </p:nvPr>
        </p:nvSpPr>
        <p:spPr>
          <a:xfrm>
            <a:off x="1206500" y="3881037"/>
            <a:ext cx="13266884" cy="7257717"/>
          </a:xfrm>
          <a:prstGeom prst="rect">
            <a:avLst/>
          </a:prstGeom>
        </p:spPr>
        <p:txBody>
          <a:bodyPr/>
          <a:lstStyle/>
          <a:p>
            <a:pPr/>
            <a:r>
              <a:t>To change font </a:t>
            </a:r>
            <a:r>
              <a:rPr b="1"/>
              <a:t>size</a:t>
            </a:r>
            <a:r>
              <a:t> globally in a Text View or anything related to ‘text’</a:t>
            </a:r>
          </a:p>
          <a:p>
            <a:pPr/>
            <a:r>
              <a:t>To use default font (San Francisco) and adjust size,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.font(.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??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)</a:t>
            </a:r>
            <a:r>
              <a:t> followed by modifier and sizing based on picture beside (eg: </a:t>
            </a:r>
            <a:r>
              <a:rPr>
                <a:solidFill>
                  <a:schemeClr val="accent1">
                    <a:lumOff val="13575"/>
                  </a:schemeClr>
                </a:solidFill>
              </a:rPr>
              <a:t>.font(.headline)</a:t>
            </a:r>
            <a:r>
              <a:t>)</a:t>
            </a:r>
          </a:p>
        </p:txBody>
      </p:sp>
      <p:sp>
        <p:nvSpPr>
          <p:cNvPr id="224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25" name="swiftui_dynamic_font.jpg" descr="swiftui_dynamic_font.jpg"/>
          <p:cNvPicPr>
            <a:picLocks noChangeAspect="1"/>
          </p:cNvPicPr>
          <p:nvPr/>
        </p:nvPicPr>
        <p:blipFill>
          <a:blip r:embed="rId2">
            <a:extLst/>
          </a:blip>
          <a:srcRect l="73400" t="0" r="0" b="0"/>
          <a:stretch>
            <a:fillRect/>
          </a:stretch>
        </p:blipFill>
        <p:spPr>
          <a:xfrm>
            <a:off x="17389970" y="2680096"/>
            <a:ext cx="4530095" cy="83557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228" name="Custom Fo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Custom Font</a:t>
            </a:r>
          </a:p>
        </p:txBody>
      </p:sp>
      <p:sp>
        <p:nvSpPr>
          <p:cNvPr id="229" name="To use custom font that provided by Xcode, you can use .font(Font.custom(&quot;?&quot;, size: ??))…"/>
          <p:cNvSpPr txBox="1"/>
          <p:nvPr>
            <p:ph type="body" sz="half" idx="1"/>
          </p:nvPr>
        </p:nvSpPr>
        <p:spPr>
          <a:xfrm>
            <a:off x="1206500" y="3881037"/>
            <a:ext cx="13266884" cy="7257717"/>
          </a:xfrm>
          <a:prstGeom prst="rect">
            <a:avLst/>
          </a:prstGeom>
        </p:spPr>
        <p:txBody>
          <a:bodyPr/>
          <a:lstStyle/>
          <a:p>
            <a:pPr/>
            <a:r>
              <a:t>To use custom font that provided by Xcode, you can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.font(Font.custom(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"?"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, size: 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??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))</a:t>
            </a:r>
          </a:p>
          <a:p>
            <a:pPr/>
            <a:r>
              <a:t>Type the string </a:t>
            </a:r>
            <a:r>
              <a:rPr b="1"/>
              <a:t>correctly</a:t>
            </a:r>
            <a:r>
              <a:t>, otherwise font won’t appear</a:t>
            </a:r>
          </a:p>
        </p:txBody>
      </p:sp>
      <p:sp>
        <p:nvSpPr>
          <p:cNvPr id="230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31" name="zWt4l.gif" descr="zWt4l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40894" y="2430017"/>
            <a:ext cx="5040500" cy="10159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234" name="Font Weigh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Font Weight</a:t>
            </a:r>
          </a:p>
        </p:txBody>
      </p:sp>
      <p:sp>
        <p:nvSpPr>
          <p:cNvPr id="235" name="To change thickness of font, simply use .fontWeight(.??)…"/>
          <p:cNvSpPr txBox="1"/>
          <p:nvPr>
            <p:ph type="body" sz="half" idx="1"/>
          </p:nvPr>
        </p:nvSpPr>
        <p:spPr>
          <a:xfrm>
            <a:off x="1206500" y="3881037"/>
            <a:ext cx="13266884" cy="7257717"/>
          </a:xfrm>
          <a:prstGeom prst="rect">
            <a:avLst/>
          </a:prstGeom>
        </p:spPr>
        <p:txBody>
          <a:bodyPr/>
          <a:lstStyle/>
          <a:p>
            <a:pPr/>
            <a:r>
              <a:t>To change thickness of font, simply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.fontWeight(.</a:t>
            </a:r>
            <a:r>
              <a:rPr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??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)</a:t>
            </a:r>
            <a:endParaRPr>
              <a:solidFill>
                <a:schemeClr val="accent4">
                  <a:hueOff val="475731"/>
                  <a:satOff val="-4338"/>
                  <a:lumOff val="10182"/>
                </a:schemeClr>
              </a:solidFill>
            </a:endParaRPr>
          </a:p>
          <a:p>
            <a:pPr/>
            <a:r>
              <a:t>There are several type of font weight, list provided in picture beside</a:t>
            </a:r>
          </a:p>
        </p:txBody>
      </p:sp>
      <p:sp>
        <p:nvSpPr>
          <p:cNvPr id="236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37" name="swiftui_font_weight.jpg" descr="swiftui_font_weigh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91606" y="3432115"/>
            <a:ext cx="7325607" cy="8155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240" name="Line Limi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Line Limit</a:t>
            </a:r>
          </a:p>
        </p:txBody>
      </p:sp>
      <p:sp>
        <p:nvSpPr>
          <p:cNvPr id="241" name="To limit the text so it’s not spilled, use .lineLimit() followed by number Int"/>
          <p:cNvSpPr txBox="1"/>
          <p:nvPr>
            <p:ph type="body" sz="half" idx="1"/>
          </p:nvPr>
        </p:nvSpPr>
        <p:spPr>
          <a:xfrm>
            <a:off x="1206500" y="3881037"/>
            <a:ext cx="13266884" cy="7257717"/>
          </a:xfrm>
          <a:prstGeom prst="rect">
            <a:avLst/>
          </a:prstGeom>
        </p:spPr>
        <p:txBody>
          <a:bodyPr/>
          <a:lstStyle/>
          <a:p>
            <a:pPr/>
            <a:r>
              <a:t>To limit the text so it’s not spilled,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.lineLimit()</a:t>
            </a:r>
            <a:r>
              <a:t> followed by number Int</a:t>
            </a:r>
          </a:p>
        </p:txBody>
      </p:sp>
      <p:sp>
        <p:nvSpPr>
          <p:cNvPr id="242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43" name="swiftui-text-multiline-fixed.png" descr="swiftui-text-multiline-fix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676760" y="2957152"/>
            <a:ext cx="4211289" cy="9105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246" name="Line Spac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Line Spacing</a:t>
            </a:r>
          </a:p>
        </p:txBody>
      </p:sp>
      <p:sp>
        <p:nvSpPr>
          <p:cNvPr id="247" name="To have spacing between text line in a string, use .lineSpacing() followed by number Int"/>
          <p:cNvSpPr txBox="1"/>
          <p:nvPr>
            <p:ph type="body" sz="half" idx="1"/>
          </p:nvPr>
        </p:nvSpPr>
        <p:spPr>
          <a:xfrm>
            <a:off x="1206500" y="3881037"/>
            <a:ext cx="13266884" cy="7257717"/>
          </a:xfrm>
          <a:prstGeom prst="rect">
            <a:avLst/>
          </a:prstGeom>
        </p:spPr>
        <p:txBody>
          <a:bodyPr/>
          <a:lstStyle/>
          <a:p>
            <a:pPr/>
            <a:r>
              <a:t>To have spacing between text line in a string,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.lineSpacing()</a:t>
            </a:r>
            <a:r>
              <a:t> followed by number Int</a:t>
            </a:r>
          </a:p>
        </p:txBody>
      </p:sp>
      <p:sp>
        <p:nvSpPr>
          <p:cNvPr id="24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31900" y="5156200"/>
            <a:ext cx="7269778" cy="4448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lobal Modifier for Component View"/>
          <p:cNvSpPr txBox="1"/>
          <p:nvPr>
            <p:ph type="title"/>
          </p:nvPr>
        </p:nvSpPr>
        <p:spPr>
          <a:xfrm>
            <a:off x="1119657" y="952500"/>
            <a:ext cx="21971001" cy="1433163"/>
          </a:xfrm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252" name="Multine Text Alignment"/>
          <p:cNvSpPr txBox="1"/>
          <p:nvPr>
            <p:ph type="body" idx="21"/>
          </p:nvPr>
        </p:nvSpPr>
        <p:spPr>
          <a:xfrm>
            <a:off x="1119657" y="2245962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Multine Text Alignment</a:t>
            </a:r>
          </a:p>
        </p:txBody>
      </p:sp>
      <p:sp>
        <p:nvSpPr>
          <p:cNvPr id="253" name="To control text behaviour just like our Report in College, use .multilineTextAlignment()…"/>
          <p:cNvSpPr txBox="1"/>
          <p:nvPr>
            <p:ph type="body" sz="quarter" idx="1"/>
          </p:nvPr>
        </p:nvSpPr>
        <p:spPr>
          <a:xfrm>
            <a:off x="1119584" y="9963738"/>
            <a:ext cx="19463293" cy="2834482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To control text behaviour just like our Report in College,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.multilineTextAlignment()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Parameter we can choose one of following: leading, center, or trailing</a:t>
            </a:r>
          </a:p>
        </p:txBody>
      </p:sp>
      <p:sp>
        <p:nvSpPr>
          <p:cNvPr id="254" name="iCodeWave Community"/>
          <p:cNvSpPr txBox="1"/>
          <p:nvPr/>
        </p:nvSpPr>
        <p:spPr>
          <a:xfrm>
            <a:off x="1119657" y="11839048"/>
            <a:ext cx="21971002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55" name="how-to-adjust-text-alignment-using-multilinetextalignment-2.jpeg" descr="how-to-adjust-text-alignment-using-multilinetextalignment-2.jpeg"/>
          <p:cNvPicPr>
            <a:picLocks noChangeAspect="1"/>
          </p:cNvPicPr>
          <p:nvPr/>
        </p:nvPicPr>
        <p:blipFill>
          <a:blip r:embed="rId2">
            <a:extLst/>
          </a:blip>
          <a:srcRect l="0" t="49300" r="0" b="20908"/>
          <a:stretch>
            <a:fillRect/>
          </a:stretch>
        </p:blipFill>
        <p:spPr>
          <a:xfrm>
            <a:off x="1119657" y="3719493"/>
            <a:ext cx="19463179" cy="38845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258" name="Hidden/Opac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Hidden/Opacity</a:t>
            </a:r>
          </a:p>
        </p:txBody>
      </p:sp>
      <p:sp>
        <p:nvSpPr>
          <p:cNvPr id="259" name="To hide View we don’t want to need, simply use .hidden() or .opacity(Double) modifier to hide View from appearance, not to remove and change layout"/>
          <p:cNvSpPr txBox="1"/>
          <p:nvPr>
            <p:ph type="body" sz="half" idx="1"/>
          </p:nvPr>
        </p:nvSpPr>
        <p:spPr>
          <a:xfrm>
            <a:off x="1206500" y="3881037"/>
            <a:ext cx="10194079" cy="7257717"/>
          </a:xfrm>
          <a:prstGeom prst="rect">
            <a:avLst/>
          </a:prstGeom>
        </p:spPr>
        <p:txBody>
          <a:bodyPr/>
          <a:lstStyle/>
          <a:p>
            <a:pPr/>
            <a:r>
              <a:t>To hide View we don’t want to need, simply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.hidden()</a:t>
            </a:r>
            <a:r>
              <a:t> or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.opacity(Double) </a:t>
            </a:r>
            <a:r>
              <a:t>modifier to hide View from appearance, not to remove and change layout</a:t>
            </a:r>
          </a:p>
        </p:txBody>
      </p:sp>
      <p:sp>
        <p:nvSpPr>
          <p:cNvPr id="260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61" name="layout-removingviews-login@2x.png" descr="layout-removingviews-login@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77381" y="3969017"/>
            <a:ext cx="10622120" cy="5777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264" name="Corner Radiu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Corner Radius</a:t>
            </a:r>
          </a:p>
        </p:txBody>
      </p:sp>
      <p:sp>
        <p:nvSpPr>
          <p:cNvPr id="265" name="To round a View, simply use .cornerRadius(Double)"/>
          <p:cNvSpPr txBox="1"/>
          <p:nvPr>
            <p:ph type="body" sz="half" idx="1"/>
          </p:nvPr>
        </p:nvSpPr>
        <p:spPr>
          <a:xfrm>
            <a:off x="1206500" y="3881037"/>
            <a:ext cx="10194079" cy="7257717"/>
          </a:xfrm>
          <a:prstGeom prst="rect">
            <a:avLst/>
          </a:prstGeom>
        </p:spPr>
        <p:txBody>
          <a:bodyPr/>
          <a:lstStyle/>
          <a:p>
            <a:pPr/>
            <a:r>
              <a:t>To round a View, simply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.cornerRadius(Double)</a:t>
            </a:r>
          </a:p>
        </p:txBody>
      </p:sp>
      <p:sp>
        <p:nvSpPr>
          <p:cNvPr id="266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67" name="corner-radius-examples.png" descr="corner-radius-exampl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57529" y="3881037"/>
            <a:ext cx="9642146" cy="4067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iCodeWave Commun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iCodeWave Community</a:t>
            </a:r>
          </a:p>
        </p:txBody>
      </p:sp>
      <p:sp>
        <p:nvSpPr>
          <p:cNvPr id="270" name="Thanks For Your Attendance Today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Thanks For Your Attendance Today!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Agenda"/>
          <p:cNvSpPr txBox="1"/>
          <p:nvPr>
            <p:ph type="title"/>
          </p:nvPr>
        </p:nvSpPr>
        <p:spPr>
          <a:xfrm>
            <a:off x="1206500" y="1270000"/>
            <a:ext cx="9779000" cy="1940511"/>
          </a:xfrm>
          <a:prstGeom prst="rect">
            <a:avLst/>
          </a:prstGeom>
        </p:spPr>
        <p:txBody>
          <a:bodyPr/>
          <a:lstStyle/>
          <a:p>
            <a:pPr/>
            <a:r>
              <a:t>Today’s Agenda</a:t>
            </a:r>
          </a:p>
        </p:txBody>
      </p:sp>
      <p:sp>
        <p:nvSpPr>
          <p:cNvPr id="176" name="What is Global Modifier?…"/>
          <p:cNvSpPr txBox="1"/>
          <p:nvPr>
            <p:ph type="body" sz="half" idx="1"/>
          </p:nvPr>
        </p:nvSpPr>
        <p:spPr>
          <a:xfrm>
            <a:off x="1206500" y="3406449"/>
            <a:ext cx="9779000" cy="7498441"/>
          </a:xfrm>
          <a:prstGeom prst="rect">
            <a:avLst/>
          </a:prstGeom>
        </p:spPr>
        <p:txBody>
          <a:bodyPr/>
          <a:lstStyle/>
          <a:p>
            <a:pPr defTabSz="643889">
              <a:defRPr sz="3432"/>
            </a:pPr>
            <a:r>
              <a:t>What is Global Modifier?</a:t>
            </a:r>
          </a:p>
          <a:p>
            <a:pPr defTabSz="643889">
              <a:defRPr sz="3432"/>
            </a:pPr>
            <a:r>
              <a:t>Padding</a:t>
            </a:r>
          </a:p>
          <a:p>
            <a:pPr defTabSz="643889">
              <a:defRPr sz="3432"/>
            </a:pPr>
            <a:r>
              <a:t>Frame</a:t>
            </a:r>
          </a:p>
          <a:p>
            <a:pPr defTabSz="643889">
              <a:defRPr sz="3432"/>
            </a:pPr>
            <a:r>
              <a:t>Navigation Stack</a:t>
            </a:r>
          </a:p>
          <a:p>
            <a:pPr defTabSz="643889">
              <a:defRPr sz="3432"/>
            </a:pPr>
            <a:r>
              <a:t>Navigation Title</a:t>
            </a:r>
          </a:p>
          <a:p>
            <a:pPr defTabSz="643889">
              <a:defRPr sz="3432"/>
            </a:pPr>
            <a:r>
              <a:t>Foreground Style</a:t>
            </a:r>
          </a:p>
          <a:p>
            <a:pPr defTabSz="643889">
              <a:defRPr sz="3432"/>
            </a:pPr>
            <a:r>
              <a:t>Background Style</a:t>
            </a:r>
          </a:p>
          <a:p>
            <a:pPr defTabSz="643889">
              <a:defRPr sz="3432"/>
            </a:pPr>
            <a:r>
              <a:t>Font</a:t>
            </a:r>
          </a:p>
          <a:p>
            <a:pPr defTabSz="643889">
              <a:defRPr sz="3432"/>
            </a:pPr>
            <a:r>
              <a:t>Custom Font</a:t>
            </a:r>
          </a:p>
          <a:p>
            <a:pPr defTabSz="643889">
              <a:defRPr sz="3432"/>
            </a:pPr>
            <a:r>
              <a:t>Font Weight</a:t>
            </a:r>
          </a:p>
          <a:p>
            <a:pPr defTabSz="643889">
              <a:defRPr sz="3432"/>
            </a:pPr>
            <a:r>
              <a:t>Line Limit</a:t>
            </a:r>
          </a:p>
          <a:p>
            <a:pPr defTabSz="643889">
              <a:defRPr sz="3432"/>
            </a:pPr>
            <a:r>
              <a:t>Line Spacing</a:t>
            </a:r>
          </a:p>
          <a:p>
            <a:pPr defTabSz="643889">
              <a:defRPr sz="3432"/>
            </a:pPr>
            <a:r>
              <a:t>Multiline Text Alignment</a:t>
            </a:r>
          </a:p>
          <a:p>
            <a:pPr defTabSz="643889">
              <a:defRPr sz="3432"/>
            </a:pPr>
            <a:r>
              <a:t>Hidden</a:t>
            </a:r>
          </a:p>
        </p:txBody>
      </p:sp>
      <p:pic>
        <p:nvPicPr>
          <p:cNvPr id="177" name="Moss-covered rocks" descr="Moss-covered ro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573" t="0" r="31610" b="0"/>
          <a:stretch>
            <a:fillRect/>
          </a:stretch>
        </p:blipFill>
        <p:spPr>
          <a:xfrm>
            <a:off x="12192000" y="1270000"/>
            <a:ext cx="10921713" cy="11188701"/>
          </a:xfrm>
          <a:prstGeom prst="rect">
            <a:avLst/>
          </a:prstGeom>
        </p:spPr>
      </p:pic>
      <p:sp>
        <p:nvSpPr>
          <p:cNvPr id="17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What is Global Modifier?"/>
          <p:cNvSpPr txBox="1"/>
          <p:nvPr>
            <p:ph type="title"/>
          </p:nvPr>
        </p:nvSpPr>
        <p:spPr>
          <a:xfrm>
            <a:off x="1206500" y="1270000"/>
            <a:ext cx="9779000" cy="1940511"/>
          </a:xfrm>
          <a:prstGeom prst="rect">
            <a:avLst/>
          </a:prstGeom>
        </p:spPr>
        <p:txBody>
          <a:bodyPr/>
          <a:lstStyle>
            <a:lvl1pPr defTabSz="1950671">
              <a:defRPr spc="-136" sz="6800"/>
            </a:lvl1pPr>
          </a:lstStyle>
          <a:p>
            <a:pPr/>
            <a:r>
              <a:t>What is Global Modifier?</a:t>
            </a:r>
          </a:p>
        </p:txBody>
      </p:sp>
      <p:sp>
        <p:nvSpPr>
          <p:cNvPr id="181" name="Global Modifier is a modifier that usually modifies View either the design or logical business"/>
          <p:cNvSpPr txBox="1"/>
          <p:nvPr>
            <p:ph type="body" sz="half" idx="1"/>
          </p:nvPr>
        </p:nvSpPr>
        <p:spPr>
          <a:xfrm>
            <a:off x="1206500" y="3810071"/>
            <a:ext cx="9779000" cy="7069419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Global Modifier is a modifier that usually modifies View either the design or logical business</a:t>
            </a:r>
          </a:p>
        </p:txBody>
      </p:sp>
      <p:pic>
        <p:nvPicPr>
          <p:cNvPr id="182" name="Moss-covered rocks" descr="Moss-covered ro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3394" t="0" r="13394" b="0"/>
          <a:stretch>
            <a:fillRect/>
          </a:stretch>
        </p:blipFill>
        <p:spPr>
          <a:xfrm>
            <a:off x="12192000" y="1270000"/>
            <a:ext cx="10921713" cy="11188700"/>
          </a:xfrm>
          <a:prstGeom prst="rect">
            <a:avLst/>
          </a:prstGeom>
        </p:spPr>
      </p:pic>
      <p:sp>
        <p:nvSpPr>
          <p:cNvPr id="183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186" name="Padd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Padding</a:t>
            </a:r>
          </a:p>
        </p:txBody>
      </p:sp>
      <p:sp>
        <p:nvSpPr>
          <p:cNvPr id="187" name="To have spacing between border and content…"/>
          <p:cNvSpPr txBox="1"/>
          <p:nvPr>
            <p:ph type="body" sz="half" idx="1"/>
          </p:nvPr>
        </p:nvSpPr>
        <p:spPr>
          <a:xfrm>
            <a:off x="1206500" y="3881037"/>
            <a:ext cx="14344598" cy="7257717"/>
          </a:xfrm>
          <a:prstGeom prst="rect">
            <a:avLst/>
          </a:prstGeom>
        </p:spPr>
        <p:txBody>
          <a:bodyPr/>
          <a:lstStyle/>
          <a:p>
            <a:pPr/>
            <a:r>
              <a:t>To have spacing between border and content</a:t>
            </a:r>
          </a:p>
          <a:p>
            <a:pPr/>
            <a:r>
              <a:t>To use dynamic size,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.padding()</a:t>
            </a:r>
            <a:r>
              <a:t> without give additional parameter</a:t>
            </a:r>
          </a:p>
        </p:txBody>
      </p:sp>
      <p:sp>
        <p:nvSpPr>
          <p:cNvPr id="18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25631" y="4299764"/>
            <a:ext cx="7118569" cy="511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192" name="Fram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Frame</a:t>
            </a:r>
          </a:p>
        </p:txBody>
      </p:sp>
      <p:sp>
        <p:nvSpPr>
          <p:cNvPr id="193" name="To specify width and height of Component View…"/>
          <p:cNvSpPr txBox="1"/>
          <p:nvPr>
            <p:ph type="body" sz="half" idx="1"/>
          </p:nvPr>
        </p:nvSpPr>
        <p:spPr>
          <a:xfrm>
            <a:off x="1206500" y="3881037"/>
            <a:ext cx="13266884" cy="7257717"/>
          </a:xfrm>
          <a:prstGeom prst="rect">
            <a:avLst/>
          </a:prstGeom>
        </p:spPr>
        <p:txBody>
          <a:bodyPr/>
          <a:lstStyle/>
          <a:p>
            <a:pPr marL="585215" indent="-585215" defTabSz="2340805">
              <a:spcBef>
                <a:spcPts val="4300"/>
              </a:spcBef>
              <a:defRPr sz="4608"/>
            </a:pPr>
            <a:r>
              <a:t>To specify width and height of Component View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To apply,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.frame()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SwiftUI offered several parameter, such as: minWidth, idealWidth, maxWidth, minHeight, idealHeight, maxHeight, alignment</a:t>
            </a:r>
          </a:p>
          <a:p>
            <a:pPr marL="585215" indent="-585215" defTabSz="2340805">
              <a:spcBef>
                <a:spcPts val="4300"/>
              </a:spcBef>
              <a:defRPr sz="4608"/>
            </a:pPr>
            <a:r>
              <a:t>To maximize frame size we can use either maxWidth or maxHeight to achieve bound-size frame</a:t>
            </a:r>
          </a:p>
        </p:txBody>
      </p:sp>
      <p:sp>
        <p:nvSpPr>
          <p:cNvPr id="194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195" name="frame-modifier.gif" descr="frame-modifier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71672" y="4129463"/>
            <a:ext cx="7850526" cy="5457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198" name="Navigation Stac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Navigation Stack</a:t>
            </a:r>
          </a:p>
        </p:txBody>
      </p:sp>
      <p:sp>
        <p:nvSpPr>
          <p:cNvPr id="199" name="To enable navigation and switching between struct View (eg: transition from View A to View B)…"/>
          <p:cNvSpPr txBox="1"/>
          <p:nvPr>
            <p:ph type="body" sz="half" idx="1"/>
          </p:nvPr>
        </p:nvSpPr>
        <p:spPr>
          <a:xfrm>
            <a:off x="1181100" y="3881037"/>
            <a:ext cx="13266884" cy="7257717"/>
          </a:xfrm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t>To enable navigation and switching between struct View (eg: transition from View A to View B)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How to apply? Simply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NavigationStack {}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To enable navigation-related function (eg: toolbar item, navigation item, segue to another view, etc)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Must be embed on very first of View (the parent of View)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You can add another NavigationStack in child of View, but sometimes bug appear (nobody knew)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t>Better embed NavigationStack into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#Preview</a:t>
            </a:r>
            <a:r>
              <a:t> closure, </a:t>
            </a:r>
            <a:r>
              <a:rPr b="1"/>
              <a:t>except</a:t>
            </a:r>
            <a:r>
              <a:t> the parent View must placed into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var body</a:t>
            </a:r>
          </a:p>
        </p:txBody>
      </p:sp>
      <p:sp>
        <p:nvSpPr>
          <p:cNvPr id="200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11350" y="5219282"/>
            <a:ext cx="8404277" cy="32774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204" name="Navigation 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Navigation Title</a:t>
            </a:r>
          </a:p>
        </p:txBody>
      </p:sp>
      <p:sp>
        <p:nvSpPr>
          <p:cNvPr id="205" name="To give current page View a title…"/>
          <p:cNvSpPr txBox="1"/>
          <p:nvPr>
            <p:ph type="body" sz="half" idx="1"/>
          </p:nvPr>
        </p:nvSpPr>
        <p:spPr>
          <a:xfrm>
            <a:off x="1206500" y="3881037"/>
            <a:ext cx="13266884" cy="7257717"/>
          </a:xfrm>
          <a:prstGeom prst="rect">
            <a:avLst/>
          </a:prstGeom>
        </p:spPr>
        <p:txBody>
          <a:bodyPr/>
          <a:lstStyle/>
          <a:p>
            <a:pPr/>
            <a:r>
              <a:t>To give current page View a title</a:t>
            </a:r>
          </a:p>
          <a:p>
            <a:pPr/>
            <a:r>
              <a:t>To enable title, firstly you must wrap the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NavigationStack {}</a:t>
            </a:r>
            <a:r>
              <a:t> and put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.navigationTitle()</a:t>
            </a:r>
            <a:r>
              <a:t> right before closing bracket</a:t>
            </a:r>
          </a:p>
          <a:p>
            <a:pPr/>
            <a:r>
              <a:t>You can still achieve this modifier if you put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NavigationStack {}</a:t>
            </a:r>
            <a:r>
              <a:t> into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#Preview</a:t>
            </a:r>
            <a:r>
              <a:t> closure</a:t>
            </a:r>
          </a:p>
        </p:txBody>
      </p:sp>
      <p:sp>
        <p:nvSpPr>
          <p:cNvPr id="206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4200" y="4605434"/>
            <a:ext cx="8266542" cy="5808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210" name="Foreground Sty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Foreground Style</a:t>
            </a:r>
          </a:p>
        </p:txBody>
      </p:sp>
      <p:sp>
        <p:nvSpPr>
          <p:cNvPr id="211" name="To give accent color of content in a View use .foregroundStyle() followed by modifier Color…"/>
          <p:cNvSpPr txBox="1"/>
          <p:nvPr>
            <p:ph type="body" sz="half" idx="1"/>
          </p:nvPr>
        </p:nvSpPr>
        <p:spPr>
          <a:xfrm>
            <a:off x="1206500" y="3881037"/>
            <a:ext cx="13266884" cy="7257717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To give accent color of content in a View use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.foregroundStyle()</a:t>
            </a:r>
            <a:r>
              <a:t> followed by modifier Color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In Text View, is used to change the color of text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In Button, is used to change the color of text (not the background)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If we put this modifier under Stacking the entire Stack will have same content color</a:t>
            </a:r>
          </a:p>
        </p:txBody>
      </p:sp>
      <p:sp>
        <p:nvSpPr>
          <p:cNvPr id="212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51150" y="2458637"/>
            <a:ext cx="5549976" cy="10451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lobal Modifier for Component 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Global Modifier for Component View</a:t>
            </a:r>
          </a:p>
        </p:txBody>
      </p:sp>
      <p:sp>
        <p:nvSpPr>
          <p:cNvPr id="216" name="Background Sty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Background Style</a:t>
            </a:r>
          </a:p>
        </p:txBody>
      </p:sp>
      <p:sp>
        <p:nvSpPr>
          <p:cNvPr id="217" name="To give background color of a View…"/>
          <p:cNvSpPr txBox="1"/>
          <p:nvPr>
            <p:ph type="body" sz="half" idx="1"/>
          </p:nvPr>
        </p:nvSpPr>
        <p:spPr>
          <a:xfrm>
            <a:off x="1206500" y="3881037"/>
            <a:ext cx="13266884" cy="7257717"/>
          </a:xfrm>
          <a:prstGeom prst="rect">
            <a:avLst/>
          </a:prstGeom>
        </p:spPr>
        <p:txBody>
          <a:bodyPr/>
          <a:lstStyle/>
          <a:p>
            <a:pPr/>
            <a:r>
              <a:t>To give background color of a View</a:t>
            </a:r>
          </a:p>
          <a:p>
            <a:pPr/>
            <a:r>
              <a:t>the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.background()</a:t>
            </a:r>
            <a:r>
              <a:t> modifier should be placed on last position of any other modifiers to ensure fill entire background of View</a:t>
            </a:r>
          </a:p>
        </p:txBody>
      </p:sp>
      <p:sp>
        <p:nvSpPr>
          <p:cNvPr id="21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41432" y="4953212"/>
            <a:ext cx="9412419" cy="3809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