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iCodeWave Community</a:t>
            </a:r>
          </a:p>
        </p:txBody>
      </p:sp>
      <p:sp>
        <p:nvSpPr>
          <p:cNvPr id="172" name="Introduction to SwiftU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SwiftUI</a:t>
            </a:r>
          </a:p>
        </p:txBody>
      </p:sp>
      <p:sp>
        <p:nvSpPr>
          <p:cNvPr id="173" name="Part 1 – UI Component View Part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1 – UI Component View 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20" name="TextFiel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TextField</a:t>
            </a:r>
          </a:p>
        </p:txBody>
      </p:sp>
      <p:sp>
        <p:nvSpPr>
          <p:cNvPr id="221" name="To make user input something into screen…"/>
          <p:cNvSpPr txBox="1"/>
          <p:nvPr>
            <p:ph type="body" sz="half" idx="1"/>
          </p:nvPr>
        </p:nvSpPr>
        <p:spPr>
          <a:xfrm>
            <a:off x="1206500" y="3294951"/>
            <a:ext cx="14344598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user input something into screen</a:t>
            </a:r>
          </a:p>
          <a:p>
            <a:pPr/>
            <a:r>
              <a:t>Don’t forget to bind the text into property wrapper</a:t>
            </a:r>
          </a:p>
        </p:txBody>
      </p:sp>
      <p:sp>
        <p:nvSpPr>
          <p:cNvPr id="222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9250" y="1122248"/>
            <a:ext cx="6137254" cy="11471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26" name="Butt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Button</a:t>
            </a:r>
          </a:p>
        </p:txBody>
      </p:sp>
      <p:sp>
        <p:nvSpPr>
          <p:cNvPr id="227" name="To perform an action when user interact with Button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perform an action when user interact with Button</a:t>
            </a:r>
          </a:p>
          <a:p>
            <a:pPr/>
            <a:r>
              <a:t>There are 3 template to take: Plain/borderless, bordered, and bordered prominent</a:t>
            </a:r>
          </a:p>
          <a:p>
            <a:pPr/>
            <a:r>
              <a:t>Don’t forget to fill the closure of action to trigger what will happened when user interact</a:t>
            </a:r>
          </a:p>
        </p:txBody>
      </p:sp>
      <p:sp>
        <p:nvSpPr>
          <p:cNvPr id="22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490" b="0"/>
          <a:stretch>
            <a:fillRect/>
          </a:stretch>
        </p:blipFill>
        <p:spPr>
          <a:xfrm>
            <a:off x="13919200" y="5500567"/>
            <a:ext cx="9011382" cy="3977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32" name="For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</a:t>
            </a:r>
          </a:p>
        </p:txBody>
      </p:sp>
      <p:sp>
        <p:nvSpPr>
          <p:cNvPr id="233" name="To make a simple form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a simple form</a:t>
            </a:r>
          </a:p>
          <a:p>
            <a:pPr/>
            <a:r>
              <a:t>Form are just a wrapper for another View</a:t>
            </a:r>
          </a:p>
          <a:p>
            <a:pPr/>
            <a:r>
              <a:t>User can add almost any View inside of Form</a:t>
            </a:r>
          </a:p>
          <a:p>
            <a:pPr/>
            <a:r>
              <a:t>You can use header or footer to add information</a:t>
            </a:r>
          </a:p>
          <a:p>
            <a:pPr/>
            <a:r>
              <a:t>Or… use section to separate between columns of form</a:t>
            </a:r>
          </a:p>
        </p:txBody>
      </p:sp>
      <p:sp>
        <p:nvSpPr>
          <p:cNvPr id="23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850" y="1555257"/>
            <a:ext cx="5263695" cy="10605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38" name="Li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239" name="To make a scrollable content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a scrollable content</a:t>
            </a:r>
          </a:p>
          <a:p>
            <a:pPr/>
            <a:r>
              <a:t>By default scroll behaviour is vertical</a:t>
            </a:r>
          </a:p>
          <a:p>
            <a:pPr/>
            <a:r>
              <a:t>You can also add footer and header into the list</a:t>
            </a:r>
          </a:p>
          <a:p>
            <a:pPr/>
            <a:r>
              <a:t>To separate between columns, you can also add Section</a:t>
            </a:r>
          </a:p>
        </p:txBody>
      </p:sp>
      <p:sp>
        <p:nvSpPr>
          <p:cNvPr id="24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43156" y="2128896"/>
            <a:ext cx="4834531" cy="9458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44" name="List vs Form what’s the differenc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 vs Form what’s the difference?</a:t>
            </a:r>
          </a:p>
        </p:txBody>
      </p:sp>
      <p:sp>
        <p:nvSpPr>
          <p:cNvPr id="245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0054" y="3646127"/>
            <a:ext cx="18211092" cy="693245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In macOS there’s a difference in a appearance"/>
          <p:cNvSpPr txBox="1"/>
          <p:nvPr/>
        </p:nvSpPr>
        <p:spPr>
          <a:xfrm>
            <a:off x="800100" y="10956087"/>
            <a:ext cx="21971000" cy="505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In macOS there’s a difference in a appearance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50" name="List vs Form what’s the differenc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 vs Form what’s the difference?</a:t>
            </a:r>
          </a:p>
        </p:txBody>
      </p:sp>
      <p:sp>
        <p:nvSpPr>
          <p:cNvPr id="251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sp>
        <p:nvSpPr>
          <p:cNvPr id="252" name="In iOS &amp; iPadOS, there’s no difference between them. Use them freely as you like"/>
          <p:cNvSpPr txBox="1"/>
          <p:nvPr>
            <p:ph type="body" idx="1"/>
          </p:nvPr>
        </p:nvSpPr>
        <p:spPr>
          <a:xfrm>
            <a:off x="1206500" y="4053280"/>
            <a:ext cx="21362935" cy="6631053"/>
          </a:xfrm>
          <a:prstGeom prst="rect">
            <a:avLst/>
          </a:prstGeom>
        </p:spPr>
        <p:txBody>
          <a:bodyPr/>
          <a:lstStyle>
            <a:lvl1pPr marL="1248523" indent="-1079500" algn="just">
              <a:lnSpc>
                <a:spcPct val="100000"/>
              </a:lnSpc>
              <a:spcBef>
                <a:spcPts val="0"/>
              </a:spcBef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 iOS &amp; iPadOS, there’s no difference between them. Use them freely as you like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iCodeWave Community</a:t>
            </a:r>
          </a:p>
        </p:txBody>
      </p:sp>
      <p:sp>
        <p:nvSpPr>
          <p:cNvPr id="255" name="Thanks For Your Attendance Today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Thanks For Your Attendance Today!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Agenda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/>
          <a:p>
            <a:pPr/>
            <a:r>
              <a:t>Today’s Agenda</a:t>
            </a:r>
          </a:p>
        </p:txBody>
      </p:sp>
      <p:sp>
        <p:nvSpPr>
          <p:cNvPr id="176" name="Things You Need to Know…"/>
          <p:cNvSpPr txBox="1"/>
          <p:nvPr>
            <p:ph type="body" sz="half" idx="1"/>
          </p:nvPr>
        </p:nvSpPr>
        <p:spPr>
          <a:xfrm>
            <a:off x="1206500" y="3406449"/>
            <a:ext cx="9779000" cy="7498441"/>
          </a:xfrm>
          <a:prstGeom prst="rect">
            <a:avLst/>
          </a:prstGeom>
        </p:spPr>
        <p:txBody>
          <a:bodyPr/>
          <a:lstStyle/>
          <a:p>
            <a:pPr defTabSz="718184">
              <a:defRPr sz="4785"/>
            </a:pPr>
            <a:r>
              <a:t>Things You Need to Know</a:t>
            </a:r>
          </a:p>
          <a:p>
            <a:pPr defTabSz="718184">
              <a:defRPr sz="4785"/>
            </a:pPr>
            <a:r>
              <a:t>Modifier</a:t>
            </a:r>
          </a:p>
          <a:p>
            <a:pPr defTabSz="718184">
              <a:defRPr sz="4785"/>
            </a:pPr>
            <a:r>
              <a:t>Text</a:t>
            </a:r>
          </a:p>
          <a:p>
            <a:pPr defTabSz="718184">
              <a:defRPr sz="4785"/>
            </a:pPr>
            <a:r>
              <a:t>VStack</a:t>
            </a:r>
          </a:p>
          <a:p>
            <a:pPr defTabSz="718184">
              <a:defRPr sz="4785"/>
            </a:pPr>
            <a:r>
              <a:t>HStack</a:t>
            </a:r>
          </a:p>
          <a:p>
            <a:pPr defTabSz="718184">
              <a:defRPr sz="4785"/>
            </a:pPr>
            <a:r>
              <a:t>ZStack</a:t>
            </a:r>
          </a:p>
          <a:p>
            <a:pPr defTabSz="718184">
              <a:defRPr sz="4785"/>
            </a:pPr>
            <a:r>
              <a:t>TextField</a:t>
            </a:r>
          </a:p>
          <a:p>
            <a:pPr defTabSz="718184">
              <a:defRPr sz="4785"/>
            </a:pPr>
            <a:r>
              <a:t>Button</a:t>
            </a:r>
          </a:p>
          <a:p>
            <a:pPr defTabSz="718184">
              <a:defRPr sz="4785"/>
            </a:pPr>
            <a:r>
              <a:t>Form</a:t>
            </a:r>
          </a:p>
          <a:p>
            <a:pPr defTabSz="718184">
              <a:defRPr sz="4785"/>
            </a:pPr>
            <a:r>
              <a:t>List</a:t>
            </a:r>
          </a:p>
        </p:txBody>
      </p:sp>
      <p:pic>
        <p:nvPicPr>
          <p:cNvPr id="177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573" t="0" r="31610" b="0"/>
          <a:stretch>
            <a:fillRect/>
          </a:stretch>
        </p:blipFill>
        <p:spPr>
          <a:xfrm>
            <a:off x="12192000" y="1270000"/>
            <a:ext cx="10921713" cy="11188701"/>
          </a:xfrm>
          <a:prstGeom prst="rect">
            <a:avLst/>
          </a:prstGeom>
        </p:spPr>
      </p:pic>
      <p:sp>
        <p:nvSpPr>
          <p:cNvPr id="17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ings You Need to K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You Need to Know</a:t>
            </a:r>
          </a:p>
        </p:txBody>
      </p:sp>
      <p:sp>
        <p:nvSpPr>
          <p:cNvPr id="181" name="Before Jump In and Code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Before Jump In and Code</a:t>
            </a:r>
          </a:p>
        </p:txBody>
      </p:sp>
      <p:sp>
        <p:nvSpPr>
          <p:cNvPr id="182" name="SwiftUI has two type of modifiers: internal and global modifier…"/>
          <p:cNvSpPr txBox="1"/>
          <p:nvPr>
            <p:ph type="body" idx="1"/>
          </p:nvPr>
        </p:nvSpPr>
        <p:spPr>
          <a:xfrm>
            <a:off x="1206500" y="4248504"/>
            <a:ext cx="21971000" cy="7100312"/>
          </a:xfrm>
          <a:prstGeom prst="rect">
            <a:avLst/>
          </a:prstGeom>
        </p:spPr>
        <p:txBody>
          <a:bodyPr/>
          <a:lstStyle/>
          <a:p>
            <a:pPr/>
            <a:r>
              <a:t>SwiftUI has two type of modifiers: internal and global modifier</a:t>
            </a:r>
          </a:p>
          <a:p>
            <a:pPr/>
            <a:r>
              <a:rPr b="1"/>
              <a:t>Internal modifier</a:t>
            </a:r>
            <a:r>
              <a:t> typical is parameter of UI Component View and can not be used in another View</a:t>
            </a:r>
          </a:p>
          <a:p>
            <a:pPr/>
            <a:r>
              <a:rPr b="1"/>
              <a:t>Global modifier</a:t>
            </a:r>
            <a:r>
              <a:t> is a View modifier that can be used in almost (not all) any View</a:t>
            </a:r>
          </a:p>
          <a:p>
            <a:pPr/>
            <a:r>
              <a:t>Output preview </a:t>
            </a:r>
            <a:r>
              <a:rPr b="1" u="sng"/>
              <a:t>always</a:t>
            </a:r>
            <a:r>
              <a:t> depends on modifier placement position</a:t>
            </a:r>
          </a:p>
        </p:txBody>
      </p:sp>
      <p:sp>
        <p:nvSpPr>
          <p:cNvPr id="18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at is Modifier?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/>
          <a:p>
            <a:pPr/>
            <a:r>
              <a:t>What is Modifier?</a:t>
            </a:r>
          </a:p>
        </p:txBody>
      </p:sp>
      <p:sp>
        <p:nvSpPr>
          <p:cNvPr id="186" name="To customise current UI Component View, whether is logical business modifier (eg: task, on appear, gestures, etc) or UI design modifier (padding, foreground style, background style, etc)…"/>
          <p:cNvSpPr txBox="1"/>
          <p:nvPr>
            <p:ph type="body" sz="half" idx="1"/>
          </p:nvPr>
        </p:nvSpPr>
        <p:spPr>
          <a:xfrm>
            <a:off x="1206500" y="3381049"/>
            <a:ext cx="9779000" cy="7498441"/>
          </a:xfrm>
          <a:prstGeom prst="rect">
            <a:avLst/>
          </a:prstGeom>
        </p:spPr>
        <p:txBody>
          <a:bodyPr/>
          <a:lstStyle/>
          <a:p>
            <a:pPr defTabSz="808990">
              <a:defRPr b="0" sz="5390"/>
            </a:pPr>
            <a:r>
              <a:t>To customise current UI Component View, whether is logical business modifier (eg: task, on appear, gestures, etc) or UI design modifier (padding, foreground style, background style, etc)</a:t>
            </a:r>
          </a:p>
          <a:p>
            <a:pPr defTabSz="808990">
              <a:defRPr b="0" sz="5390"/>
            </a:pPr>
          </a:p>
          <a:p>
            <a:pPr defTabSz="808990">
              <a:defRPr b="0" sz="5390"/>
            </a:pPr>
            <a:r>
              <a:t>Usually put </a:t>
            </a:r>
            <a:r>
              <a:rPr u="sng"/>
              <a:t>below</a:t>
            </a:r>
            <a:r>
              <a:t> current View</a:t>
            </a:r>
          </a:p>
        </p:txBody>
      </p:sp>
      <p:pic>
        <p:nvPicPr>
          <p:cNvPr id="187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3394" t="0" r="13394" b="0"/>
          <a:stretch>
            <a:fillRect/>
          </a:stretch>
        </p:blipFill>
        <p:spPr>
          <a:xfrm>
            <a:off x="12192000" y="1270000"/>
            <a:ext cx="10921713" cy="11188700"/>
          </a:xfrm>
          <a:prstGeom prst="rect">
            <a:avLst/>
          </a:prstGeom>
        </p:spPr>
      </p:pic>
      <p:sp>
        <p:nvSpPr>
          <p:cNvPr id="18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191" name="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2" name="To output a text…"/>
          <p:cNvSpPr txBox="1"/>
          <p:nvPr>
            <p:ph type="body" sz="half" idx="1"/>
          </p:nvPr>
        </p:nvSpPr>
        <p:spPr>
          <a:xfrm>
            <a:off x="1206500" y="3294951"/>
            <a:ext cx="14344598" cy="8388713"/>
          </a:xfrm>
          <a:prstGeom prst="rect">
            <a:avLst/>
          </a:prstGeom>
        </p:spPr>
        <p:txBody>
          <a:bodyPr/>
          <a:lstStyle/>
          <a:p>
            <a:pPr/>
            <a:r>
              <a:t>To output a text</a:t>
            </a:r>
          </a:p>
          <a:p>
            <a:pPr/>
            <a:r>
              <a:t>To inform something to screen</a:t>
            </a:r>
          </a:p>
          <a:p>
            <a:pPr/>
            <a:r>
              <a:t>Use global modifier properties to customise the look of a text</a:t>
            </a:r>
          </a:p>
        </p:txBody>
      </p:sp>
      <p:sp>
        <p:nvSpPr>
          <p:cNvPr id="19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194" name="text-in-swiftui-thumb.png" descr="text-in-swiftui-thum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5490" y="3683000"/>
            <a:ext cx="63500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tacking"/>
          <p:cNvSpPr txBox="1"/>
          <p:nvPr>
            <p:ph type="title"/>
          </p:nvPr>
        </p:nvSpPr>
        <p:spPr>
          <a:xfrm>
            <a:off x="1206500" y="1935162"/>
            <a:ext cx="9779000" cy="1420704"/>
          </a:xfrm>
          <a:prstGeom prst="rect">
            <a:avLst/>
          </a:prstGeom>
        </p:spPr>
        <p:txBody>
          <a:bodyPr/>
          <a:lstStyle/>
          <a:p>
            <a:pPr/>
            <a:r>
              <a:t>Stacking</a:t>
            </a:r>
          </a:p>
        </p:txBody>
      </p:sp>
      <p:sp>
        <p:nvSpPr>
          <p:cNvPr id="197" name="Understanding the difference between stacking methods"/>
          <p:cNvSpPr txBox="1"/>
          <p:nvPr>
            <p:ph type="body" sz="half" idx="1"/>
          </p:nvPr>
        </p:nvSpPr>
        <p:spPr>
          <a:xfrm>
            <a:off x="1206500" y="3706685"/>
            <a:ext cx="9779000" cy="7350208"/>
          </a:xfrm>
          <a:prstGeom prst="rect">
            <a:avLst/>
          </a:prstGeom>
        </p:spPr>
        <p:txBody>
          <a:bodyPr/>
          <a:lstStyle/>
          <a:p>
            <a:pPr/>
            <a:r>
              <a:t>Understanding the difference between stacking methods</a:t>
            </a:r>
          </a:p>
        </p:txBody>
      </p:sp>
      <p:pic>
        <p:nvPicPr>
          <p:cNvPr id="198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125" t="0" r="13951" b="21896"/>
          <a:stretch>
            <a:fillRect/>
          </a:stretch>
        </p:blipFill>
        <p:spPr>
          <a:xfrm>
            <a:off x="12175926" y="2085975"/>
            <a:ext cx="10921713" cy="9544050"/>
          </a:xfrm>
          <a:prstGeom prst="rect">
            <a:avLst/>
          </a:prstGeom>
        </p:spPr>
      </p:pic>
      <p:sp>
        <p:nvSpPr>
          <p:cNvPr id="199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02" name="V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VStack</a:t>
            </a:r>
          </a:p>
        </p:txBody>
      </p:sp>
      <p:sp>
        <p:nvSpPr>
          <p:cNvPr id="203" name="To make Views stacking vertically…"/>
          <p:cNvSpPr txBox="1"/>
          <p:nvPr>
            <p:ph type="body" sz="half" idx="1"/>
          </p:nvPr>
        </p:nvSpPr>
        <p:spPr>
          <a:xfrm>
            <a:off x="1206500" y="3294951"/>
            <a:ext cx="13554817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vertically</a:t>
            </a:r>
          </a:p>
          <a:p>
            <a:pPr/>
            <a:r>
              <a:t>Use internal modifier parameter to change VStack behaviour (eg: alignment and spacing)</a:t>
            </a:r>
          </a:p>
          <a:p>
            <a:pPr/>
            <a:r>
              <a:t>Use global modifier parameter to change VStack content entirely</a:t>
            </a:r>
          </a:p>
        </p:txBody>
      </p:sp>
      <p:sp>
        <p:nvSpPr>
          <p:cNvPr id="20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05" name="VStack.png" descr="VStack.png"/>
          <p:cNvPicPr>
            <a:picLocks noChangeAspect="1"/>
          </p:cNvPicPr>
          <p:nvPr/>
        </p:nvPicPr>
        <p:blipFill>
          <a:blip r:embed="rId2">
            <a:extLst/>
          </a:blip>
          <a:srcRect l="12333" t="0" r="12333" b="0"/>
          <a:stretch>
            <a:fillRect/>
          </a:stretch>
        </p:blipFill>
        <p:spPr>
          <a:xfrm>
            <a:off x="15807333" y="4083248"/>
            <a:ext cx="7316180" cy="5549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08" name="H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HStack</a:t>
            </a:r>
          </a:p>
        </p:txBody>
      </p:sp>
      <p:sp>
        <p:nvSpPr>
          <p:cNvPr id="209" name="To make Views stacking horizontally…"/>
          <p:cNvSpPr txBox="1"/>
          <p:nvPr>
            <p:ph type="body" sz="half" idx="1"/>
          </p:nvPr>
        </p:nvSpPr>
        <p:spPr>
          <a:xfrm>
            <a:off x="1206500" y="3294951"/>
            <a:ext cx="12587930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horizontally</a:t>
            </a:r>
          </a:p>
          <a:p>
            <a:pPr/>
            <a:r>
              <a:t>Use internal modifier parameter to change HStack behaviour (eg: alignment and spacing)</a:t>
            </a:r>
          </a:p>
          <a:p>
            <a:pPr/>
            <a:r>
              <a:t>Use global modifier parameter to change HStack content entirely</a:t>
            </a:r>
          </a:p>
        </p:txBody>
      </p:sp>
      <p:sp>
        <p:nvSpPr>
          <p:cNvPr id="21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9600" y="4402314"/>
            <a:ext cx="8600558" cy="4911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14" name="Z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ZStack</a:t>
            </a:r>
          </a:p>
        </p:txBody>
      </p:sp>
      <p:sp>
        <p:nvSpPr>
          <p:cNvPr id="215" name="To make Views stacking overlappingly…"/>
          <p:cNvSpPr txBox="1"/>
          <p:nvPr>
            <p:ph type="body" sz="half" idx="1"/>
          </p:nvPr>
        </p:nvSpPr>
        <p:spPr>
          <a:xfrm>
            <a:off x="1206500" y="3294951"/>
            <a:ext cx="12587930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overlappingly</a:t>
            </a:r>
          </a:p>
          <a:p>
            <a:pPr/>
            <a:r>
              <a:t>Use internal modifier parameter to change ZStack behaviour (eg: alignment and spacing)</a:t>
            </a:r>
          </a:p>
          <a:p>
            <a:pPr/>
            <a:r>
              <a:t>Use global modifier parameter to change ZStack content entirely</a:t>
            </a:r>
          </a:p>
        </p:txBody>
      </p:sp>
      <p:sp>
        <p:nvSpPr>
          <p:cNvPr id="216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7" name="ZStack.png" descr="ZSt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6999" y="4701560"/>
            <a:ext cx="8625760" cy="431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