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0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11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2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2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tif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tif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tif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tif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tif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tif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iCodeWave Commun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iCodeWave Community</a:t>
            </a:r>
          </a:p>
        </p:txBody>
      </p:sp>
      <p:sp>
        <p:nvSpPr>
          <p:cNvPr id="172" name="Introduction to SwiftUI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Introduction to SwiftUI</a:t>
            </a:r>
          </a:p>
        </p:txBody>
      </p:sp>
      <p:sp>
        <p:nvSpPr>
          <p:cNvPr id="173" name="Part 4 – UI Component View Part 2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Part 4 – UI Component View Part 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20" name="TextFiel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TextField</a:t>
            </a:r>
          </a:p>
        </p:txBody>
      </p:sp>
      <p:sp>
        <p:nvSpPr>
          <p:cNvPr id="221" name="To make user input something into screen…"/>
          <p:cNvSpPr txBox="1"/>
          <p:nvPr>
            <p:ph type="body" sz="half" idx="1"/>
          </p:nvPr>
        </p:nvSpPr>
        <p:spPr>
          <a:xfrm>
            <a:off x="1206500" y="3294951"/>
            <a:ext cx="14344598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user input something into screen</a:t>
            </a:r>
          </a:p>
          <a:p>
            <a:pPr/>
            <a:r>
              <a:t>Don’t forget to bind the text into property wrapper</a:t>
            </a:r>
          </a:p>
        </p:txBody>
      </p:sp>
      <p:sp>
        <p:nvSpPr>
          <p:cNvPr id="222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23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859250" y="1122248"/>
            <a:ext cx="6137254" cy="114715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26" name="Butt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Button</a:t>
            </a:r>
          </a:p>
        </p:txBody>
      </p:sp>
      <p:sp>
        <p:nvSpPr>
          <p:cNvPr id="227" name="To perform an action when user interact with Button…"/>
          <p:cNvSpPr txBox="1"/>
          <p:nvPr>
            <p:ph type="body" sz="half" idx="1"/>
          </p:nvPr>
        </p:nvSpPr>
        <p:spPr>
          <a:xfrm>
            <a:off x="1206500" y="3294951"/>
            <a:ext cx="12117633" cy="8388713"/>
          </a:xfrm>
          <a:prstGeom prst="rect">
            <a:avLst/>
          </a:prstGeom>
        </p:spPr>
        <p:txBody>
          <a:bodyPr/>
          <a:lstStyle/>
          <a:p>
            <a:pPr/>
            <a:r>
              <a:t>To perform an action when user interact with Button</a:t>
            </a:r>
          </a:p>
          <a:p>
            <a:pPr/>
            <a:r>
              <a:t>There are 3 template to take: Plain/borderless, bordered, and bordered prominent</a:t>
            </a:r>
          </a:p>
          <a:p>
            <a:pPr/>
            <a:r>
              <a:t>Don’t forget to fill the closure of action to trigger what will happened when user interact</a:t>
            </a:r>
          </a:p>
        </p:txBody>
      </p:sp>
      <p:sp>
        <p:nvSpPr>
          <p:cNvPr id="22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29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0" t="0" r="1490" b="0"/>
          <a:stretch>
            <a:fillRect/>
          </a:stretch>
        </p:blipFill>
        <p:spPr>
          <a:xfrm>
            <a:off x="13919200" y="5500567"/>
            <a:ext cx="9011382" cy="39772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32" name="Form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Form</a:t>
            </a:r>
          </a:p>
        </p:txBody>
      </p:sp>
      <p:sp>
        <p:nvSpPr>
          <p:cNvPr id="233" name="To make a simple form…"/>
          <p:cNvSpPr txBox="1"/>
          <p:nvPr>
            <p:ph type="body" sz="half" idx="1"/>
          </p:nvPr>
        </p:nvSpPr>
        <p:spPr>
          <a:xfrm>
            <a:off x="1206500" y="3294951"/>
            <a:ext cx="12117633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a simple form</a:t>
            </a:r>
          </a:p>
          <a:p>
            <a:pPr/>
            <a:r>
              <a:t>Form are just a wrapper for another View</a:t>
            </a:r>
          </a:p>
          <a:p>
            <a:pPr/>
            <a:r>
              <a:t>User can add almost any View inside of Form</a:t>
            </a:r>
          </a:p>
          <a:p>
            <a:pPr/>
            <a:r>
              <a:t>You can use header or footer to add information</a:t>
            </a:r>
          </a:p>
          <a:p>
            <a:pPr/>
            <a:r>
              <a:t>Or… use section to separate between columns of form</a:t>
            </a:r>
          </a:p>
        </p:txBody>
      </p:sp>
      <p:sp>
        <p:nvSpPr>
          <p:cNvPr id="234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87850" y="1555257"/>
            <a:ext cx="5263695" cy="1060548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38" name="Lis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List</a:t>
            </a:r>
          </a:p>
        </p:txBody>
      </p:sp>
      <p:sp>
        <p:nvSpPr>
          <p:cNvPr id="239" name="To make a scrollable content…"/>
          <p:cNvSpPr txBox="1"/>
          <p:nvPr>
            <p:ph type="body" sz="half" idx="1"/>
          </p:nvPr>
        </p:nvSpPr>
        <p:spPr>
          <a:xfrm>
            <a:off x="1206500" y="3294951"/>
            <a:ext cx="12117633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a scrollable content</a:t>
            </a:r>
          </a:p>
          <a:p>
            <a:pPr/>
            <a:r>
              <a:t>By default scroll behaviour is vertical</a:t>
            </a:r>
          </a:p>
          <a:p>
            <a:pPr/>
            <a:r>
              <a:t>You can also add footer and header into the list</a:t>
            </a:r>
          </a:p>
          <a:p>
            <a:pPr/>
            <a:r>
              <a:t>To separate between columns, you can also add Section</a:t>
            </a:r>
          </a:p>
        </p:txBody>
      </p:sp>
      <p:sp>
        <p:nvSpPr>
          <p:cNvPr id="240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4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7043156" y="2128896"/>
            <a:ext cx="4834531" cy="94582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44" name="List vs Form what’s the difference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List vs Form what’s the difference?</a:t>
            </a:r>
          </a:p>
        </p:txBody>
      </p:sp>
      <p:sp>
        <p:nvSpPr>
          <p:cNvPr id="245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46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0054" y="3646127"/>
            <a:ext cx="18211092" cy="6932458"/>
          </a:xfrm>
          <a:prstGeom prst="rect">
            <a:avLst/>
          </a:prstGeom>
          <a:ln w="12700">
            <a:miter lim="400000"/>
          </a:ln>
        </p:spPr>
      </p:pic>
      <p:sp>
        <p:nvSpPr>
          <p:cNvPr id="247" name="In macOS there’s a difference in a appearance"/>
          <p:cNvSpPr txBox="1"/>
          <p:nvPr/>
        </p:nvSpPr>
        <p:spPr>
          <a:xfrm>
            <a:off x="800100" y="10956087"/>
            <a:ext cx="21971000" cy="505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2400"/>
            </a:lvl1pPr>
          </a:lstStyle>
          <a:p>
            <a:pPr/>
            <a:r>
              <a:t>In macOS there’s a difference in a appearance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50" name="List vs Form what’s the difference?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List vs Form what’s the difference?</a:t>
            </a:r>
          </a:p>
        </p:txBody>
      </p:sp>
      <p:sp>
        <p:nvSpPr>
          <p:cNvPr id="251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sp>
        <p:nvSpPr>
          <p:cNvPr id="252" name="In iOS &amp; iPadOS, there’s no difference between them. Use them freely as you like"/>
          <p:cNvSpPr txBox="1"/>
          <p:nvPr>
            <p:ph type="body" idx="1"/>
          </p:nvPr>
        </p:nvSpPr>
        <p:spPr>
          <a:xfrm>
            <a:off x="1206500" y="4053280"/>
            <a:ext cx="21362935" cy="6631053"/>
          </a:xfrm>
          <a:prstGeom prst="rect">
            <a:avLst/>
          </a:prstGeom>
        </p:spPr>
        <p:txBody>
          <a:bodyPr/>
          <a:lstStyle>
            <a:lvl1pPr marL="1248523" indent="-1079500" algn="just">
              <a:lnSpc>
                <a:spcPct val="100000"/>
              </a:lnSpc>
              <a:spcBef>
                <a:spcPts val="0"/>
              </a:spcBef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In iOS &amp; iPadOS, there’s no difference between them. Use them freely as you like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iCodeWave Community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iCodeWave Community</a:t>
            </a:r>
          </a:p>
        </p:txBody>
      </p:sp>
      <p:sp>
        <p:nvSpPr>
          <p:cNvPr id="255" name="Thanks For Your Attendance Today!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Thanks For Your Attendance Today!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oday’s Agenda"/>
          <p:cNvSpPr txBox="1"/>
          <p:nvPr>
            <p:ph type="title"/>
          </p:nvPr>
        </p:nvSpPr>
        <p:spPr>
          <a:xfrm>
            <a:off x="1206500" y="1270000"/>
            <a:ext cx="9779000" cy="1940511"/>
          </a:xfrm>
          <a:prstGeom prst="rect">
            <a:avLst/>
          </a:prstGeom>
        </p:spPr>
        <p:txBody>
          <a:bodyPr/>
          <a:lstStyle/>
          <a:p>
            <a:pPr/>
            <a:r>
              <a:t>Today’s Agenda</a:t>
            </a:r>
          </a:p>
        </p:txBody>
      </p:sp>
      <p:sp>
        <p:nvSpPr>
          <p:cNvPr id="176" name="SegmentedControl…"/>
          <p:cNvSpPr txBox="1"/>
          <p:nvPr>
            <p:ph type="body" sz="half" idx="1"/>
          </p:nvPr>
        </p:nvSpPr>
        <p:spPr>
          <a:xfrm>
            <a:off x="1206500" y="3406449"/>
            <a:ext cx="9779000" cy="7498441"/>
          </a:xfrm>
          <a:prstGeom prst="rect">
            <a:avLst/>
          </a:prstGeom>
        </p:spPr>
        <p:txBody>
          <a:bodyPr/>
          <a:lstStyle/>
          <a:p>
            <a:pPr/>
            <a:r>
              <a:t>SegmentedControl</a:t>
            </a:r>
          </a:p>
          <a:p>
            <a:pPr/>
            <a:r>
              <a:t>Stepper</a:t>
            </a:r>
          </a:p>
          <a:p>
            <a:pPr/>
            <a:r>
              <a:t>Switch</a:t>
            </a:r>
          </a:p>
        </p:txBody>
      </p:sp>
      <p:pic>
        <p:nvPicPr>
          <p:cNvPr id="177" name="Moss-covered rocks" descr="Moss-covered ro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573" t="0" r="31610" b="0"/>
          <a:stretch>
            <a:fillRect/>
          </a:stretch>
        </p:blipFill>
        <p:spPr>
          <a:xfrm>
            <a:off x="12192000" y="1270000"/>
            <a:ext cx="10921713" cy="11188701"/>
          </a:xfrm>
          <a:prstGeom prst="rect">
            <a:avLst/>
          </a:prstGeom>
        </p:spPr>
      </p:pic>
      <p:sp>
        <p:nvSpPr>
          <p:cNvPr id="17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hings You Need to Kn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Things You Need to Know</a:t>
            </a:r>
          </a:p>
        </p:txBody>
      </p:sp>
      <p:sp>
        <p:nvSpPr>
          <p:cNvPr id="181" name="Before Jump In and Code"/>
          <p:cNvSpPr txBox="1"/>
          <p:nvPr>
            <p:ph type="body" idx="21"/>
          </p:nvPr>
        </p:nvSpPr>
        <p:spPr>
          <a:xfrm>
            <a:off x="1206500" y="2249296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Before Jump In and Code</a:t>
            </a:r>
          </a:p>
        </p:txBody>
      </p:sp>
      <p:sp>
        <p:nvSpPr>
          <p:cNvPr id="182" name="SwiftUI has two type of modifiers: internal and global modifier…"/>
          <p:cNvSpPr txBox="1"/>
          <p:nvPr>
            <p:ph type="body" idx="1"/>
          </p:nvPr>
        </p:nvSpPr>
        <p:spPr>
          <a:xfrm>
            <a:off x="1206500" y="4248504"/>
            <a:ext cx="21971000" cy="7100312"/>
          </a:xfrm>
          <a:prstGeom prst="rect">
            <a:avLst/>
          </a:prstGeom>
        </p:spPr>
        <p:txBody>
          <a:bodyPr/>
          <a:lstStyle/>
          <a:p>
            <a:pPr/>
            <a:r>
              <a:t>SwiftUI has two type of modifiers: internal and global modifier</a:t>
            </a:r>
          </a:p>
          <a:p>
            <a:pPr/>
            <a:r>
              <a:rPr b="1"/>
              <a:t>Internal modifier</a:t>
            </a:r>
            <a:r>
              <a:t> typical is parameter of UI Component View and can not be used in another View</a:t>
            </a:r>
          </a:p>
          <a:p>
            <a:pPr/>
            <a:r>
              <a:rPr b="1"/>
              <a:t>Global modifier</a:t>
            </a:r>
            <a:r>
              <a:t> is a View modifier that can be used in almost (not all) any View</a:t>
            </a:r>
          </a:p>
          <a:p>
            <a:pPr/>
            <a:r>
              <a:t>Output preview </a:t>
            </a:r>
            <a:r>
              <a:rPr b="1" u="sng"/>
              <a:t>always</a:t>
            </a:r>
            <a:r>
              <a:t> depends on modifier placement position</a:t>
            </a:r>
          </a:p>
        </p:txBody>
      </p:sp>
      <p:sp>
        <p:nvSpPr>
          <p:cNvPr id="183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What is Modifier?"/>
          <p:cNvSpPr txBox="1"/>
          <p:nvPr>
            <p:ph type="title"/>
          </p:nvPr>
        </p:nvSpPr>
        <p:spPr>
          <a:xfrm>
            <a:off x="1206500" y="1270000"/>
            <a:ext cx="9779000" cy="1940511"/>
          </a:xfrm>
          <a:prstGeom prst="rect">
            <a:avLst/>
          </a:prstGeom>
        </p:spPr>
        <p:txBody>
          <a:bodyPr/>
          <a:lstStyle/>
          <a:p>
            <a:pPr/>
            <a:r>
              <a:t>What is Modifier?</a:t>
            </a:r>
          </a:p>
        </p:txBody>
      </p:sp>
      <p:sp>
        <p:nvSpPr>
          <p:cNvPr id="186" name="To customise current UI Component View, whether is logical business modifier (eg: task, on appear, gestures, etc) or UI design modifier (padding, foreground style, background style, etc)…"/>
          <p:cNvSpPr txBox="1"/>
          <p:nvPr>
            <p:ph type="body" sz="half" idx="1"/>
          </p:nvPr>
        </p:nvSpPr>
        <p:spPr>
          <a:xfrm>
            <a:off x="1206500" y="3381049"/>
            <a:ext cx="9779000" cy="7498441"/>
          </a:xfrm>
          <a:prstGeom prst="rect">
            <a:avLst/>
          </a:prstGeom>
        </p:spPr>
        <p:txBody>
          <a:bodyPr/>
          <a:lstStyle/>
          <a:p>
            <a:pPr defTabSz="808990">
              <a:defRPr b="0" sz="5390"/>
            </a:pPr>
            <a:r>
              <a:t>To customise current UI Component View, whether is logical business modifier (eg: task, on appear, gestures, etc) or UI design modifier (padding, foreground style, background style, etc)</a:t>
            </a:r>
          </a:p>
          <a:p>
            <a:pPr defTabSz="808990">
              <a:defRPr b="0" sz="5390"/>
            </a:pPr>
          </a:p>
          <a:p>
            <a:pPr defTabSz="808990">
              <a:defRPr b="0" sz="5390"/>
            </a:pPr>
            <a:r>
              <a:t>Usually put </a:t>
            </a:r>
            <a:r>
              <a:rPr u="sng"/>
              <a:t>below</a:t>
            </a:r>
            <a:r>
              <a:t> current View</a:t>
            </a:r>
          </a:p>
        </p:txBody>
      </p:sp>
      <p:pic>
        <p:nvPicPr>
          <p:cNvPr id="187" name="Moss-covered rocks" descr="Moss-covered ro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3394" t="0" r="13394" b="0"/>
          <a:stretch>
            <a:fillRect/>
          </a:stretch>
        </p:blipFill>
        <p:spPr>
          <a:xfrm>
            <a:off x="12192000" y="1270000"/>
            <a:ext cx="10921713" cy="11188700"/>
          </a:xfrm>
          <a:prstGeom prst="rect">
            <a:avLst/>
          </a:prstGeom>
        </p:spPr>
      </p:pic>
      <p:sp>
        <p:nvSpPr>
          <p:cNvPr id="188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191" name="Tex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Text</a:t>
            </a:r>
          </a:p>
        </p:txBody>
      </p:sp>
      <p:sp>
        <p:nvSpPr>
          <p:cNvPr id="192" name="To output a text…"/>
          <p:cNvSpPr txBox="1"/>
          <p:nvPr>
            <p:ph type="body" sz="half" idx="1"/>
          </p:nvPr>
        </p:nvSpPr>
        <p:spPr>
          <a:xfrm>
            <a:off x="1206500" y="3294951"/>
            <a:ext cx="14344598" cy="8388713"/>
          </a:xfrm>
          <a:prstGeom prst="rect">
            <a:avLst/>
          </a:prstGeom>
        </p:spPr>
        <p:txBody>
          <a:bodyPr/>
          <a:lstStyle/>
          <a:p>
            <a:pPr/>
            <a:r>
              <a:t>To output a text</a:t>
            </a:r>
          </a:p>
          <a:p>
            <a:pPr/>
            <a:r>
              <a:t>To inform something to screen</a:t>
            </a:r>
          </a:p>
          <a:p>
            <a:pPr/>
            <a:r>
              <a:t>Use global modifier properties to customise the look of a text</a:t>
            </a:r>
          </a:p>
        </p:txBody>
      </p:sp>
      <p:sp>
        <p:nvSpPr>
          <p:cNvPr id="193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194" name="text-in-swiftui-thumb.png" descr="text-in-swiftui-thumb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6925490" y="3683000"/>
            <a:ext cx="6350001" cy="6350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tacking"/>
          <p:cNvSpPr txBox="1"/>
          <p:nvPr>
            <p:ph type="title"/>
          </p:nvPr>
        </p:nvSpPr>
        <p:spPr>
          <a:xfrm>
            <a:off x="1206500" y="1935162"/>
            <a:ext cx="9779000" cy="1420704"/>
          </a:xfrm>
          <a:prstGeom prst="rect">
            <a:avLst/>
          </a:prstGeom>
        </p:spPr>
        <p:txBody>
          <a:bodyPr/>
          <a:lstStyle/>
          <a:p>
            <a:pPr/>
            <a:r>
              <a:t>Stacking</a:t>
            </a:r>
          </a:p>
        </p:txBody>
      </p:sp>
      <p:sp>
        <p:nvSpPr>
          <p:cNvPr id="197" name="Understanding the difference between stacking methods"/>
          <p:cNvSpPr txBox="1"/>
          <p:nvPr>
            <p:ph type="body" sz="half" idx="1"/>
          </p:nvPr>
        </p:nvSpPr>
        <p:spPr>
          <a:xfrm>
            <a:off x="1206500" y="3706685"/>
            <a:ext cx="9779000" cy="7350208"/>
          </a:xfrm>
          <a:prstGeom prst="rect">
            <a:avLst/>
          </a:prstGeom>
        </p:spPr>
        <p:txBody>
          <a:bodyPr/>
          <a:lstStyle/>
          <a:p>
            <a:pPr/>
            <a:r>
              <a:t>Understanding the difference between stacking methods</a:t>
            </a:r>
          </a:p>
        </p:txBody>
      </p:sp>
      <p:pic>
        <p:nvPicPr>
          <p:cNvPr id="198" name="Moss-covered rocks" descr="Moss-covered rock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39125" t="0" r="13951" b="21896"/>
          <a:stretch>
            <a:fillRect/>
          </a:stretch>
        </p:blipFill>
        <p:spPr>
          <a:xfrm>
            <a:off x="12175926" y="2085975"/>
            <a:ext cx="10921713" cy="9544050"/>
          </a:xfrm>
          <a:prstGeom prst="rect">
            <a:avLst/>
          </a:prstGeom>
        </p:spPr>
      </p:pic>
      <p:sp>
        <p:nvSpPr>
          <p:cNvPr id="199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02" name="VStac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VStack</a:t>
            </a:r>
          </a:p>
        </p:txBody>
      </p:sp>
      <p:sp>
        <p:nvSpPr>
          <p:cNvPr id="203" name="To make Views stacking vertically…"/>
          <p:cNvSpPr txBox="1"/>
          <p:nvPr>
            <p:ph type="body" sz="half" idx="1"/>
          </p:nvPr>
        </p:nvSpPr>
        <p:spPr>
          <a:xfrm>
            <a:off x="1206500" y="3294951"/>
            <a:ext cx="13554817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Views stacking vertically</a:t>
            </a:r>
          </a:p>
          <a:p>
            <a:pPr/>
            <a:r>
              <a:t>Use internal modifier parameter to change VStack behaviour (eg: alignment and spacing)</a:t>
            </a:r>
          </a:p>
          <a:p>
            <a:pPr/>
            <a:r>
              <a:t>Use global modifier parameter to change VStack content entirely</a:t>
            </a:r>
          </a:p>
        </p:txBody>
      </p:sp>
      <p:sp>
        <p:nvSpPr>
          <p:cNvPr id="204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05" name="VStack.png" descr="VStack.png"/>
          <p:cNvPicPr>
            <a:picLocks noChangeAspect="1"/>
          </p:cNvPicPr>
          <p:nvPr/>
        </p:nvPicPr>
        <p:blipFill>
          <a:blip r:embed="rId2">
            <a:extLst/>
          </a:blip>
          <a:srcRect l="12333" t="0" r="12333" b="0"/>
          <a:stretch>
            <a:fillRect/>
          </a:stretch>
        </p:blipFill>
        <p:spPr>
          <a:xfrm>
            <a:off x="15807333" y="4083248"/>
            <a:ext cx="7316180" cy="5549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08" name="HStac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HStack</a:t>
            </a:r>
          </a:p>
        </p:txBody>
      </p:sp>
      <p:sp>
        <p:nvSpPr>
          <p:cNvPr id="209" name="To make Views stacking horizontally…"/>
          <p:cNvSpPr txBox="1"/>
          <p:nvPr>
            <p:ph type="body" sz="half" idx="1"/>
          </p:nvPr>
        </p:nvSpPr>
        <p:spPr>
          <a:xfrm>
            <a:off x="1206500" y="3294951"/>
            <a:ext cx="12587930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Views stacking horizontally</a:t>
            </a:r>
          </a:p>
          <a:p>
            <a:pPr/>
            <a:r>
              <a:t>Use internal modifier parameter to change HStack behaviour (eg: alignment and spacing)</a:t>
            </a:r>
          </a:p>
          <a:p>
            <a:pPr/>
            <a:r>
              <a:t>Use global modifier parameter to change HStack content entirely</a:t>
            </a:r>
          </a:p>
        </p:txBody>
      </p:sp>
      <p:sp>
        <p:nvSpPr>
          <p:cNvPr id="210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11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79600" y="4402314"/>
            <a:ext cx="8600558" cy="49113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wiftUI View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SwiftUI Views</a:t>
            </a:r>
          </a:p>
        </p:txBody>
      </p:sp>
      <p:sp>
        <p:nvSpPr>
          <p:cNvPr id="214" name="ZStack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ZStack</a:t>
            </a:r>
          </a:p>
        </p:txBody>
      </p:sp>
      <p:sp>
        <p:nvSpPr>
          <p:cNvPr id="215" name="To make Views stacking overlappingly…"/>
          <p:cNvSpPr txBox="1"/>
          <p:nvPr>
            <p:ph type="body" sz="half" idx="1"/>
          </p:nvPr>
        </p:nvSpPr>
        <p:spPr>
          <a:xfrm>
            <a:off x="1206500" y="3294951"/>
            <a:ext cx="12587930" cy="8388713"/>
          </a:xfrm>
          <a:prstGeom prst="rect">
            <a:avLst/>
          </a:prstGeom>
        </p:spPr>
        <p:txBody>
          <a:bodyPr/>
          <a:lstStyle/>
          <a:p>
            <a:pPr/>
            <a:r>
              <a:t>To make Views stacking overlappingly</a:t>
            </a:r>
          </a:p>
          <a:p>
            <a:pPr/>
            <a:r>
              <a:t>Use internal modifier parameter to change ZStack behaviour (eg: alignment and spacing)</a:t>
            </a:r>
          </a:p>
          <a:p>
            <a:pPr/>
            <a:r>
              <a:t>Use global modifier parameter to change ZStack content entirely</a:t>
            </a:r>
          </a:p>
        </p:txBody>
      </p:sp>
      <p:sp>
        <p:nvSpPr>
          <p:cNvPr id="216" name="iCodeWave Community"/>
          <p:cNvSpPr txBox="1"/>
          <p:nvPr/>
        </p:nvSpPr>
        <p:spPr>
          <a:xfrm>
            <a:off x="1206498" y="11839048"/>
            <a:ext cx="21971003" cy="636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b">
            <a:normAutofit fontScale="100000" lnSpcReduction="0"/>
          </a:bodyPr>
          <a:lstStyle>
            <a:lvl1pPr defTabSz="825500">
              <a:lnSpc>
                <a:spcPct val="100000"/>
              </a:lnSpc>
              <a:spcBef>
                <a:spcPts val="0"/>
              </a:spcBef>
              <a:defRPr b="1" sz="3600"/>
            </a:lvl1pPr>
          </a:lstStyle>
          <a:p>
            <a:pPr/>
            <a:r>
              <a:t>iCodeWave Community</a:t>
            </a:r>
          </a:p>
        </p:txBody>
      </p:sp>
      <p:pic>
        <p:nvPicPr>
          <p:cNvPr id="217" name="ZStack.png" descr="ZStack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66999" y="4701560"/>
            <a:ext cx="8625760" cy="431288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