
<file path=[Content_Types].xml><?xml version="1.0" encoding="utf-8"?>
<Types xmlns="http://schemas.openxmlformats.org/package/2006/content-types">
  <Default Extension="ashx"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F5B3D-1284-18C4-50D3-07377A2125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107E7C-E246-ABD1-6C64-EE3AAD4841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F1490A-48AB-ECC8-020A-FF5482AE3613}"/>
              </a:ext>
            </a:extLst>
          </p:cNvPr>
          <p:cNvSpPr>
            <a:spLocks noGrp="1"/>
          </p:cNvSpPr>
          <p:nvPr>
            <p:ph type="dt" sz="half" idx="10"/>
          </p:nvPr>
        </p:nvSpPr>
        <p:spPr/>
        <p:txBody>
          <a:bodyPr/>
          <a:lstStyle/>
          <a:p>
            <a:fld id="{36C54636-044B-43B3-945C-F79D55BA40FD}" type="datetimeFigureOut">
              <a:rPr lang="en-US" smtClean="0"/>
              <a:t>3/20/2025</a:t>
            </a:fld>
            <a:endParaRPr lang="en-US"/>
          </a:p>
        </p:txBody>
      </p:sp>
      <p:sp>
        <p:nvSpPr>
          <p:cNvPr id="5" name="Footer Placeholder 4">
            <a:extLst>
              <a:ext uri="{FF2B5EF4-FFF2-40B4-BE49-F238E27FC236}">
                <a16:creationId xmlns:a16="http://schemas.microsoft.com/office/drawing/2014/main" id="{A502673F-AB4F-E773-3868-8E1E9D97B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9250B-CAD1-7583-BAE1-C701AD07037D}"/>
              </a:ext>
            </a:extLst>
          </p:cNvPr>
          <p:cNvSpPr>
            <a:spLocks noGrp="1"/>
          </p:cNvSpPr>
          <p:nvPr>
            <p:ph type="sldNum" sz="quarter" idx="12"/>
          </p:nvPr>
        </p:nvSpPr>
        <p:spPr/>
        <p:txBody>
          <a:bodyPr/>
          <a:lstStyle/>
          <a:p>
            <a:fld id="{FCF7B8BB-86A3-403D-8F37-CF5F4C3D11D2}" type="slidenum">
              <a:rPr lang="en-US" smtClean="0"/>
              <a:t>‹#›</a:t>
            </a:fld>
            <a:endParaRPr lang="en-US"/>
          </a:p>
        </p:txBody>
      </p:sp>
    </p:spTree>
    <p:extLst>
      <p:ext uri="{BB962C8B-B14F-4D97-AF65-F5344CB8AC3E}">
        <p14:creationId xmlns:p14="http://schemas.microsoft.com/office/powerpoint/2010/main" val="1617373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40C7-E89F-5225-6E24-469B9A7BD6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99C58A-D924-83F9-8834-C1F70D11C1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FCC91-5D94-21D0-0B01-3983EEF39A5D}"/>
              </a:ext>
            </a:extLst>
          </p:cNvPr>
          <p:cNvSpPr>
            <a:spLocks noGrp="1"/>
          </p:cNvSpPr>
          <p:nvPr>
            <p:ph type="dt" sz="half" idx="10"/>
          </p:nvPr>
        </p:nvSpPr>
        <p:spPr/>
        <p:txBody>
          <a:bodyPr/>
          <a:lstStyle/>
          <a:p>
            <a:fld id="{36C54636-044B-43B3-945C-F79D55BA40FD}" type="datetimeFigureOut">
              <a:rPr lang="en-US" smtClean="0"/>
              <a:t>3/20/2025</a:t>
            </a:fld>
            <a:endParaRPr lang="en-US"/>
          </a:p>
        </p:txBody>
      </p:sp>
      <p:sp>
        <p:nvSpPr>
          <p:cNvPr id="5" name="Footer Placeholder 4">
            <a:extLst>
              <a:ext uri="{FF2B5EF4-FFF2-40B4-BE49-F238E27FC236}">
                <a16:creationId xmlns:a16="http://schemas.microsoft.com/office/drawing/2014/main" id="{7DA47D7B-AD25-8875-2EC2-0563AC1C0B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8639B-E5E0-3631-49C5-AFE7374E6190}"/>
              </a:ext>
            </a:extLst>
          </p:cNvPr>
          <p:cNvSpPr>
            <a:spLocks noGrp="1"/>
          </p:cNvSpPr>
          <p:nvPr>
            <p:ph type="sldNum" sz="quarter" idx="12"/>
          </p:nvPr>
        </p:nvSpPr>
        <p:spPr/>
        <p:txBody>
          <a:bodyPr/>
          <a:lstStyle/>
          <a:p>
            <a:fld id="{FCF7B8BB-86A3-403D-8F37-CF5F4C3D11D2}" type="slidenum">
              <a:rPr lang="en-US" smtClean="0"/>
              <a:t>‹#›</a:t>
            </a:fld>
            <a:endParaRPr lang="en-US"/>
          </a:p>
        </p:txBody>
      </p:sp>
    </p:spTree>
    <p:extLst>
      <p:ext uri="{BB962C8B-B14F-4D97-AF65-F5344CB8AC3E}">
        <p14:creationId xmlns:p14="http://schemas.microsoft.com/office/powerpoint/2010/main" val="363125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A9C399-900D-9D19-459D-FF76B09293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444FED-3592-43B7-63C0-F42A248991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EA7538-B814-39C9-F968-F607A8FCA222}"/>
              </a:ext>
            </a:extLst>
          </p:cNvPr>
          <p:cNvSpPr>
            <a:spLocks noGrp="1"/>
          </p:cNvSpPr>
          <p:nvPr>
            <p:ph type="dt" sz="half" idx="10"/>
          </p:nvPr>
        </p:nvSpPr>
        <p:spPr/>
        <p:txBody>
          <a:bodyPr/>
          <a:lstStyle/>
          <a:p>
            <a:fld id="{36C54636-044B-43B3-945C-F79D55BA40FD}" type="datetimeFigureOut">
              <a:rPr lang="en-US" smtClean="0"/>
              <a:t>3/20/2025</a:t>
            </a:fld>
            <a:endParaRPr lang="en-US"/>
          </a:p>
        </p:txBody>
      </p:sp>
      <p:sp>
        <p:nvSpPr>
          <p:cNvPr id="5" name="Footer Placeholder 4">
            <a:extLst>
              <a:ext uri="{FF2B5EF4-FFF2-40B4-BE49-F238E27FC236}">
                <a16:creationId xmlns:a16="http://schemas.microsoft.com/office/drawing/2014/main" id="{642A9C2F-8728-1E59-0D81-31F1EB06CA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192B2-9352-1915-A86D-537A7DBA0C2D}"/>
              </a:ext>
            </a:extLst>
          </p:cNvPr>
          <p:cNvSpPr>
            <a:spLocks noGrp="1"/>
          </p:cNvSpPr>
          <p:nvPr>
            <p:ph type="sldNum" sz="quarter" idx="12"/>
          </p:nvPr>
        </p:nvSpPr>
        <p:spPr/>
        <p:txBody>
          <a:bodyPr/>
          <a:lstStyle/>
          <a:p>
            <a:fld id="{FCF7B8BB-86A3-403D-8F37-CF5F4C3D11D2}" type="slidenum">
              <a:rPr lang="en-US" smtClean="0"/>
              <a:t>‹#›</a:t>
            </a:fld>
            <a:endParaRPr lang="en-US"/>
          </a:p>
        </p:txBody>
      </p:sp>
    </p:spTree>
    <p:extLst>
      <p:ext uri="{BB962C8B-B14F-4D97-AF65-F5344CB8AC3E}">
        <p14:creationId xmlns:p14="http://schemas.microsoft.com/office/powerpoint/2010/main" val="730469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A1C6-C0C6-AE01-65B9-FF3FA205BD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6E28D4-34FD-5F3E-1EB8-F282A11316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D759A0-523D-2617-A4EB-5334360AB675}"/>
              </a:ext>
            </a:extLst>
          </p:cNvPr>
          <p:cNvSpPr>
            <a:spLocks noGrp="1"/>
          </p:cNvSpPr>
          <p:nvPr>
            <p:ph type="dt" sz="half" idx="10"/>
          </p:nvPr>
        </p:nvSpPr>
        <p:spPr/>
        <p:txBody>
          <a:bodyPr/>
          <a:lstStyle/>
          <a:p>
            <a:fld id="{36C54636-044B-43B3-945C-F79D55BA40FD}" type="datetimeFigureOut">
              <a:rPr lang="en-US" smtClean="0"/>
              <a:t>3/20/2025</a:t>
            </a:fld>
            <a:endParaRPr lang="en-US"/>
          </a:p>
        </p:txBody>
      </p:sp>
      <p:sp>
        <p:nvSpPr>
          <p:cNvPr id="5" name="Footer Placeholder 4">
            <a:extLst>
              <a:ext uri="{FF2B5EF4-FFF2-40B4-BE49-F238E27FC236}">
                <a16:creationId xmlns:a16="http://schemas.microsoft.com/office/drawing/2014/main" id="{5A239021-C9CD-5AAF-9322-CD3B94962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14C70-16F7-8C0C-CB11-11C6AEECECC6}"/>
              </a:ext>
            </a:extLst>
          </p:cNvPr>
          <p:cNvSpPr>
            <a:spLocks noGrp="1"/>
          </p:cNvSpPr>
          <p:nvPr>
            <p:ph type="sldNum" sz="quarter" idx="12"/>
          </p:nvPr>
        </p:nvSpPr>
        <p:spPr/>
        <p:txBody>
          <a:bodyPr/>
          <a:lstStyle/>
          <a:p>
            <a:fld id="{FCF7B8BB-86A3-403D-8F37-CF5F4C3D11D2}" type="slidenum">
              <a:rPr lang="en-US" smtClean="0"/>
              <a:t>‹#›</a:t>
            </a:fld>
            <a:endParaRPr lang="en-US"/>
          </a:p>
        </p:txBody>
      </p:sp>
    </p:spTree>
    <p:extLst>
      <p:ext uri="{BB962C8B-B14F-4D97-AF65-F5344CB8AC3E}">
        <p14:creationId xmlns:p14="http://schemas.microsoft.com/office/powerpoint/2010/main" val="3537107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BF0B-912E-EB1A-3FA2-769660EC9D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BB0C3A-B74F-0288-762C-C018102F22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BBDBF3-6A59-F4D4-CE64-FA31EB258E84}"/>
              </a:ext>
            </a:extLst>
          </p:cNvPr>
          <p:cNvSpPr>
            <a:spLocks noGrp="1"/>
          </p:cNvSpPr>
          <p:nvPr>
            <p:ph type="dt" sz="half" idx="10"/>
          </p:nvPr>
        </p:nvSpPr>
        <p:spPr/>
        <p:txBody>
          <a:bodyPr/>
          <a:lstStyle/>
          <a:p>
            <a:fld id="{36C54636-044B-43B3-945C-F79D55BA40FD}" type="datetimeFigureOut">
              <a:rPr lang="en-US" smtClean="0"/>
              <a:t>3/20/2025</a:t>
            </a:fld>
            <a:endParaRPr lang="en-US"/>
          </a:p>
        </p:txBody>
      </p:sp>
      <p:sp>
        <p:nvSpPr>
          <p:cNvPr id="5" name="Footer Placeholder 4">
            <a:extLst>
              <a:ext uri="{FF2B5EF4-FFF2-40B4-BE49-F238E27FC236}">
                <a16:creationId xmlns:a16="http://schemas.microsoft.com/office/drawing/2014/main" id="{3961D395-54B1-E38C-913F-7F07AA800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8967A-CA4D-3399-989E-8AA51992BA11}"/>
              </a:ext>
            </a:extLst>
          </p:cNvPr>
          <p:cNvSpPr>
            <a:spLocks noGrp="1"/>
          </p:cNvSpPr>
          <p:nvPr>
            <p:ph type="sldNum" sz="quarter" idx="12"/>
          </p:nvPr>
        </p:nvSpPr>
        <p:spPr/>
        <p:txBody>
          <a:bodyPr/>
          <a:lstStyle/>
          <a:p>
            <a:fld id="{FCF7B8BB-86A3-403D-8F37-CF5F4C3D11D2}" type="slidenum">
              <a:rPr lang="en-US" smtClean="0"/>
              <a:t>‹#›</a:t>
            </a:fld>
            <a:endParaRPr lang="en-US"/>
          </a:p>
        </p:txBody>
      </p:sp>
    </p:spTree>
    <p:extLst>
      <p:ext uri="{BB962C8B-B14F-4D97-AF65-F5344CB8AC3E}">
        <p14:creationId xmlns:p14="http://schemas.microsoft.com/office/powerpoint/2010/main" val="3668995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895B-6BC2-05A3-0395-D1C09216A0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9F0C9D-1CDF-8123-054D-9BFA9000AC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5A7077-7346-DBA9-3580-320C96115B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8BEB79-293C-80A7-8CE8-84821CEAF7BE}"/>
              </a:ext>
            </a:extLst>
          </p:cNvPr>
          <p:cNvSpPr>
            <a:spLocks noGrp="1"/>
          </p:cNvSpPr>
          <p:nvPr>
            <p:ph type="dt" sz="half" idx="10"/>
          </p:nvPr>
        </p:nvSpPr>
        <p:spPr/>
        <p:txBody>
          <a:bodyPr/>
          <a:lstStyle/>
          <a:p>
            <a:fld id="{36C54636-044B-43B3-945C-F79D55BA40FD}" type="datetimeFigureOut">
              <a:rPr lang="en-US" smtClean="0"/>
              <a:t>3/20/2025</a:t>
            </a:fld>
            <a:endParaRPr lang="en-US"/>
          </a:p>
        </p:txBody>
      </p:sp>
      <p:sp>
        <p:nvSpPr>
          <p:cNvPr id="6" name="Footer Placeholder 5">
            <a:extLst>
              <a:ext uri="{FF2B5EF4-FFF2-40B4-BE49-F238E27FC236}">
                <a16:creationId xmlns:a16="http://schemas.microsoft.com/office/drawing/2014/main" id="{80E214A1-C826-31A2-03D8-034892C101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D31D9E-9A58-ED1C-4474-A1D6CE154D45}"/>
              </a:ext>
            </a:extLst>
          </p:cNvPr>
          <p:cNvSpPr>
            <a:spLocks noGrp="1"/>
          </p:cNvSpPr>
          <p:nvPr>
            <p:ph type="sldNum" sz="quarter" idx="12"/>
          </p:nvPr>
        </p:nvSpPr>
        <p:spPr/>
        <p:txBody>
          <a:bodyPr/>
          <a:lstStyle/>
          <a:p>
            <a:fld id="{FCF7B8BB-86A3-403D-8F37-CF5F4C3D11D2}" type="slidenum">
              <a:rPr lang="en-US" smtClean="0"/>
              <a:t>‹#›</a:t>
            </a:fld>
            <a:endParaRPr lang="en-US"/>
          </a:p>
        </p:txBody>
      </p:sp>
    </p:spTree>
    <p:extLst>
      <p:ext uri="{BB962C8B-B14F-4D97-AF65-F5344CB8AC3E}">
        <p14:creationId xmlns:p14="http://schemas.microsoft.com/office/powerpoint/2010/main" val="797806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07C38-D364-7F2A-998B-BE9BBB0C2C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1FCE2-533F-E130-1503-6BCC6D331E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03ACC6-E9DF-D516-5E76-53586C4722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69218C-3199-52E0-0754-244413C862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7E3E94-1AF8-47CD-15E7-E7B2E3A102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0461D1-36D3-11D2-159B-F64489372B21}"/>
              </a:ext>
            </a:extLst>
          </p:cNvPr>
          <p:cNvSpPr>
            <a:spLocks noGrp="1"/>
          </p:cNvSpPr>
          <p:nvPr>
            <p:ph type="dt" sz="half" idx="10"/>
          </p:nvPr>
        </p:nvSpPr>
        <p:spPr/>
        <p:txBody>
          <a:bodyPr/>
          <a:lstStyle/>
          <a:p>
            <a:fld id="{36C54636-044B-43B3-945C-F79D55BA40FD}" type="datetimeFigureOut">
              <a:rPr lang="en-US" smtClean="0"/>
              <a:t>3/20/2025</a:t>
            </a:fld>
            <a:endParaRPr lang="en-US"/>
          </a:p>
        </p:txBody>
      </p:sp>
      <p:sp>
        <p:nvSpPr>
          <p:cNvPr id="8" name="Footer Placeholder 7">
            <a:extLst>
              <a:ext uri="{FF2B5EF4-FFF2-40B4-BE49-F238E27FC236}">
                <a16:creationId xmlns:a16="http://schemas.microsoft.com/office/drawing/2014/main" id="{A8FD1138-A5B3-AB55-11BE-56E6AC57F0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2FEB1B-0A6B-3056-2EF8-F95790DEFB22}"/>
              </a:ext>
            </a:extLst>
          </p:cNvPr>
          <p:cNvSpPr>
            <a:spLocks noGrp="1"/>
          </p:cNvSpPr>
          <p:nvPr>
            <p:ph type="sldNum" sz="quarter" idx="12"/>
          </p:nvPr>
        </p:nvSpPr>
        <p:spPr/>
        <p:txBody>
          <a:bodyPr/>
          <a:lstStyle/>
          <a:p>
            <a:fld id="{FCF7B8BB-86A3-403D-8F37-CF5F4C3D11D2}" type="slidenum">
              <a:rPr lang="en-US" smtClean="0"/>
              <a:t>‹#›</a:t>
            </a:fld>
            <a:endParaRPr lang="en-US"/>
          </a:p>
        </p:txBody>
      </p:sp>
    </p:spTree>
    <p:extLst>
      <p:ext uri="{BB962C8B-B14F-4D97-AF65-F5344CB8AC3E}">
        <p14:creationId xmlns:p14="http://schemas.microsoft.com/office/powerpoint/2010/main" val="2015728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85F70-0F56-F892-770F-B2C96B6AB3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7C5F86-2AE0-8CC7-2359-CF7FC48F3ABA}"/>
              </a:ext>
            </a:extLst>
          </p:cNvPr>
          <p:cNvSpPr>
            <a:spLocks noGrp="1"/>
          </p:cNvSpPr>
          <p:nvPr>
            <p:ph type="dt" sz="half" idx="10"/>
          </p:nvPr>
        </p:nvSpPr>
        <p:spPr/>
        <p:txBody>
          <a:bodyPr/>
          <a:lstStyle/>
          <a:p>
            <a:fld id="{36C54636-044B-43B3-945C-F79D55BA40FD}" type="datetimeFigureOut">
              <a:rPr lang="en-US" smtClean="0"/>
              <a:t>3/20/2025</a:t>
            </a:fld>
            <a:endParaRPr lang="en-US"/>
          </a:p>
        </p:txBody>
      </p:sp>
      <p:sp>
        <p:nvSpPr>
          <p:cNvPr id="4" name="Footer Placeholder 3">
            <a:extLst>
              <a:ext uri="{FF2B5EF4-FFF2-40B4-BE49-F238E27FC236}">
                <a16:creationId xmlns:a16="http://schemas.microsoft.com/office/drawing/2014/main" id="{BE17847E-D780-538F-039D-F33D0D0E12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B18F8D-DCE6-DA10-5E66-AEF027A21382}"/>
              </a:ext>
            </a:extLst>
          </p:cNvPr>
          <p:cNvSpPr>
            <a:spLocks noGrp="1"/>
          </p:cNvSpPr>
          <p:nvPr>
            <p:ph type="sldNum" sz="quarter" idx="12"/>
          </p:nvPr>
        </p:nvSpPr>
        <p:spPr/>
        <p:txBody>
          <a:bodyPr/>
          <a:lstStyle/>
          <a:p>
            <a:fld id="{FCF7B8BB-86A3-403D-8F37-CF5F4C3D11D2}" type="slidenum">
              <a:rPr lang="en-US" smtClean="0"/>
              <a:t>‹#›</a:t>
            </a:fld>
            <a:endParaRPr lang="en-US"/>
          </a:p>
        </p:txBody>
      </p:sp>
    </p:spTree>
    <p:extLst>
      <p:ext uri="{BB962C8B-B14F-4D97-AF65-F5344CB8AC3E}">
        <p14:creationId xmlns:p14="http://schemas.microsoft.com/office/powerpoint/2010/main" val="2024978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5ADA1D-F2C5-92CD-F4C2-AC22CAF84A37}"/>
              </a:ext>
            </a:extLst>
          </p:cNvPr>
          <p:cNvSpPr>
            <a:spLocks noGrp="1"/>
          </p:cNvSpPr>
          <p:nvPr>
            <p:ph type="dt" sz="half" idx="10"/>
          </p:nvPr>
        </p:nvSpPr>
        <p:spPr/>
        <p:txBody>
          <a:bodyPr/>
          <a:lstStyle/>
          <a:p>
            <a:fld id="{36C54636-044B-43B3-945C-F79D55BA40FD}" type="datetimeFigureOut">
              <a:rPr lang="en-US" smtClean="0"/>
              <a:t>3/20/2025</a:t>
            </a:fld>
            <a:endParaRPr lang="en-US"/>
          </a:p>
        </p:txBody>
      </p:sp>
      <p:sp>
        <p:nvSpPr>
          <p:cNvPr id="3" name="Footer Placeholder 2">
            <a:extLst>
              <a:ext uri="{FF2B5EF4-FFF2-40B4-BE49-F238E27FC236}">
                <a16:creationId xmlns:a16="http://schemas.microsoft.com/office/drawing/2014/main" id="{E7B0DFF7-573D-33A2-AE80-7B30B6794C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4AFB84-E83B-8CD3-2600-1B1ADA70628D}"/>
              </a:ext>
            </a:extLst>
          </p:cNvPr>
          <p:cNvSpPr>
            <a:spLocks noGrp="1"/>
          </p:cNvSpPr>
          <p:nvPr>
            <p:ph type="sldNum" sz="quarter" idx="12"/>
          </p:nvPr>
        </p:nvSpPr>
        <p:spPr/>
        <p:txBody>
          <a:bodyPr/>
          <a:lstStyle/>
          <a:p>
            <a:fld id="{FCF7B8BB-86A3-403D-8F37-CF5F4C3D11D2}" type="slidenum">
              <a:rPr lang="en-US" smtClean="0"/>
              <a:t>‹#›</a:t>
            </a:fld>
            <a:endParaRPr lang="en-US"/>
          </a:p>
        </p:txBody>
      </p:sp>
    </p:spTree>
    <p:extLst>
      <p:ext uri="{BB962C8B-B14F-4D97-AF65-F5344CB8AC3E}">
        <p14:creationId xmlns:p14="http://schemas.microsoft.com/office/powerpoint/2010/main" val="479186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FF1E-AF98-303E-484C-2A5A981486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C58FCA-E19C-580A-F0AD-A23842DE5E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748805-8D3B-A1A8-C7D9-DCEACCA6A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466C9C-001E-314C-D4E2-5F3FB4D2CF79}"/>
              </a:ext>
            </a:extLst>
          </p:cNvPr>
          <p:cNvSpPr>
            <a:spLocks noGrp="1"/>
          </p:cNvSpPr>
          <p:nvPr>
            <p:ph type="dt" sz="half" idx="10"/>
          </p:nvPr>
        </p:nvSpPr>
        <p:spPr/>
        <p:txBody>
          <a:bodyPr/>
          <a:lstStyle/>
          <a:p>
            <a:fld id="{36C54636-044B-43B3-945C-F79D55BA40FD}" type="datetimeFigureOut">
              <a:rPr lang="en-US" smtClean="0"/>
              <a:t>3/20/2025</a:t>
            </a:fld>
            <a:endParaRPr lang="en-US"/>
          </a:p>
        </p:txBody>
      </p:sp>
      <p:sp>
        <p:nvSpPr>
          <p:cNvPr id="6" name="Footer Placeholder 5">
            <a:extLst>
              <a:ext uri="{FF2B5EF4-FFF2-40B4-BE49-F238E27FC236}">
                <a16:creationId xmlns:a16="http://schemas.microsoft.com/office/drawing/2014/main" id="{BE659A93-EECE-5C35-2F7C-3F5BA5AD5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1AB4ED-478C-4463-E47F-C6E4AA282C30}"/>
              </a:ext>
            </a:extLst>
          </p:cNvPr>
          <p:cNvSpPr>
            <a:spLocks noGrp="1"/>
          </p:cNvSpPr>
          <p:nvPr>
            <p:ph type="sldNum" sz="quarter" idx="12"/>
          </p:nvPr>
        </p:nvSpPr>
        <p:spPr/>
        <p:txBody>
          <a:bodyPr/>
          <a:lstStyle/>
          <a:p>
            <a:fld id="{FCF7B8BB-86A3-403D-8F37-CF5F4C3D11D2}" type="slidenum">
              <a:rPr lang="en-US" smtClean="0"/>
              <a:t>‹#›</a:t>
            </a:fld>
            <a:endParaRPr lang="en-US"/>
          </a:p>
        </p:txBody>
      </p:sp>
    </p:spTree>
    <p:extLst>
      <p:ext uri="{BB962C8B-B14F-4D97-AF65-F5344CB8AC3E}">
        <p14:creationId xmlns:p14="http://schemas.microsoft.com/office/powerpoint/2010/main" val="418345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0FA1A-054E-1E60-9291-B7A2788BE6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AED203-6CD8-DBC1-8F7B-4183417505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219BC-3E37-26C0-5E12-7B9F07C31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988FE4-864E-C09C-CCC9-2C5148CA7F2D}"/>
              </a:ext>
            </a:extLst>
          </p:cNvPr>
          <p:cNvSpPr>
            <a:spLocks noGrp="1"/>
          </p:cNvSpPr>
          <p:nvPr>
            <p:ph type="dt" sz="half" idx="10"/>
          </p:nvPr>
        </p:nvSpPr>
        <p:spPr/>
        <p:txBody>
          <a:bodyPr/>
          <a:lstStyle/>
          <a:p>
            <a:fld id="{36C54636-044B-43B3-945C-F79D55BA40FD}" type="datetimeFigureOut">
              <a:rPr lang="en-US" smtClean="0"/>
              <a:t>3/20/2025</a:t>
            </a:fld>
            <a:endParaRPr lang="en-US"/>
          </a:p>
        </p:txBody>
      </p:sp>
      <p:sp>
        <p:nvSpPr>
          <p:cNvPr id="6" name="Footer Placeholder 5">
            <a:extLst>
              <a:ext uri="{FF2B5EF4-FFF2-40B4-BE49-F238E27FC236}">
                <a16:creationId xmlns:a16="http://schemas.microsoft.com/office/drawing/2014/main" id="{511F4292-A3BB-F7C2-F361-50B1AD68E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EFCFF-B335-150B-2953-F6A381AB377A}"/>
              </a:ext>
            </a:extLst>
          </p:cNvPr>
          <p:cNvSpPr>
            <a:spLocks noGrp="1"/>
          </p:cNvSpPr>
          <p:nvPr>
            <p:ph type="sldNum" sz="quarter" idx="12"/>
          </p:nvPr>
        </p:nvSpPr>
        <p:spPr/>
        <p:txBody>
          <a:bodyPr/>
          <a:lstStyle/>
          <a:p>
            <a:fld id="{FCF7B8BB-86A3-403D-8F37-CF5F4C3D11D2}" type="slidenum">
              <a:rPr lang="en-US" smtClean="0"/>
              <a:t>‹#›</a:t>
            </a:fld>
            <a:endParaRPr lang="en-US"/>
          </a:p>
        </p:txBody>
      </p:sp>
    </p:spTree>
    <p:extLst>
      <p:ext uri="{BB962C8B-B14F-4D97-AF65-F5344CB8AC3E}">
        <p14:creationId xmlns:p14="http://schemas.microsoft.com/office/powerpoint/2010/main" val="88121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C222FE-6B85-F376-C812-5A6AE1DDD9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041841-B94A-BF9A-7D6F-B820BD541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657BC7-62A0-29FD-0149-14308FAE45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54636-044B-43B3-945C-F79D55BA40FD}" type="datetimeFigureOut">
              <a:rPr lang="en-US" smtClean="0"/>
              <a:t>3/20/2025</a:t>
            </a:fld>
            <a:endParaRPr lang="en-US"/>
          </a:p>
        </p:txBody>
      </p:sp>
      <p:sp>
        <p:nvSpPr>
          <p:cNvPr id="5" name="Footer Placeholder 4">
            <a:extLst>
              <a:ext uri="{FF2B5EF4-FFF2-40B4-BE49-F238E27FC236}">
                <a16:creationId xmlns:a16="http://schemas.microsoft.com/office/drawing/2014/main" id="{F8E923FB-7325-7607-B9A6-B26442EE71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905BF4-145F-A6D5-D9EB-C96E06BC33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7B8BB-86A3-403D-8F37-CF5F4C3D11D2}" type="slidenum">
              <a:rPr lang="en-US" smtClean="0"/>
              <a:t>‹#›</a:t>
            </a:fld>
            <a:endParaRPr lang="en-US"/>
          </a:p>
        </p:txBody>
      </p:sp>
    </p:spTree>
    <p:extLst>
      <p:ext uri="{BB962C8B-B14F-4D97-AF65-F5344CB8AC3E}">
        <p14:creationId xmlns:p14="http://schemas.microsoft.com/office/powerpoint/2010/main" val="3272999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hyperlink" Target="https://economia.icaew.com/news/september-2016/pwc-uk-annual-revenue-rises-to-over-3bn" TargetMode="External"/><Relationship Id="rId5" Type="http://schemas.openxmlformats.org/officeDocument/2006/relationships/image" Target="../media/image3.ashx"/><Relationship Id="rId4" Type="http://schemas.openxmlformats.org/officeDocument/2006/relationships/hyperlink" Target="https://www.peoplemattersglobal.com/news/employee-relations/pwc-to-let-staff-decide-how-they-split-their-time-between-home-and-the-office-28922"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courses.lumenlearning.com/wm-abnormalpsych/chapter/treatments-for-mood-disorders/" TargetMode="External"/><Relationship Id="rId3" Type="http://schemas.openxmlformats.org/officeDocument/2006/relationships/image" Target="../media/image6.jp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www.hiclipart.com/free-transparent-background-png-clipart-iajhx" TargetMode="External"/><Relationship Id="rId5" Type="http://schemas.openxmlformats.org/officeDocument/2006/relationships/image" Target="../media/image7.jpg"/><Relationship Id="rId10" Type="http://schemas.openxmlformats.org/officeDocument/2006/relationships/hyperlink" Target="https://www.pngall.com/stomach-ache-png/download/40175" TargetMode="External"/><Relationship Id="rId4" Type="http://schemas.openxmlformats.org/officeDocument/2006/relationships/hyperlink" Target="https://www.freepik.com/premium-vector/female-doctor-holding-clipboard_11225568.htm" TargetMode="External"/><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dreamstime.com/image-male-doctor-looking-magnifying-glass-upper-body-male-doctor-looking-magnifying-glass-image170656979" TargetMode="External"/><Relationship Id="rId2" Type="http://schemas.openxmlformats.org/officeDocument/2006/relationships/image" Target="../media/image10.jpg"/><Relationship Id="rId1" Type="http://schemas.openxmlformats.org/officeDocument/2006/relationships/slideLayout" Target="../slideLayouts/slideLayout6.xml"/><Relationship Id="rId5" Type="http://schemas.openxmlformats.org/officeDocument/2006/relationships/hyperlink" Target="https://pixabay.com/en/checklist-check-think-about-1266989/" TargetMode="Externa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hyperlink" Target="https://www.etsy.com/uk/listing/203824332/thank-you-set-of-12-colourful-postcard" TargetMode="External"/><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9000"/>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3D8414-9AA8-D3E2-0B71-FF167C342DAD}"/>
              </a:ext>
            </a:extLst>
          </p:cNvPr>
          <p:cNvSpPr txBox="1"/>
          <p:nvPr/>
        </p:nvSpPr>
        <p:spPr>
          <a:xfrm>
            <a:off x="0" y="447472"/>
            <a:ext cx="6147881" cy="1384995"/>
          </a:xfrm>
          <a:prstGeom prst="rect">
            <a:avLst/>
          </a:prstGeom>
          <a:noFill/>
        </p:spPr>
        <p:txBody>
          <a:bodyPr wrap="square" rtlCol="0" anchor="ctr">
            <a:spAutoFit/>
          </a:bodyPr>
          <a:lstStyle/>
          <a:p>
            <a:pPr algn="ctr"/>
            <a:r>
              <a:rPr lang="en-US" sz="2800" b="1" dirty="0">
                <a:solidFill>
                  <a:schemeClr val="bg1"/>
                </a:solidFill>
                <a:latin typeface="Algerian" panose="04020705040A02060702" pitchFamily="82" charset="0"/>
              </a:rPr>
              <a:t>PwC – Digital Intelligence </a:t>
            </a:r>
          </a:p>
          <a:p>
            <a:pPr algn="ctr"/>
            <a:r>
              <a:rPr lang="en-US" sz="2800" b="1" dirty="0">
                <a:solidFill>
                  <a:schemeClr val="bg1"/>
                </a:solidFill>
                <a:latin typeface="Algerian" panose="04020705040A02060702" pitchFamily="82" charset="0"/>
              </a:rPr>
              <a:t>(Virtual Case Experience)</a:t>
            </a:r>
          </a:p>
          <a:p>
            <a:pPr algn="ctr"/>
            <a:r>
              <a:rPr lang="en-US" sz="2800" b="1" dirty="0">
                <a:solidFill>
                  <a:schemeClr val="bg1"/>
                </a:solidFill>
                <a:latin typeface="Algerian" panose="04020705040A02060702" pitchFamily="82" charset="0"/>
              </a:rPr>
              <a:t>Task 5 – Predictive Health Care</a:t>
            </a:r>
          </a:p>
        </p:txBody>
      </p:sp>
      <p:pic>
        <p:nvPicPr>
          <p:cNvPr id="4" name="Picture 3">
            <a:extLst>
              <a:ext uri="{FF2B5EF4-FFF2-40B4-BE49-F238E27FC236}">
                <a16:creationId xmlns:a16="http://schemas.microsoft.com/office/drawing/2014/main" id="{76971B66-9F92-0C61-DD3D-A7FFF26EEF7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248400" y="0"/>
            <a:ext cx="5943600" cy="3774332"/>
          </a:xfrm>
          <a:prstGeom prst="rect">
            <a:avLst/>
          </a:prstGeom>
          <a:noFill/>
          <a:ln>
            <a:noFill/>
          </a:ln>
          <a:effectLst/>
          <a:scene3d>
            <a:camera prst="orthographicFront"/>
            <a:lightRig rig="threePt" dir="t"/>
          </a:scene3d>
          <a:sp3d extrusionH="76200"/>
        </p:spPr>
      </p:pic>
      <p:pic>
        <p:nvPicPr>
          <p:cNvPr id="7" name="Picture 6">
            <a:extLst>
              <a:ext uri="{FF2B5EF4-FFF2-40B4-BE49-F238E27FC236}">
                <a16:creationId xmlns:a16="http://schemas.microsoft.com/office/drawing/2014/main" id="{ED5FB05B-7091-EED3-DB30-CCA218853A37}"/>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0" y="5971548"/>
            <a:ext cx="1177047" cy="882785"/>
          </a:xfrm>
          <a:prstGeom prst="rect">
            <a:avLst/>
          </a:prstGeom>
          <a:blipFill>
            <a:blip r:embed="rId7">
              <a:alphaModFix amt="79000"/>
            </a:blip>
            <a:tile tx="0" ty="0" sx="100000" sy="100000" flip="none" algn="tl"/>
          </a:blipFill>
        </p:spPr>
      </p:pic>
    </p:spTree>
    <p:extLst>
      <p:ext uri="{BB962C8B-B14F-4D97-AF65-F5344CB8AC3E}">
        <p14:creationId xmlns:p14="http://schemas.microsoft.com/office/powerpoint/2010/main" val="2443591656"/>
      </p:ext>
    </p:extLst>
  </p:cSld>
  <p:clrMapOvr>
    <a:masterClrMapping/>
  </p:clrMapOvr>
  <mc:AlternateContent xmlns:mc="http://schemas.openxmlformats.org/markup-compatibility/2006" xmlns:p14="http://schemas.microsoft.com/office/powerpoint/2010/main">
    <mc:Choice Requires="p14">
      <p:transition spd="slow" p14:dur="3000">
        <p:cover dir="r"/>
      </p:transition>
    </mc:Choice>
    <mc:Fallback xmlns="">
      <p:transition spd="slow">
        <p:cover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62D86-3445-3D7E-5C09-2880EB7FC2E8}"/>
              </a:ext>
            </a:extLst>
          </p:cNvPr>
          <p:cNvSpPr>
            <a:spLocks noGrp="1"/>
          </p:cNvSpPr>
          <p:nvPr>
            <p:ph type="title"/>
          </p:nvPr>
        </p:nvSpPr>
        <p:spPr>
          <a:xfrm>
            <a:off x="3302895" y="365125"/>
            <a:ext cx="5586208" cy="586597"/>
          </a:xfrm>
        </p:spPr>
        <p:txBody>
          <a:bodyPr>
            <a:noAutofit/>
          </a:bodyPr>
          <a:lstStyle/>
          <a:p>
            <a:pPr algn="ctr"/>
            <a:r>
              <a:rPr lang="en-US" sz="2400" b="1" dirty="0">
                <a:solidFill>
                  <a:schemeClr val="bg1"/>
                </a:solidFill>
                <a:latin typeface="Algerian" panose="04020705040A02060702" pitchFamily="82" charset="0"/>
              </a:rPr>
              <a:t>Top 10 Adverse Effect of Drugs</a:t>
            </a:r>
          </a:p>
        </p:txBody>
      </p:sp>
      <p:pic>
        <p:nvPicPr>
          <p:cNvPr id="5" name="Content Placeholder 4">
            <a:extLst>
              <a:ext uri="{FF2B5EF4-FFF2-40B4-BE49-F238E27FC236}">
                <a16:creationId xmlns:a16="http://schemas.microsoft.com/office/drawing/2014/main" id="{DA2C08B8-DED7-5A62-ADE4-083B2562B9B7}"/>
              </a:ext>
            </a:extLst>
          </p:cNvPr>
          <p:cNvPicPr>
            <a:picLocks noGrp="1" noChangeAspect="1"/>
          </p:cNvPicPr>
          <p:nvPr>
            <p:ph idx="1"/>
          </p:nvPr>
        </p:nvPicPr>
        <p:blipFill>
          <a:blip r:embed="rId2"/>
          <a:stretch>
            <a:fillRect/>
          </a:stretch>
        </p:blipFill>
        <p:spPr>
          <a:xfrm>
            <a:off x="254539" y="1212941"/>
            <a:ext cx="11682920" cy="2931041"/>
          </a:xfrm>
        </p:spPr>
      </p:pic>
      <p:pic>
        <p:nvPicPr>
          <p:cNvPr id="13" name="Picture 12">
            <a:extLst>
              <a:ext uri="{FF2B5EF4-FFF2-40B4-BE49-F238E27FC236}">
                <a16:creationId xmlns:a16="http://schemas.microsoft.com/office/drawing/2014/main" id="{96CF1640-ADFC-6BEF-F71D-70BDE0731A1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54539" y="4405201"/>
            <a:ext cx="2118806" cy="2266343"/>
          </a:xfrm>
          <a:prstGeom prst="rect">
            <a:avLst/>
          </a:prstGeom>
        </p:spPr>
      </p:pic>
      <p:pic>
        <p:nvPicPr>
          <p:cNvPr id="15" name="Picture 14">
            <a:extLst>
              <a:ext uri="{FF2B5EF4-FFF2-40B4-BE49-F238E27FC236}">
                <a16:creationId xmlns:a16="http://schemas.microsoft.com/office/drawing/2014/main" id="{7BAC5573-744D-0430-A9A6-8483EA42737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818653" y="4405200"/>
            <a:ext cx="2118806" cy="2266343"/>
          </a:xfrm>
          <a:prstGeom prst="rect">
            <a:avLst/>
          </a:prstGeom>
        </p:spPr>
      </p:pic>
      <p:pic>
        <p:nvPicPr>
          <p:cNvPr id="17" name="Picture 16">
            <a:extLst>
              <a:ext uri="{FF2B5EF4-FFF2-40B4-BE49-F238E27FC236}">
                <a16:creationId xmlns:a16="http://schemas.microsoft.com/office/drawing/2014/main" id="{FB2132A4-2D39-79AC-9DAD-A96500B1ACDF}"/>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688404" y="4405200"/>
            <a:ext cx="1605063" cy="2266342"/>
          </a:xfrm>
          <a:prstGeom prst="rect">
            <a:avLst/>
          </a:prstGeom>
        </p:spPr>
      </p:pic>
      <p:pic>
        <p:nvPicPr>
          <p:cNvPr id="20" name="Picture 19">
            <a:extLst>
              <a:ext uri="{FF2B5EF4-FFF2-40B4-BE49-F238E27FC236}">
                <a16:creationId xmlns:a16="http://schemas.microsoft.com/office/drawing/2014/main" id="{DDBE6904-DEE8-F647-6721-DA5C5237C611}"/>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6349019" y="4405199"/>
            <a:ext cx="2402733" cy="2266343"/>
          </a:xfrm>
          <a:prstGeom prst="rect">
            <a:avLst/>
          </a:prstGeom>
        </p:spPr>
      </p:pic>
    </p:spTree>
    <p:extLst>
      <p:ext uri="{BB962C8B-B14F-4D97-AF65-F5344CB8AC3E}">
        <p14:creationId xmlns:p14="http://schemas.microsoft.com/office/powerpoint/2010/main" val="1348564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fltVal val="0"/>
                                          </p:val>
                                        </p:tav>
                                        <p:tav tm="100000">
                                          <p:val>
                                            <p:strVal val="#ppt_w"/>
                                          </p:val>
                                        </p:tav>
                                      </p:tavLst>
                                    </p:anim>
                                    <p:anim calcmode="lin" valueType="num">
                                      <p:cBhvr>
                                        <p:cTn id="15" dur="1000" fill="hold"/>
                                        <p:tgtEl>
                                          <p:spTgt spid="13"/>
                                        </p:tgtEl>
                                        <p:attrNameLst>
                                          <p:attrName>ppt_h</p:attrName>
                                        </p:attrNameLst>
                                      </p:cBhvr>
                                      <p:tavLst>
                                        <p:tav tm="0">
                                          <p:val>
                                            <p:fltVal val="0"/>
                                          </p:val>
                                        </p:tav>
                                        <p:tav tm="100000">
                                          <p:val>
                                            <p:strVal val="#ppt_h"/>
                                          </p:val>
                                        </p:tav>
                                      </p:tavLst>
                                    </p:anim>
                                    <p:anim calcmode="lin" valueType="num">
                                      <p:cBhvr>
                                        <p:cTn id="16" dur="1000" fill="hold"/>
                                        <p:tgtEl>
                                          <p:spTgt spid="13"/>
                                        </p:tgtEl>
                                        <p:attrNameLst>
                                          <p:attrName>style.rotation</p:attrName>
                                        </p:attrNameLst>
                                      </p:cBhvr>
                                      <p:tavLst>
                                        <p:tav tm="0">
                                          <p:val>
                                            <p:fltVal val="90"/>
                                          </p:val>
                                        </p:tav>
                                        <p:tav tm="100000">
                                          <p:val>
                                            <p:fltVal val="0"/>
                                          </p:val>
                                        </p:tav>
                                      </p:tavLst>
                                    </p:anim>
                                    <p:animEffect transition="in" filter="fade">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1000" fill="hold"/>
                                        <p:tgtEl>
                                          <p:spTgt spid="17"/>
                                        </p:tgtEl>
                                        <p:attrNameLst>
                                          <p:attrName>ppt_w</p:attrName>
                                        </p:attrNameLst>
                                      </p:cBhvr>
                                      <p:tavLst>
                                        <p:tav tm="0">
                                          <p:val>
                                            <p:fltVal val="0"/>
                                          </p:val>
                                        </p:tav>
                                        <p:tav tm="100000">
                                          <p:val>
                                            <p:strVal val="#ppt_w"/>
                                          </p:val>
                                        </p:tav>
                                      </p:tavLst>
                                    </p:anim>
                                    <p:anim calcmode="lin" valueType="num">
                                      <p:cBhvr>
                                        <p:cTn id="23" dur="1000" fill="hold"/>
                                        <p:tgtEl>
                                          <p:spTgt spid="17"/>
                                        </p:tgtEl>
                                        <p:attrNameLst>
                                          <p:attrName>ppt_h</p:attrName>
                                        </p:attrNameLst>
                                      </p:cBhvr>
                                      <p:tavLst>
                                        <p:tav tm="0">
                                          <p:val>
                                            <p:fltVal val="0"/>
                                          </p:val>
                                        </p:tav>
                                        <p:tav tm="100000">
                                          <p:val>
                                            <p:strVal val="#ppt_h"/>
                                          </p:val>
                                        </p:tav>
                                      </p:tavLst>
                                    </p:anim>
                                    <p:anim calcmode="lin" valueType="num">
                                      <p:cBhvr>
                                        <p:cTn id="24" dur="1000" fill="hold"/>
                                        <p:tgtEl>
                                          <p:spTgt spid="17"/>
                                        </p:tgtEl>
                                        <p:attrNameLst>
                                          <p:attrName>style.rotation</p:attrName>
                                        </p:attrNameLst>
                                      </p:cBhvr>
                                      <p:tavLst>
                                        <p:tav tm="0">
                                          <p:val>
                                            <p:fltVal val="90"/>
                                          </p:val>
                                        </p:tav>
                                        <p:tav tm="100000">
                                          <p:val>
                                            <p:fltVal val="0"/>
                                          </p:val>
                                        </p:tav>
                                      </p:tavLst>
                                    </p:anim>
                                    <p:animEffect transition="in" filter="fade">
                                      <p:cBhvr>
                                        <p:cTn id="25" dur="10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1000" fill="hold"/>
                                        <p:tgtEl>
                                          <p:spTgt spid="20"/>
                                        </p:tgtEl>
                                        <p:attrNameLst>
                                          <p:attrName>ppt_w</p:attrName>
                                        </p:attrNameLst>
                                      </p:cBhvr>
                                      <p:tavLst>
                                        <p:tav tm="0">
                                          <p:val>
                                            <p:fltVal val="0"/>
                                          </p:val>
                                        </p:tav>
                                        <p:tav tm="100000">
                                          <p:val>
                                            <p:strVal val="#ppt_w"/>
                                          </p:val>
                                        </p:tav>
                                      </p:tavLst>
                                    </p:anim>
                                    <p:anim calcmode="lin" valueType="num">
                                      <p:cBhvr>
                                        <p:cTn id="31" dur="1000" fill="hold"/>
                                        <p:tgtEl>
                                          <p:spTgt spid="20"/>
                                        </p:tgtEl>
                                        <p:attrNameLst>
                                          <p:attrName>ppt_h</p:attrName>
                                        </p:attrNameLst>
                                      </p:cBhvr>
                                      <p:tavLst>
                                        <p:tav tm="0">
                                          <p:val>
                                            <p:fltVal val="0"/>
                                          </p:val>
                                        </p:tav>
                                        <p:tav tm="100000">
                                          <p:val>
                                            <p:strVal val="#ppt_h"/>
                                          </p:val>
                                        </p:tav>
                                      </p:tavLst>
                                    </p:anim>
                                    <p:anim calcmode="lin" valueType="num">
                                      <p:cBhvr>
                                        <p:cTn id="32" dur="1000" fill="hold"/>
                                        <p:tgtEl>
                                          <p:spTgt spid="20"/>
                                        </p:tgtEl>
                                        <p:attrNameLst>
                                          <p:attrName>style.rotation</p:attrName>
                                        </p:attrNameLst>
                                      </p:cBhvr>
                                      <p:tavLst>
                                        <p:tav tm="0">
                                          <p:val>
                                            <p:fltVal val="90"/>
                                          </p:val>
                                        </p:tav>
                                        <p:tav tm="100000">
                                          <p:val>
                                            <p:fltVal val="0"/>
                                          </p:val>
                                        </p:tav>
                                      </p:tavLst>
                                    </p:anim>
                                    <p:animEffect transition="in" filter="fade">
                                      <p:cBhvr>
                                        <p:cTn id="33" dur="10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1000" fill="hold"/>
                                        <p:tgtEl>
                                          <p:spTgt spid="15"/>
                                        </p:tgtEl>
                                        <p:attrNameLst>
                                          <p:attrName>ppt_w</p:attrName>
                                        </p:attrNameLst>
                                      </p:cBhvr>
                                      <p:tavLst>
                                        <p:tav tm="0">
                                          <p:val>
                                            <p:fltVal val="0"/>
                                          </p:val>
                                        </p:tav>
                                        <p:tav tm="100000">
                                          <p:val>
                                            <p:strVal val="#ppt_w"/>
                                          </p:val>
                                        </p:tav>
                                      </p:tavLst>
                                    </p:anim>
                                    <p:anim calcmode="lin" valueType="num">
                                      <p:cBhvr>
                                        <p:cTn id="39" dur="1000" fill="hold"/>
                                        <p:tgtEl>
                                          <p:spTgt spid="15"/>
                                        </p:tgtEl>
                                        <p:attrNameLst>
                                          <p:attrName>ppt_h</p:attrName>
                                        </p:attrNameLst>
                                      </p:cBhvr>
                                      <p:tavLst>
                                        <p:tav tm="0">
                                          <p:val>
                                            <p:fltVal val="0"/>
                                          </p:val>
                                        </p:tav>
                                        <p:tav tm="100000">
                                          <p:val>
                                            <p:strVal val="#ppt_h"/>
                                          </p:val>
                                        </p:tav>
                                      </p:tavLst>
                                    </p:anim>
                                    <p:anim calcmode="lin" valueType="num">
                                      <p:cBhvr>
                                        <p:cTn id="40" dur="1000" fill="hold"/>
                                        <p:tgtEl>
                                          <p:spTgt spid="15"/>
                                        </p:tgtEl>
                                        <p:attrNameLst>
                                          <p:attrName>style.rotation</p:attrName>
                                        </p:attrNameLst>
                                      </p:cBhvr>
                                      <p:tavLst>
                                        <p:tav tm="0">
                                          <p:val>
                                            <p:fltVal val="90"/>
                                          </p:val>
                                        </p:tav>
                                        <p:tav tm="100000">
                                          <p:val>
                                            <p:fltVal val="0"/>
                                          </p:val>
                                        </p:tav>
                                      </p:tavLst>
                                    </p:anim>
                                    <p:animEffect transition="in" filter="fade">
                                      <p:cBhvr>
                                        <p:cTn id="4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0503DC-96C7-3F4C-6B73-1B9C8AFFF468}"/>
              </a:ext>
            </a:extLst>
          </p:cNvPr>
          <p:cNvSpPr txBox="1"/>
          <p:nvPr/>
        </p:nvSpPr>
        <p:spPr>
          <a:xfrm>
            <a:off x="4262336" y="243192"/>
            <a:ext cx="3667328" cy="461665"/>
          </a:xfrm>
          <a:prstGeom prst="rect">
            <a:avLst/>
          </a:prstGeom>
          <a:noFill/>
        </p:spPr>
        <p:txBody>
          <a:bodyPr wrap="square" rtlCol="0" anchor="ctr">
            <a:spAutoFit/>
          </a:bodyPr>
          <a:lstStyle/>
          <a:p>
            <a:pPr algn="ctr"/>
            <a:r>
              <a:rPr lang="en-US" sz="2400" dirty="0">
                <a:solidFill>
                  <a:schemeClr val="bg1"/>
                </a:solidFill>
                <a:latin typeface="Algerian" panose="04020705040A02060702" pitchFamily="82" charset="0"/>
              </a:rPr>
              <a:t>Comparison of drugs</a:t>
            </a:r>
          </a:p>
        </p:txBody>
      </p:sp>
      <p:sp>
        <p:nvSpPr>
          <p:cNvPr id="4" name="TextBox 3">
            <a:extLst>
              <a:ext uri="{FF2B5EF4-FFF2-40B4-BE49-F238E27FC236}">
                <a16:creationId xmlns:a16="http://schemas.microsoft.com/office/drawing/2014/main" id="{99955E3E-28F1-8804-3046-C1A3C3A0DCEF}"/>
              </a:ext>
            </a:extLst>
          </p:cNvPr>
          <p:cNvSpPr txBox="1"/>
          <p:nvPr/>
        </p:nvSpPr>
        <p:spPr>
          <a:xfrm>
            <a:off x="243200" y="1155278"/>
            <a:ext cx="2743200" cy="1828800"/>
          </a:xfrm>
          <a:prstGeom prst="rect">
            <a:avLst/>
          </a:prstGeom>
          <a:solidFill>
            <a:schemeClr val="accent5">
              <a:lumMod val="50000"/>
            </a:schemeClr>
          </a:solidFill>
        </p:spPr>
        <p:txBody>
          <a:bodyPr wrap="square" rtlCol="0" anchor="ctr">
            <a:spAutoFit/>
          </a:bodyPr>
          <a:lstStyle/>
          <a:p>
            <a:pPr algn="ctr"/>
            <a:r>
              <a:rPr lang="en-US" dirty="0">
                <a:solidFill>
                  <a:schemeClr val="bg1"/>
                </a:solidFill>
              </a:rPr>
              <a:t>Top Adverse Effects of TRAMAL</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Nausea</a:t>
            </a:r>
          </a:p>
          <a:p>
            <a:pPr marL="285750" indent="-285750">
              <a:buFont typeface="Arial" panose="020B0604020202020204" pitchFamily="34" charset="0"/>
              <a:buChar char="•"/>
            </a:pPr>
            <a:r>
              <a:rPr lang="en-US" dirty="0">
                <a:solidFill>
                  <a:schemeClr val="bg1"/>
                </a:solidFill>
              </a:rPr>
              <a:t>Pyrexia</a:t>
            </a:r>
          </a:p>
          <a:p>
            <a:pPr marL="285750" indent="-285750">
              <a:buFont typeface="Arial" panose="020B0604020202020204" pitchFamily="34" charset="0"/>
              <a:buChar char="•"/>
            </a:pPr>
            <a:r>
              <a:rPr lang="en-US" dirty="0">
                <a:solidFill>
                  <a:schemeClr val="bg1"/>
                </a:solidFill>
              </a:rPr>
              <a:t>Abdominal Pain</a:t>
            </a:r>
          </a:p>
        </p:txBody>
      </p:sp>
      <p:sp>
        <p:nvSpPr>
          <p:cNvPr id="7" name="TextBox 6">
            <a:extLst>
              <a:ext uri="{FF2B5EF4-FFF2-40B4-BE49-F238E27FC236}">
                <a16:creationId xmlns:a16="http://schemas.microsoft.com/office/drawing/2014/main" id="{CB187A45-CB86-8BA5-69B8-35FB67F4E0D3}"/>
              </a:ext>
            </a:extLst>
          </p:cNvPr>
          <p:cNvSpPr txBox="1"/>
          <p:nvPr/>
        </p:nvSpPr>
        <p:spPr>
          <a:xfrm>
            <a:off x="4554166" y="1155278"/>
            <a:ext cx="2743200" cy="1828800"/>
          </a:xfrm>
          <a:prstGeom prst="rect">
            <a:avLst/>
          </a:prstGeom>
          <a:solidFill>
            <a:schemeClr val="accent2">
              <a:lumMod val="75000"/>
            </a:schemeClr>
          </a:solidFill>
        </p:spPr>
        <p:txBody>
          <a:bodyPr wrap="square" rtlCol="0" anchor="ctr">
            <a:spAutoFit/>
          </a:bodyPr>
          <a:lstStyle/>
          <a:p>
            <a:pPr algn="ctr"/>
            <a:r>
              <a:rPr lang="en-US" dirty="0">
                <a:solidFill>
                  <a:schemeClr val="bg1"/>
                </a:solidFill>
              </a:rPr>
              <a:t>Top Adverse Effects of LYRICA</a:t>
            </a:r>
          </a:p>
          <a:p>
            <a:pPr algn="ctr"/>
            <a:endParaRPr lang="en-US" dirty="0">
              <a:solidFill>
                <a:schemeClr val="bg1"/>
              </a:solidFill>
            </a:endParaRPr>
          </a:p>
          <a:p>
            <a:pPr marL="285750" indent="-285750">
              <a:buFont typeface="Arial" panose="020B0604020202020204" pitchFamily="34" charset="0"/>
              <a:buChar char="•"/>
            </a:pPr>
            <a:r>
              <a:rPr lang="en-US" dirty="0">
                <a:solidFill>
                  <a:schemeClr val="bg1"/>
                </a:solidFill>
              </a:rPr>
              <a:t>Pain</a:t>
            </a:r>
          </a:p>
          <a:p>
            <a:pPr marL="285750" indent="-285750">
              <a:buFont typeface="Arial" panose="020B0604020202020204" pitchFamily="34" charset="0"/>
              <a:buChar char="•"/>
            </a:pPr>
            <a:r>
              <a:rPr lang="en-US" dirty="0">
                <a:solidFill>
                  <a:schemeClr val="bg1"/>
                </a:solidFill>
              </a:rPr>
              <a:t>Drug Ineffective</a:t>
            </a:r>
          </a:p>
          <a:p>
            <a:pPr marL="285750" indent="-285750">
              <a:buFont typeface="Arial" panose="020B0604020202020204" pitchFamily="34" charset="0"/>
              <a:buChar char="•"/>
            </a:pPr>
            <a:r>
              <a:rPr lang="en-US" dirty="0">
                <a:solidFill>
                  <a:schemeClr val="bg1"/>
                </a:solidFill>
              </a:rPr>
              <a:t>Malaise</a:t>
            </a:r>
          </a:p>
        </p:txBody>
      </p:sp>
      <p:sp>
        <p:nvSpPr>
          <p:cNvPr id="8" name="TextBox 7">
            <a:extLst>
              <a:ext uri="{FF2B5EF4-FFF2-40B4-BE49-F238E27FC236}">
                <a16:creationId xmlns:a16="http://schemas.microsoft.com/office/drawing/2014/main" id="{A7C5426A-0735-9B61-E0C5-8D6239735C40}"/>
              </a:ext>
            </a:extLst>
          </p:cNvPr>
          <p:cNvSpPr txBox="1"/>
          <p:nvPr/>
        </p:nvSpPr>
        <p:spPr>
          <a:xfrm>
            <a:off x="9205600" y="1155278"/>
            <a:ext cx="2743200" cy="1828800"/>
          </a:xfrm>
          <a:prstGeom prst="rect">
            <a:avLst/>
          </a:prstGeom>
          <a:solidFill>
            <a:srgbClr val="FF0000"/>
          </a:solidFill>
        </p:spPr>
        <p:txBody>
          <a:bodyPr wrap="square" rtlCol="0" anchor="ctr">
            <a:spAutoFit/>
          </a:bodyPr>
          <a:lstStyle/>
          <a:p>
            <a:pPr algn="ctr"/>
            <a:r>
              <a:rPr lang="en-US" dirty="0">
                <a:solidFill>
                  <a:schemeClr val="bg1"/>
                </a:solidFill>
              </a:rPr>
              <a:t>Top Adverse Effects of GABAPENTIN</a:t>
            </a:r>
          </a:p>
          <a:p>
            <a:pPr algn="ctr"/>
            <a:endParaRPr lang="en-US" dirty="0">
              <a:solidFill>
                <a:schemeClr val="bg1"/>
              </a:solidFill>
            </a:endParaRPr>
          </a:p>
          <a:p>
            <a:pPr marL="285750" indent="-285750">
              <a:buFont typeface="Arial" panose="020B0604020202020204" pitchFamily="34" charset="0"/>
              <a:buChar char="•"/>
            </a:pPr>
            <a:r>
              <a:rPr lang="en-US" dirty="0">
                <a:solidFill>
                  <a:schemeClr val="bg1"/>
                </a:solidFill>
              </a:rPr>
              <a:t>Chronic Kidney Disease</a:t>
            </a:r>
          </a:p>
          <a:p>
            <a:pPr marL="285750" indent="-285750">
              <a:buFont typeface="Arial" panose="020B0604020202020204" pitchFamily="34" charset="0"/>
              <a:buChar char="•"/>
            </a:pPr>
            <a:r>
              <a:rPr lang="en-US" dirty="0">
                <a:solidFill>
                  <a:schemeClr val="bg1"/>
                </a:solidFill>
              </a:rPr>
              <a:t>Drug Ineffective</a:t>
            </a:r>
          </a:p>
          <a:p>
            <a:pPr marL="285750" indent="-285750">
              <a:buFont typeface="Arial" panose="020B0604020202020204" pitchFamily="34" charset="0"/>
              <a:buChar char="•"/>
            </a:pPr>
            <a:r>
              <a:rPr lang="en-US" dirty="0">
                <a:solidFill>
                  <a:schemeClr val="bg1"/>
                </a:solidFill>
              </a:rPr>
              <a:t>Acute Kidney injury</a:t>
            </a:r>
          </a:p>
        </p:txBody>
      </p:sp>
      <p:sp>
        <p:nvSpPr>
          <p:cNvPr id="9" name="TextBox 8">
            <a:extLst>
              <a:ext uri="{FF2B5EF4-FFF2-40B4-BE49-F238E27FC236}">
                <a16:creationId xmlns:a16="http://schemas.microsoft.com/office/drawing/2014/main" id="{B8E9124F-41E4-37EB-457A-0A71DAAB0FFD}"/>
              </a:ext>
            </a:extLst>
          </p:cNvPr>
          <p:cNvSpPr txBox="1"/>
          <p:nvPr/>
        </p:nvSpPr>
        <p:spPr>
          <a:xfrm>
            <a:off x="437745" y="3608962"/>
            <a:ext cx="11215991" cy="2800767"/>
          </a:xfrm>
          <a:prstGeom prst="rect">
            <a:avLst/>
          </a:prstGeom>
          <a:noFill/>
        </p:spPr>
        <p:txBody>
          <a:bodyPr wrap="square" rtlCol="0">
            <a:spAutoFit/>
          </a:bodyPr>
          <a:lstStyle/>
          <a:p>
            <a:pPr algn="just"/>
            <a:r>
              <a:rPr lang="en-US" sz="1600" dirty="0">
                <a:solidFill>
                  <a:schemeClr val="bg1"/>
                </a:solidFill>
              </a:rPr>
              <a:t>The top two adverse effects of Lyrica seem to indicate, that a patient visits the doctor again because of sense pain and/or because of the feeling that the drug might not work as intended. This could be an indication that Lyrica might not be a proper drug against pain in many occasions. </a:t>
            </a:r>
          </a:p>
          <a:p>
            <a:pPr algn="just"/>
            <a:endParaRPr lang="en-US" sz="1600" dirty="0">
              <a:solidFill>
                <a:schemeClr val="bg1"/>
              </a:solidFill>
            </a:endParaRPr>
          </a:p>
          <a:p>
            <a:pPr algn="just"/>
            <a:r>
              <a:rPr lang="en-US" sz="1600" dirty="0">
                <a:solidFill>
                  <a:schemeClr val="bg1"/>
                </a:solidFill>
              </a:rPr>
              <a:t>The top adverse effects of Gabapentin are Chronic Kidney Disease, Drug Ineffective, Acute Kidney Injury which seems very serious as compared to the other two drugs. Hence, this indicates that Gabapentin is not a proper drug against the pain in many occasions.</a:t>
            </a:r>
          </a:p>
          <a:p>
            <a:pPr algn="just"/>
            <a:endParaRPr lang="en-US" sz="1600" dirty="0">
              <a:solidFill>
                <a:schemeClr val="bg1"/>
              </a:solidFill>
            </a:endParaRPr>
          </a:p>
          <a:p>
            <a:pPr algn="just"/>
            <a:r>
              <a:rPr lang="en-US" sz="1600" dirty="0">
                <a:solidFill>
                  <a:schemeClr val="bg1"/>
                </a:solidFill>
              </a:rPr>
              <a:t>On the other side, adverse effects of Tramal seem to show, that many patients get nausea. Considering the fact, that Tramal is usually </a:t>
            </a:r>
            <a:br>
              <a:rPr lang="en-US" sz="1600" dirty="0">
                <a:solidFill>
                  <a:schemeClr val="bg1"/>
                </a:solidFill>
              </a:rPr>
            </a:br>
            <a:r>
              <a:rPr lang="en-US" sz="1600" dirty="0">
                <a:solidFill>
                  <a:schemeClr val="bg1"/>
                </a:solidFill>
              </a:rPr>
              <a:t>prescribed for severe pain and that “pain” is not listed in the adverse effects, the conclusion can be made, that Tramal is actually working as intended. However, it also seems that there are more severe adverse effects that might prevent patients to take the drug long term.</a:t>
            </a:r>
          </a:p>
        </p:txBody>
      </p:sp>
    </p:spTree>
    <p:extLst>
      <p:ext uri="{BB962C8B-B14F-4D97-AF65-F5344CB8AC3E}">
        <p14:creationId xmlns:p14="http://schemas.microsoft.com/office/powerpoint/2010/main" val="30005544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9DEB9-95EC-8A25-2ADE-438DE3F8654D}"/>
              </a:ext>
            </a:extLst>
          </p:cNvPr>
          <p:cNvSpPr>
            <a:spLocks noGrp="1"/>
          </p:cNvSpPr>
          <p:nvPr>
            <p:ph type="title"/>
          </p:nvPr>
        </p:nvSpPr>
        <p:spPr>
          <a:xfrm>
            <a:off x="4113584" y="267849"/>
            <a:ext cx="3964832" cy="559003"/>
          </a:xfrm>
        </p:spPr>
        <p:txBody>
          <a:bodyPr>
            <a:normAutofit/>
          </a:bodyPr>
          <a:lstStyle/>
          <a:p>
            <a:pPr algn="ctr"/>
            <a:r>
              <a:rPr lang="en-US" sz="2400" dirty="0">
                <a:solidFill>
                  <a:schemeClr val="bg1"/>
                </a:solidFill>
                <a:latin typeface="Algerian" panose="04020705040A02060702" pitchFamily="82" charset="0"/>
              </a:rPr>
              <a:t>Further Investigations</a:t>
            </a:r>
          </a:p>
        </p:txBody>
      </p:sp>
      <p:sp>
        <p:nvSpPr>
          <p:cNvPr id="3" name="Rectangle: Rounded Corners 2">
            <a:extLst>
              <a:ext uri="{FF2B5EF4-FFF2-40B4-BE49-F238E27FC236}">
                <a16:creationId xmlns:a16="http://schemas.microsoft.com/office/drawing/2014/main" id="{02EDDB0F-54CB-6A9A-92AE-1EE9B2725F4B}"/>
              </a:ext>
            </a:extLst>
          </p:cNvPr>
          <p:cNvSpPr/>
          <p:nvPr/>
        </p:nvSpPr>
        <p:spPr>
          <a:xfrm>
            <a:off x="5137825" y="2927689"/>
            <a:ext cx="1916349" cy="98249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Several issues need a closer look</a:t>
            </a:r>
          </a:p>
        </p:txBody>
      </p:sp>
      <p:sp>
        <p:nvSpPr>
          <p:cNvPr id="4" name="Rectangle: Rounded Corners 3">
            <a:extLst>
              <a:ext uri="{FF2B5EF4-FFF2-40B4-BE49-F238E27FC236}">
                <a16:creationId xmlns:a16="http://schemas.microsoft.com/office/drawing/2014/main" id="{83BDDDC5-15AA-60D6-0F92-52091E3B6BD2}"/>
              </a:ext>
            </a:extLst>
          </p:cNvPr>
          <p:cNvSpPr/>
          <p:nvPr/>
        </p:nvSpPr>
        <p:spPr>
          <a:xfrm>
            <a:off x="2451370" y="1018162"/>
            <a:ext cx="1750979" cy="11575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Issue 1</a:t>
            </a:r>
          </a:p>
          <a:p>
            <a:pPr algn="just"/>
            <a:r>
              <a:rPr lang="en-US" sz="1000" dirty="0">
                <a:solidFill>
                  <a:schemeClr val="tx1"/>
                </a:solidFill>
              </a:rPr>
              <a:t>What was the drug initially prescribed for? Does the adverse effects differs depending on that?</a:t>
            </a:r>
          </a:p>
        </p:txBody>
      </p:sp>
      <p:sp>
        <p:nvSpPr>
          <p:cNvPr id="5" name="Rectangle: Rounded Corners 4">
            <a:extLst>
              <a:ext uri="{FF2B5EF4-FFF2-40B4-BE49-F238E27FC236}">
                <a16:creationId xmlns:a16="http://schemas.microsoft.com/office/drawing/2014/main" id="{2B104857-69B0-3E38-D31D-333E080DBBF3}"/>
              </a:ext>
            </a:extLst>
          </p:cNvPr>
          <p:cNvSpPr/>
          <p:nvPr/>
        </p:nvSpPr>
        <p:spPr>
          <a:xfrm>
            <a:off x="5220509" y="1018162"/>
            <a:ext cx="1750979" cy="11575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Issue 2</a:t>
            </a:r>
          </a:p>
          <a:p>
            <a:pPr algn="just"/>
            <a:endParaRPr lang="en-US" sz="1200" b="1" dirty="0">
              <a:solidFill>
                <a:schemeClr val="tx1"/>
              </a:solidFill>
            </a:endParaRPr>
          </a:p>
          <a:p>
            <a:pPr algn="just"/>
            <a:r>
              <a:rPr lang="en-US" sz="1000" dirty="0">
                <a:solidFill>
                  <a:schemeClr val="tx1"/>
                </a:solidFill>
              </a:rPr>
              <a:t>Are there any adverse effects resulting from co-medications?</a:t>
            </a:r>
          </a:p>
        </p:txBody>
      </p:sp>
      <p:sp>
        <p:nvSpPr>
          <p:cNvPr id="6" name="Rectangle: Rounded Corners 5">
            <a:extLst>
              <a:ext uri="{FF2B5EF4-FFF2-40B4-BE49-F238E27FC236}">
                <a16:creationId xmlns:a16="http://schemas.microsoft.com/office/drawing/2014/main" id="{2D4DFF8B-75FE-D356-0E2A-83EFCEFF2F24}"/>
              </a:ext>
            </a:extLst>
          </p:cNvPr>
          <p:cNvSpPr/>
          <p:nvPr/>
        </p:nvSpPr>
        <p:spPr>
          <a:xfrm>
            <a:off x="2362605" y="2840140"/>
            <a:ext cx="1750979" cy="11575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Issue 4</a:t>
            </a:r>
          </a:p>
          <a:p>
            <a:pPr algn="ctr"/>
            <a:endParaRPr lang="en-US" sz="1200" b="1" dirty="0">
              <a:solidFill>
                <a:schemeClr val="tx1"/>
              </a:solidFill>
            </a:endParaRPr>
          </a:p>
          <a:p>
            <a:pPr algn="just"/>
            <a:r>
              <a:rPr lang="en-US" sz="1000" dirty="0">
                <a:solidFill>
                  <a:schemeClr val="tx1"/>
                </a:solidFill>
              </a:rPr>
              <a:t>What are the long term vs short term adverse effects of the drugs?</a:t>
            </a:r>
          </a:p>
        </p:txBody>
      </p:sp>
      <p:sp>
        <p:nvSpPr>
          <p:cNvPr id="7" name="Rectangle: Rounded Corners 6">
            <a:extLst>
              <a:ext uri="{FF2B5EF4-FFF2-40B4-BE49-F238E27FC236}">
                <a16:creationId xmlns:a16="http://schemas.microsoft.com/office/drawing/2014/main" id="{EC075FD1-1FA4-97FD-A084-C94E08A0A538}"/>
              </a:ext>
            </a:extLst>
          </p:cNvPr>
          <p:cNvSpPr/>
          <p:nvPr/>
        </p:nvSpPr>
        <p:spPr>
          <a:xfrm>
            <a:off x="7989648" y="1018162"/>
            <a:ext cx="1750979" cy="11575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Issue 3</a:t>
            </a:r>
          </a:p>
          <a:p>
            <a:pPr algn="just"/>
            <a:r>
              <a:rPr lang="en-US" sz="1000" dirty="0">
                <a:solidFill>
                  <a:schemeClr val="tx1"/>
                </a:solidFill>
              </a:rPr>
              <a:t>Do adverse effects of drugs depend on other factors such as demographic data of the patient?</a:t>
            </a:r>
          </a:p>
        </p:txBody>
      </p:sp>
      <p:sp>
        <p:nvSpPr>
          <p:cNvPr id="8" name="Rectangle: Rounded Corners 7">
            <a:extLst>
              <a:ext uri="{FF2B5EF4-FFF2-40B4-BE49-F238E27FC236}">
                <a16:creationId xmlns:a16="http://schemas.microsoft.com/office/drawing/2014/main" id="{F53B36DD-527A-1E10-DA73-06441914C7C0}"/>
              </a:ext>
            </a:extLst>
          </p:cNvPr>
          <p:cNvSpPr/>
          <p:nvPr/>
        </p:nvSpPr>
        <p:spPr>
          <a:xfrm>
            <a:off x="7989647" y="2850203"/>
            <a:ext cx="1750979" cy="11575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Issue 5</a:t>
            </a:r>
          </a:p>
          <a:p>
            <a:pPr algn="just"/>
            <a:r>
              <a:rPr lang="en-US" sz="1000" dirty="0">
                <a:solidFill>
                  <a:schemeClr val="tx1"/>
                </a:solidFill>
              </a:rPr>
              <a:t>Can adverse effects be treated by other drugs? In case of TRAMAL, a medication for nausea or pyrexia?</a:t>
            </a:r>
          </a:p>
        </p:txBody>
      </p:sp>
      <p:sp>
        <p:nvSpPr>
          <p:cNvPr id="9" name="Rectangle: Rounded Corners 8">
            <a:extLst>
              <a:ext uri="{FF2B5EF4-FFF2-40B4-BE49-F238E27FC236}">
                <a16:creationId xmlns:a16="http://schemas.microsoft.com/office/drawing/2014/main" id="{72189EB6-FE0E-D743-3144-336BA178B45F}"/>
              </a:ext>
            </a:extLst>
          </p:cNvPr>
          <p:cNvSpPr/>
          <p:nvPr/>
        </p:nvSpPr>
        <p:spPr>
          <a:xfrm>
            <a:off x="2441642" y="4682247"/>
            <a:ext cx="1750979" cy="11575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Issue 6</a:t>
            </a:r>
          </a:p>
          <a:p>
            <a:pPr algn="just"/>
            <a:r>
              <a:rPr lang="en-US" sz="1000" dirty="0">
                <a:solidFill>
                  <a:schemeClr val="tx1"/>
                </a:solidFill>
              </a:rPr>
              <a:t>What is the severity of the adverse effects on the overall well-being of the patient?</a:t>
            </a:r>
          </a:p>
        </p:txBody>
      </p:sp>
      <p:sp>
        <p:nvSpPr>
          <p:cNvPr id="10" name="Rectangle: Rounded Corners 9">
            <a:extLst>
              <a:ext uri="{FF2B5EF4-FFF2-40B4-BE49-F238E27FC236}">
                <a16:creationId xmlns:a16="http://schemas.microsoft.com/office/drawing/2014/main" id="{C5DF9852-31A6-991B-A526-72E1E169E2AC}"/>
              </a:ext>
            </a:extLst>
          </p:cNvPr>
          <p:cNvSpPr/>
          <p:nvPr/>
        </p:nvSpPr>
        <p:spPr>
          <a:xfrm>
            <a:off x="5220509" y="4662118"/>
            <a:ext cx="1750979" cy="11575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Issue 7</a:t>
            </a:r>
          </a:p>
          <a:p>
            <a:pPr algn="just"/>
            <a:r>
              <a:rPr lang="en-US" sz="1000" dirty="0">
                <a:solidFill>
                  <a:schemeClr val="tx1"/>
                </a:solidFill>
              </a:rPr>
              <a:t>Are certain adverse effects reported more than others and does that bias the data?</a:t>
            </a:r>
          </a:p>
        </p:txBody>
      </p:sp>
      <p:sp>
        <p:nvSpPr>
          <p:cNvPr id="11" name="Rectangle: Rounded Corners 10">
            <a:extLst>
              <a:ext uri="{FF2B5EF4-FFF2-40B4-BE49-F238E27FC236}">
                <a16:creationId xmlns:a16="http://schemas.microsoft.com/office/drawing/2014/main" id="{4090EBBA-D919-4B61-9FAA-21F970A1F1CF}"/>
              </a:ext>
            </a:extLst>
          </p:cNvPr>
          <p:cNvSpPr/>
          <p:nvPr/>
        </p:nvSpPr>
        <p:spPr>
          <a:xfrm>
            <a:off x="8078416" y="4662118"/>
            <a:ext cx="1750979" cy="115759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Issue 8</a:t>
            </a:r>
          </a:p>
          <a:p>
            <a:pPr algn="just"/>
            <a:r>
              <a:rPr lang="en-US" sz="1000" dirty="0">
                <a:solidFill>
                  <a:schemeClr val="tx1"/>
                </a:solidFill>
              </a:rPr>
              <a:t>Can all casual adverse effects (especially long-term) be linked to current drug use?</a:t>
            </a:r>
          </a:p>
        </p:txBody>
      </p:sp>
      <p:cxnSp>
        <p:nvCxnSpPr>
          <p:cNvPr id="13" name="Straight Arrow Connector 12">
            <a:extLst>
              <a:ext uri="{FF2B5EF4-FFF2-40B4-BE49-F238E27FC236}">
                <a16:creationId xmlns:a16="http://schemas.microsoft.com/office/drawing/2014/main" id="{664C5880-191F-41E6-B8EE-DF82B2569AB2}"/>
              </a:ext>
            </a:extLst>
          </p:cNvPr>
          <p:cNvCxnSpPr>
            <a:cxnSpLocks/>
            <a:stCxn id="3" idx="0"/>
            <a:endCxn id="5" idx="2"/>
          </p:cNvCxnSpPr>
          <p:nvPr/>
        </p:nvCxnSpPr>
        <p:spPr>
          <a:xfrm flipH="1" flipV="1">
            <a:off x="6095999" y="2175753"/>
            <a:ext cx="1" cy="7519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2823723-09F3-9AC2-8D42-C7E1F59F9B1E}"/>
              </a:ext>
            </a:extLst>
          </p:cNvPr>
          <p:cNvCxnSpPr>
            <a:stCxn id="3" idx="1"/>
            <a:endCxn id="6" idx="3"/>
          </p:cNvCxnSpPr>
          <p:nvPr/>
        </p:nvCxnSpPr>
        <p:spPr>
          <a:xfrm flipH="1">
            <a:off x="4113584" y="3418936"/>
            <a:ext cx="102424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41195F8-4741-B587-5180-E8EE84CDE10B}"/>
              </a:ext>
            </a:extLst>
          </p:cNvPr>
          <p:cNvCxnSpPr>
            <a:stCxn id="3" idx="3"/>
            <a:endCxn id="8" idx="1"/>
          </p:cNvCxnSpPr>
          <p:nvPr/>
        </p:nvCxnSpPr>
        <p:spPr>
          <a:xfrm>
            <a:off x="7054174" y="3418936"/>
            <a:ext cx="935473" cy="10063"/>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AE84FC7-C602-5965-2F09-6DD2D58A82B2}"/>
              </a:ext>
            </a:extLst>
          </p:cNvPr>
          <p:cNvCxnSpPr>
            <a:stCxn id="3" idx="2"/>
            <a:endCxn id="10" idx="0"/>
          </p:cNvCxnSpPr>
          <p:nvPr/>
        </p:nvCxnSpPr>
        <p:spPr>
          <a:xfrm flipH="1">
            <a:off x="6095999" y="3910183"/>
            <a:ext cx="1" cy="75193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DDE90FF-2BF1-A31A-4507-58CEA9BA01F2}"/>
              </a:ext>
            </a:extLst>
          </p:cNvPr>
          <p:cNvCxnSpPr/>
          <p:nvPr/>
        </p:nvCxnSpPr>
        <p:spPr>
          <a:xfrm flipH="1" flipV="1">
            <a:off x="4192621" y="2175753"/>
            <a:ext cx="1027888" cy="751936"/>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E9260F8-AA15-DDE1-BBA2-CFBA44C934A1}"/>
              </a:ext>
            </a:extLst>
          </p:cNvPr>
          <p:cNvCxnSpPr/>
          <p:nvPr/>
        </p:nvCxnSpPr>
        <p:spPr>
          <a:xfrm flipV="1">
            <a:off x="7007967" y="2175753"/>
            <a:ext cx="1064367" cy="83009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F78F3B3-450A-4E4D-E401-C15F403AA1C7}"/>
              </a:ext>
            </a:extLst>
          </p:cNvPr>
          <p:cNvCxnSpPr/>
          <p:nvPr/>
        </p:nvCxnSpPr>
        <p:spPr>
          <a:xfrm flipH="1">
            <a:off x="4149253" y="3871104"/>
            <a:ext cx="1048153" cy="89673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9ABB7E7-E970-C803-AF05-657134F9D037}"/>
              </a:ext>
            </a:extLst>
          </p:cNvPr>
          <p:cNvCxnSpPr/>
          <p:nvPr/>
        </p:nvCxnSpPr>
        <p:spPr>
          <a:xfrm>
            <a:off x="7007967" y="3837784"/>
            <a:ext cx="1153135" cy="8444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4D2BBBD6-BADB-AB03-DC15-C5FB5CAEE34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7544" y="147537"/>
            <a:ext cx="1575070" cy="1690992"/>
          </a:xfrm>
          <a:prstGeom prst="rect">
            <a:avLst/>
          </a:prstGeom>
        </p:spPr>
      </p:pic>
      <p:pic>
        <p:nvPicPr>
          <p:cNvPr id="36" name="Picture 35">
            <a:extLst>
              <a:ext uri="{FF2B5EF4-FFF2-40B4-BE49-F238E27FC236}">
                <a16:creationId xmlns:a16="http://schemas.microsoft.com/office/drawing/2014/main" id="{002341F8-2C7C-DE97-27C7-F9A18D5E541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499386" y="284062"/>
            <a:ext cx="1419428" cy="1449422"/>
          </a:xfrm>
          <a:prstGeom prst="rect">
            <a:avLst/>
          </a:prstGeom>
        </p:spPr>
      </p:pic>
    </p:spTree>
    <p:extLst>
      <p:ext uri="{BB962C8B-B14F-4D97-AF65-F5344CB8AC3E}">
        <p14:creationId xmlns:p14="http://schemas.microsoft.com/office/powerpoint/2010/main" val="40762689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fltVal val="0"/>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animEffect transition="in" filter="fade">
                                      <p:cBhvr>
                                        <p:cTn id="45" dur="500"/>
                                        <p:tgtEl>
                                          <p:spTgt spid="9"/>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ppt_w</p:attrName>
                                        </p:attrNameLst>
                                      </p:cBhvr>
                                      <p:tavLst>
                                        <p:tav tm="0">
                                          <p:val>
                                            <p:fltVal val="0"/>
                                          </p:val>
                                        </p:tav>
                                        <p:tav tm="100000">
                                          <p:val>
                                            <p:strVal val="#ppt_w"/>
                                          </p:val>
                                        </p:tav>
                                      </p:tavLst>
                                    </p:anim>
                                    <p:anim calcmode="lin" valueType="num">
                                      <p:cBhvr>
                                        <p:cTn id="50" dur="500" fill="hold"/>
                                        <p:tgtEl>
                                          <p:spTgt spid="6"/>
                                        </p:tgtEl>
                                        <p:attrNameLst>
                                          <p:attrName>ppt_h</p:attrName>
                                        </p:attrNameLst>
                                      </p:cBhvr>
                                      <p:tavLst>
                                        <p:tav tm="0">
                                          <p:val>
                                            <p:fltVal val="0"/>
                                          </p:val>
                                        </p:tav>
                                        <p:tav tm="100000">
                                          <p:val>
                                            <p:strVal val="#ppt_h"/>
                                          </p:val>
                                        </p:tav>
                                      </p:tavLst>
                                    </p:anim>
                                    <p:animEffect transition="in" filter="fade">
                                      <p:cBhvr>
                                        <p:cTn id="5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39000" b="-3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90414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390</Words>
  <Application>Microsoft Office PowerPoint</Application>
  <PresentationFormat>Widescreen</PresentationFormat>
  <Paragraphs>45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Algerian</vt:lpstr>
      <vt:lpstr>Arial</vt:lpstr>
      <vt:lpstr>Calibri</vt:lpstr>
      <vt:lpstr>Calibri Light</vt:lpstr>
      <vt:lpstr>Office Theme</vt:lpstr>
      <vt:lpstr>PowerPoint Presentation</vt:lpstr>
      <vt:lpstr>Top 10 Adverse Effect of Drugs</vt:lpstr>
      <vt:lpstr>PowerPoint Presentation</vt:lpstr>
      <vt:lpstr>Further Investigations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Paunikar</dc:creator>
  <cp:lastModifiedBy>HP 840 G6</cp:lastModifiedBy>
  <cp:revision>10</cp:revision>
  <dcterms:created xsi:type="dcterms:W3CDTF">2023-12-19T17:33:57Z</dcterms:created>
  <dcterms:modified xsi:type="dcterms:W3CDTF">2025-03-20T17:25:00Z</dcterms:modified>
</cp:coreProperties>
</file>