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4D52-E620-4299-B699-955170BE60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5C3B-96CA-42CA-AC62-F9AAB225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53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4D52-E620-4299-B699-955170BE60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5C3B-96CA-42CA-AC62-F9AAB225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26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4D52-E620-4299-B699-955170BE60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5C3B-96CA-42CA-AC62-F9AAB225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1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4D52-E620-4299-B699-955170BE60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5C3B-96CA-42CA-AC62-F9AAB225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08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4D52-E620-4299-B699-955170BE60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5C3B-96CA-42CA-AC62-F9AAB225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7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4D52-E620-4299-B699-955170BE60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5C3B-96CA-42CA-AC62-F9AAB225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53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4D52-E620-4299-B699-955170BE60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5C3B-96CA-42CA-AC62-F9AAB225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67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4D52-E620-4299-B699-955170BE60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5C3B-96CA-42CA-AC62-F9AAB225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77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4D52-E620-4299-B699-955170BE60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5C3B-96CA-42CA-AC62-F9AAB225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85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4D52-E620-4299-B699-955170BE60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5C3B-96CA-42CA-AC62-F9AAB225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9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4D52-E620-4299-B699-955170BE60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5C3B-96CA-42CA-AC62-F9AAB225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75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04D52-E620-4299-B699-955170BE60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B5C3B-96CA-42CA-AC62-F9AAB225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5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forage.com/virtual-internships/prototype/Kaib4AmLSAG5mDsD4/PwC-Digital-Intelligence-Virtual-Case-Experienc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3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9EE7A-1294-097A-1688-5770A21B1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100" dirty="0">
                <a:latin typeface="Arial Black" panose="020B0A04020102020204" pitchFamily="34" charset="0"/>
              </a:rPr>
              <a:t>Task 3 – Quant Finance Modelling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EDDBBB-6781-FBFC-B241-1439E4D39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33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2425F-C73E-9383-887E-148053B72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069" y="111967"/>
            <a:ext cx="3932237" cy="53022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Code Used (Python)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F18F57-7C7E-A21F-1A19-8423287EB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38335"/>
            <a:ext cx="11028751" cy="5374432"/>
          </a:xfrm>
        </p:spPr>
        <p:txBody>
          <a:bodyPr>
            <a:normAutofit lnSpcReduction="10000"/>
          </a:bodyPr>
          <a:lstStyle/>
          <a:p>
            <a:r>
              <a:rPr lang="en-US" sz="1400" b="1" i="1" dirty="0"/>
              <a:t>import pandas as pd</a:t>
            </a:r>
          </a:p>
          <a:p>
            <a:r>
              <a:rPr lang="en-US" sz="1400" b="1" i="1" dirty="0"/>
              <a:t>import numpy as np</a:t>
            </a:r>
          </a:p>
          <a:p>
            <a:r>
              <a:rPr lang="en-US" sz="1400" dirty="0"/>
              <a:t>Above lines will import the necessary libraries: “pandas” for data manipulation and “numpy” for numerical operations.</a:t>
            </a:r>
          </a:p>
          <a:p>
            <a:endParaRPr lang="en-US" sz="1400" dirty="0"/>
          </a:p>
          <a:p>
            <a:r>
              <a:rPr lang="en-US" sz="1400" b="1" i="1" dirty="0"/>
              <a:t># Read data from CSV file</a:t>
            </a:r>
          </a:p>
          <a:p>
            <a:r>
              <a:rPr lang="en-US" sz="1400" b="1" i="1" dirty="0"/>
              <a:t>data = pd.read_csv(“Data.csv")</a:t>
            </a:r>
          </a:p>
          <a:p>
            <a:r>
              <a:rPr lang="en-US" sz="1400" dirty="0"/>
              <a:t>This line reads the data from the CSV file into a Pandas DataFrame.</a:t>
            </a:r>
          </a:p>
          <a:p>
            <a:endParaRPr lang="en-US" sz="1400" dirty="0"/>
          </a:p>
          <a:p>
            <a:r>
              <a:rPr lang="en-US" sz="1400" b="1" i="1" dirty="0"/>
              <a:t>n_forecast = 30  # number of forecast periods</a:t>
            </a:r>
          </a:p>
          <a:p>
            <a:r>
              <a:rPr lang="en-US" sz="1400" b="1" i="1" dirty="0"/>
              <a:t>n_vintage = len(data)  # number of vintages</a:t>
            </a:r>
          </a:p>
          <a:p>
            <a:r>
              <a:rPr lang="en-US" sz="1400" b="1" i="1" dirty="0"/>
              <a:t>discount_rate = 0.025  # discount rates (annual)</a:t>
            </a:r>
          </a:p>
          <a:p>
            <a:r>
              <a:rPr lang="en-US" sz="1400" dirty="0"/>
              <a:t>These lines set up some parameters used in the calculations, such as the number of forecast periods “n_forecast”, the number of vintages “n_vintage”, and the discount rate “discount_rate”.</a:t>
            </a:r>
          </a:p>
          <a:p>
            <a:endParaRPr lang="en-US" sz="1400" b="1" i="1" dirty="0"/>
          </a:p>
          <a:p>
            <a:r>
              <a:rPr lang="en-US" sz="1400" b="1" i="1" dirty="0"/>
              <a:t>historical_cf = data.iloc[:, 2:].values</a:t>
            </a:r>
          </a:p>
          <a:p>
            <a:r>
              <a:rPr lang="en-US" sz="1400" b="1" i="1" dirty="0"/>
              <a:t>amount_originated = data.iloc[:, 1].values</a:t>
            </a:r>
          </a:p>
          <a:p>
            <a:r>
              <a:rPr lang="en-US" sz="1400" dirty="0"/>
              <a:t>These lines extract the historical cash flows and the amounts originated from the DataFrame and convert them to NumPy arrays for further calculations.</a:t>
            </a:r>
          </a:p>
          <a:p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127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2425F-C73E-9383-887E-148053B72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069" y="111967"/>
            <a:ext cx="4210098" cy="530227"/>
          </a:xfrm>
        </p:spPr>
        <p:txBody>
          <a:bodyPr>
            <a:normAutofit fontScale="90000"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Code Used (Python continued…)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F18F57-7C7E-A21F-1A19-8423287EB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38335"/>
            <a:ext cx="11028751" cy="5374432"/>
          </a:xfrm>
        </p:spPr>
        <p:txBody>
          <a:bodyPr>
            <a:normAutofit/>
          </a:bodyPr>
          <a:lstStyle/>
          <a:p>
            <a:r>
              <a:rPr lang="en-US" sz="1400" b="1" i="1" dirty="0"/>
              <a:t>periods_remaining = n_forecast - np.arange(n_vintage, 0, -1)</a:t>
            </a:r>
          </a:p>
          <a:p>
            <a:r>
              <a:rPr lang="en-US" sz="1400" b="0" i="0" dirty="0">
                <a:effectLst/>
              </a:rPr>
              <a:t>This line calculates the number of periods to be forecasted per vintage.</a:t>
            </a:r>
          </a:p>
          <a:p>
            <a:endParaRPr lang="en-US" sz="1400" dirty="0"/>
          </a:p>
          <a:p>
            <a:r>
              <a:rPr lang="en-US" sz="1400" b="1" i="1" dirty="0"/>
              <a:t>paid_percentages = historical_cf / amount_originated[:, np.newaxis]</a:t>
            </a:r>
          </a:p>
          <a:p>
            <a:r>
              <a:rPr lang="en-US" sz="1400" b="1" i="1" dirty="0"/>
              <a:t>first_period = np.diag(paid_percentages)</a:t>
            </a:r>
          </a:p>
          <a:p>
            <a:r>
              <a:rPr lang="en-US" sz="1400" b="1" i="1" dirty="0"/>
              <a:t>second_period = np.concatenate([</a:t>
            </a:r>
          </a:p>
          <a:p>
            <a:r>
              <a:rPr lang="en-US" sz="1400" b="1" i="1" dirty="0"/>
              <a:t>    np.diag(paid_percentages[:-1, 1:]),</a:t>
            </a:r>
          </a:p>
          <a:p>
            <a:r>
              <a:rPr lang="en-US" sz="1400" b="1" i="1" dirty="0"/>
              <a:t>    np.array([paid_percentages[-1, -1] * 2])</a:t>
            </a:r>
          </a:p>
          <a:p>
            <a:r>
              <a:rPr lang="en-US" sz="1400" b="1" i="1" dirty="0"/>
              <a:t>])</a:t>
            </a:r>
          </a:p>
          <a:p>
            <a:r>
              <a:rPr lang="en-US" sz="1400" dirty="0"/>
              <a:t>These lines calculate the repayment percentages for the first and second periods.</a:t>
            </a:r>
          </a:p>
          <a:p>
            <a:endParaRPr lang="en-US" sz="1400" dirty="0"/>
          </a:p>
          <a:p>
            <a:r>
              <a:rPr lang="en-US" sz="1400" b="1" i="1" dirty="0"/>
              <a:t>p = np.zeros((n_vintage, n_forecast))</a:t>
            </a:r>
          </a:p>
          <a:p>
            <a:r>
              <a:rPr lang="en-US" sz="1400" b="1" i="1" dirty="0"/>
              <a:t>p[:, 0] = first_period</a:t>
            </a:r>
          </a:p>
          <a:p>
            <a:r>
              <a:rPr lang="en-US" sz="1400" b="1" i="1" dirty="0"/>
              <a:t>p[:, 1] = second_period</a:t>
            </a:r>
          </a:p>
          <a:p>
            <a:r>
              <a:rPr lang="en-US" sz="1400" dirty="0"/>
              <a:t>These lines initialize a matrix “p” with zeros and assign the repayment percentages for the first and second periods.</a:t>
            </a:r>
          </a:p>
        </p:txBody>
      </p:sp>
    </p:spTree>
    <p:extLst>
      <p:ext uri="{BB962C8B-B14F-4D97-AF65-F5344CB8AC3E}">
        <p14:creationId xmlns:p14="http://schemas.microsoft.com/office/powerpoint/2010/main" val="2212555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2425F-C73E-9383-887E-148053B72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069" y="111967"/>
            <a:ext cx="4210098" cy="530227"/>
          </a:xfrm>
        </p:spPr>
        <p:txBody>
          <a:bodyPr>
            <a:normAutofit fontScale="90000"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Code Used (Python continued…)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F18F57-7C7E-A21F-1A19-8423287EB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38335"/>
            <a:ext cx="11028751" cy="5374432"/>
          </a:xfrm>
        </p:spPr>
        <p:txBody>
          <a:bodyPr>
            <a:normAutofit/>
          </a:bodyPr>
          <a:lstStyle/>
          <a:p>
            <a:r>
              <a:rPr lang="en-US" sz="1400" b="1" i="1" dirty="0"/>
              <a:t>for i in range(n_vintage):</a:t>
            </a:r>
          </a:p>
          <a:p>
            <a:r>
              <a:rPr lang="en-US" sz="1400" b="1" i="1" dirty="0"/>
              <a:t>    for j in range(2, n_forecast):</a:t>
            </a:r>
          </a:p>
          <a:p>
            <a:r>
              <a:rPr lang="en-US" sz="1400" b="1" i="1" dirty="0"/>
              <a:t>        p[i, j] = max(0, p[i, 1] * np.log(1 + (1 - np.sum(p[i, 1:j]))) * (1 - (j - 1) / n_forecast))</a:t>
            </a:r>
          </a:p>
          <a:p>
            <a:r>
              <a:rPr lang="en-US" sz="1400" b="0" i="0" dirty="0">
                <a:effectLst/>
              </a:rPr>
              <a:t>This nested loop calculates the expected repayment percentages according to the specified formula.</a:t>
            </a:r>
          </a:p>
          <a:p>
            <a:endParaRPr lang="en-US" sz="1400" dirty="0"/>
          </a:p>
          <a:p>
            <a:r>
              <a:rPr lang="en-US" sz="1400" b="1" i="1" dirty="0"/>
              <a:t>p_forecast = np.zeros((n_vintage, n_forecast - 1))</a:t>
            </a:r>
          </a:p>
          <a:p>
            <a:endParaRPr lang="en-US" sz="1400" b="1" i="1" dirty="0"/>
          </a:p>
          <a:p>
            <a:r>
              <a:rPr lang="en-US" sz="1400" b="1" i="1" dirty="0"/>
              <a:t>for i in range(n_vintage):</a:t>
            </a:r>
          </a:p>
          <a:p>
            <a:r>
              <a:rPr lang="en-US" sz="1400" b="1" i="1" dirty="0"/>
              <a:t>    for j in range(periods_remaining[i]):</a:t>
            </a:r>
          </a:p>
          <a:p>
            <a:r>
              <a:rPr lang="en-US" sz="1400" b="1" i="1" dirty="0"/>
              <a:t>        p_forecast[i, j] = p[i, n_forecast - periods_remaining[i] + j]</a:t>
            </a:r>
          </a:p>
          <a:p>
            <a:r>
              <a:rPr lang="en-US" sz="1400" dirty="0"/>
              <a:t>These loop fills the “p_forecast” matrix with the expected repayment percentages for the forecasted periods.</a:t>
            </a:r>
          </a:p>
          <a:p>
            <a:endParaRPr lang="en-US" sz="1400" dirty="0"/>
          </a:p>
          <a:p>
            <a:r>
              <a:rPr lang="en-US" sz="1400" b="1" i="1" dirty="0"/>
              <a:t>discount_factors = 1 / (1 + discount_rate) ** (np.arange(1, n_forecast) / 12)</a:t>
            </a:r>
          </a:p>
          <a:p>
            <a:r>
              <a:rPr lang="en-US" sz="1400" b="1" i="1" dirty="0"/>
              <a:t>pv = p_forecast * discount_factors * amount_originated[:, np.newaxis]</a:t>
            </a:r>
          </a:p>
          <a:p>
            <a:r>
              <a:rPr lang="en-US" sz="1400" b="1" i="1" dirty="0"/>
              <a:t>result = np.sum(pv)</a:t>
            </a:r>
          </a:p>
          <a:p>
            <a:r>
              <a:rPr lang="en-US" sz="1400" dirty="0"/>
              <a:t>These lines calculate the present value of forecasted cash flows and sum them up to obtain the value of the portfolio.</a:t>
            </a:r>
          </a:p>
          <a:p>
            <a:endParaRPr lang="en-US" sz="1400" b="1" i="1" dirty="0"/>
          </a:p>
        </p:txBody>
      </p:sp>
    </p:spTree>
    <p:extLst>
      <p:ext uri="{BB962C8B-B14F-4D97-AF65-F5344CB8AC3E}">
        <p14:creationId xmlns:p14="http://schemas.microsoft.com/office/powerpoint/2010/main" val="3499249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2425F-C73E-9383-887E-148053B72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069" y="111967"/>
            <a:ext cx="4210098" cy="530227"/>
          </a:xfrm>
        </p:spPr>
        <p:txBody>
          <a:bodyPr>
            <a:normAutofit fontScale="90000"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Code Used (Python continued…)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F18F57-7C7E-A21F-1A19-8423287EB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38335"/>
            <a:ext cx="11028751" cy="5374432"/>
          </a:xfrm>
        </p:spPr>
        <p:txBody>
          <a:bodyPr>
            <a:normAutofit/>
          </a:bodyPr>
          <a:lstStyle/>
          <a:p>
            <a:r>
              <a:rPr lang="en-US" sz="1400" b="1" i="1" dirty="0"/>
              <a:t>print(f"The fair value estimate for the portfolio is {round(result, 2)} Swiss Francs")</a:t>
            </a:r>
          </a:p>
          <a:p>
            <a:r>
              <a:rPr lang="en-US" sz="1400" b="0" i="0" dirty="0">
                <a:effectLst/>
              </a:rPr>
              <a:t>Finally, this line prints the result in a formatted string. The result represents the fair value estimate for the portfolio.</a:t>
            </a:r>
          </a:p>
          <a:p>
            <a:endParaRPr lang="en-US" sz="1400" dirty="0"/>
          </a:p>
          <a:p>
            <a:r>
              <a:rPr lang="en-US" sz="1400" b="1" dirty="0"/>
              <a:t>Our output as per python code is:</a:t>
            </a:r>
          </a:p>
          <a:p>
            <a:r>
              <a:rPr lang="en-US" b="1" i="1" dirty="0"/>
              <a:t>The fair value estimate for the portfolio is 104698438.32 Swiss Francs.</a:t>
            </a:r>
          </a:p>
          <a:p>
            <a:r>
              <a:rPr lang="en-US" b="1" i="1" dirty="0"/>
              <a:t>The clients expected estimate of the portfolio value was CHF 84993122.67.</a:t>
            </a:r>
          </a:p>
          <a:p>
            <a:r>
              <a:rPr lang="en-US" b="1" i="1" dirty="0"/>
              <a:t>The difference between the estimate of clients expected estimate of the portfolio and ours is 99705315.65 Swiss Francs</a:t>
            </a:r>
          </a:p>
          <a:p>
            <a:r>
              <a:rPr lang="en-US" b="1" i="1" dirty="0"/>
              <a:t>The difference is beyond the acceptable limits.</a:t>
            </a:r>
          </a:p>
          <a:p>
            <a:endParaRPr lang="en-US" b="1" i="1" dirty="0"/>
          </a:p>
          <a:p>
            <a:r>
              <a:rPr lang="en-US" b="1" i="1" dirty="0"/>
              <a:t>Considering </a:t>
            </a:r>
            <a:r>
              <a:rPr lang="en-US" b="1" i="1"/>
              <a:t>above observations </a:t>
            </a:r>
            <a:r>
              <a:rPr lang="en-US" b="1" i="1" dirty="0"/>
              <a:t>we will work on it to see if we can come close to the value that client </a:t>
            </a:r>
            <a:r>
              <a:rPr lang="en-US" b="1" i="1"/>
              <a:t>is expecting.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701715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53</TotalTime>
  <Words>754</Words>
  <Application>Microsoft Office PowerPoint</Application>
  <PresentationFormat>Widescreen</PresentationFormat>
  <Paragraphs>62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Office Theme</vt:lpstr>
      <vt:lpstr>Task 3 – Quant Finance Modelling</vt:lpstr>
      <vt:lpstr>Code Used (Python)</vt:lpstr>
      <vt:lpstr>Code Used (Python continued…)</vt:lpstr>
      <vt:lpstr>Code Used (Python continued…)</vt:lpstr>
      <vt:lpstr>Code Used (Python continued…)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3 – Quant Finance Modelling</dc:title>
  <dc:creator>Akshay Paunikar</dc:creator>
  <cp:lastModifiedBy>HP 840 G6</cp:lastModifiedBy>
  <cp:revision>12</cp:revision>
  <dcterms:created xsi:type="dcterms:W3CDTF">2023-12-12T12:29:51Z</dcterms:created>
  <dcterms:modified xsi:type="dcterms:W3CDTF">2025-03-20T17:24:14Z</dcterms:modified>
  <cp:contentStatus/>
</cp:coreProperties>
</file>