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3"/>
    <p:sldMasterId id="2147483670" r:id="rId4"/>
    <p:sldMasterId id="2147483681" r:id="rId5"/>
    <p:sldMasterId id="2147483692" r:id="rId6"/>
  </p:sldMasterIdLst>
  <p:notesMasterIdLst>
    <p:notesMasterId r:id="rId13"/>
  </p:notesMasterIdLst>
  <p:sldIdLst>
    <p:sldId id="790" r:id="rId7"/>
    <p:sldId id="791" r:id="rId8"/>
    <p:sldId id="797" r:id="rId9"/>
    <p:sldId id="798" r:id="rId10"/>
    <p:sldId id="800" r:id="rId11"/>
    <p:sldId id="788" r:id="rId12"/>
  </p:sldIdLst>
  <p:sldSz cx="9902825" cy="6858000"/>
  <p:notesSz cx="6858000" cy="9144000"/>
  <p:embeddedFontLst>
    <p:embeddedFont>
      <p:font typeface="Samsung Sharp Sans" pitchFamily="2" charset="0"/>
      <p:bold r:id="rId17"/>
    </p:embeddedFont>
    <p:embeddedFont>
      <p:font typeface="Malgun Gothic" panose="020B0503020000020004" pitchFamily="50" charset="-127"/>
      <p:regular r:id="rId18"/>
    </p:embeddedFont>
    <p:embeddedFont>
      <p:font typeface="SamsungOneKorean 400" panose="020B0503030303020204" charset="-127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 showGuides="1">
      <p:cViewPr varScale="1">
        <p:scale>
          <a:sx n="117" d="100"/>
          <a:sy n="117" d="100"/>
        </p:scale>
        <p:origin x="1203" y="83"/>
      </p:cViewPr>
      <p:guideLst>
        <p:guide pos="3127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5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5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/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1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/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직사각형 133"/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200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045" indent="-182245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040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  <a:endParaRPr lang="en-US" altLang="ko-KR" dirty="0"/>
          </a:p>
          <a:p>
            <a:pPr lvl="1"/>
            <a:r>
              <a:rPr lang="en-US" altLang="ko-KR" dirty="0"/>
              <a:t>Level2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28650" lvl="1" indent="-207645" algn="l" defTabSz="843915" rtl="0" eaLnBrk="1" latinLnBrk="1" hangingPunct="1">
              <a:lnSpc>
                <a:spcPct val="90000"/>
              </a:lnSpc>
              <a:spcBef>
                <a:spcPts val="460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60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/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1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/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5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/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1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/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직사각형 133"/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200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045" indent="-182245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040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  <a:endParaRPr lang="en-US" altLang="ko-KR" dirty="0"/>
          </a:p>
          <a:p>
            <a:pPr lvl="1"/>
            <a:r>
              <a:rPr lang="en-US" altLang="ko-KR" dirty="0"/>
              <a:t>Level2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28650" lvl="1" indent="-207645" algn="l" defTabSz="843915" rtl="0" eaLnBrk="1" latinLnBrk="1" hangingPunct="1">
              <a:lnSpc>
                <a:spcPct val="90000"/>
              </a:lnSpc>
              <a:spcBef>
                <a:spcPts val="460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60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직사각형 133"/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5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/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1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/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직사각형 133"/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200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045" indent="-182245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040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  <a:endParaRPr lang="en-US" altLang="ko-KR" dirty="0"/>
          </a:p>
          <a:p>
            <a:pPr lvl="1"/>
            <a:r>
              <a:rPr lang="en-US" altLang="ko-KR" dirty="0"/>
              <a:t>Level2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28650" lvl="1" indent="-207645" algn="l" defTabSz="843915" rtl="0" eaLnBrk="1" latinLnBrk="1" hangingPunct="1">
              <a:lnSpc>
                <a:spcPct val="90000"/>
              </a:lnSpc>
              <a:spcBef>
                <a:spcPts val="460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60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200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045" indent="-182245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040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  <a:endParaRPr lang="en-US" altLang="ko-KR" dirty="0"/>
          </a:p>
          <a:p>
            <a:pPr lvl="1"/>
            <a:r>
              <a:rPr lang="en-US" altLang="ko-KR" dirty="0"/>
              <a:t>Level2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28650" lvl="1" indent="-207645" algn="l" defTabSz="843915" rtl="0" eaLnBrk="1" latinLnBrk="1" hangingPunct="1">
              <a:lnSpc>
                <a:spcPct val="90000"/>
              </a:lnSpc>
              <a:spcBef>
                <a:spcPts val="460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5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/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1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/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직사각형 133"/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Malgun Gothic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200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045" indent="-182245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040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  <a:endParaRPr lang="en-US" altLang="ko-KR" dirty="0"/>
          </a:p>
          <a:p>
            <a:pPr lvl="1"/>
            <a:r>
              <a:rPr lang="en-US" altLang="ko-KR" dirty="0"/>
              <a:t>Level2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628650" lvl="1" indent="-207645" algn="l" defTabSz="843915" rtl="0" eaLnBrk="1" latinLnBrk="1" hangingPunct="1">
              <a:lnSpc>
                <a:spcPct val="90000"/>
              </a:lnSpc>
              <a:spcBef>
                <a:spcPts val="460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60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7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 txBox="1"/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/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/>
          <p:cNvSpPr txBox="1"/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400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60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/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960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720090" y="3336925"/>
            <a:ext cx="6837680" cy="562610"/>
          </a:xfrm>
        </p:spPr>
        <p:txBody>
          <a:bodyPr>
            <a:noAutofit/>
          </a:bodyPr>
          <a:lstStyle/>
          <a:p>
            <a:r>
              <a:rPr lang="en-US" altLang="en-US"/>
              <a:t>NextGen Diagnostics</a:t>
            </a:r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0090" y="1581785"/>
            <a:ext cx="7831455" cy="1605280"/>
          </a:xfrm>
        </p:spPr>
        <p:txBody>
          <a:bodyPr wrap="square">
            <a:noAutofit/>
          </a:bodyPr>
          <a:lstStyle/>
          <a:p>
            <a:r>
              <a:rPr lang="en-US" altLang="en-US"/>
              <a:t>LungScanAI: AI-Powered Lung Health Diagnostics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710836" y="1892040"/>
            <a:ext cx="4393883" cy="1216863"/>
            <a:chOff x="4181256" y="3224809"/>
            <a:chExt cx="4393883" cy="1216863"/>
          </a:xfrm>
        </p:grpSpPr>
        <p:sp>
          <p:nvSpPr>
            <p:cNvPr id="5" name="직사각형 4"/>
            <p:cNvSpPr/>
            <p:nvPr/>
          </p:nvSpPr>
          <p:spPr>
            <a:xfrm>
              <a:off x="4378106" y="3226052"/>
              <a:ext cx="4197033" cy="276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 Introduction</a:t>
              </a:r>
              <a:endPara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60752" y="3641572"/>
              <a:ext cx="3400417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</a:t>
              </a:r>
              <a:r>
                <a:rPr lang="en-US" altLang="en-US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Project Overview</a:t>
              </a:r>
              <a:endParaRPr lang="en-US" altLang="en-US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</a:t>
              </a:r>
              <a:r>
                <a:rPr lang="en-US" altLang="en-US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Problem Statement</a:t>
              </a: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</a:t>
              </a:r>
              <a:r>
                <a:rPr lang="en-US" altLang="en-US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Objectives</a:t>
              </a: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8" name="Group 1"/>
          <p:cNvGrpSpPr/>
          <p:nvPr/>
        </p:nvGrpSpPr>
        <p:grpSpPr>
          <a:xfrm>
            <a:off x="710836" y="3266753"/>
            <a:ext cx="4380230" cy="1508760"/>
            <a:chOff x="4181256" y="3224809"/>
            <a:chExt cx="4380230" cy="1508760"/>
          </a:xfrm>
        </p:grpSpPr>
        <p:sp>
          <p:nvSpPr>
            <p:cNvPr id="9" name="직사각형 37"/>
            <p:cNvSpPr/>
            <p:nvPr/>
          </p:nvSpPr>
          <p:spPr>
            <a:xfrm>
              <a:off x="4364136" y="3226052"/>
              <a:ext cx="4197033" cy="276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 </a:t>
              </a: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Methodology</a:t>
              </a:r>
              <a:endPara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0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/>
            <p:cNvSpPr/>
            <p:nvPr/>
          </p:nvSpPr>
          <p:spPr>
            <a:xfrm>
              <a:off x="5161061" y="3661054"/>
              <a:ext cx="3400425" cy="107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</a:t>
              </a:r>
              <a:r>
                <a:rPr lang="en-US" altLang="en-US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Data Acquisition</a:t>
              </a:r>
              <a:endParaRPr lang="en-US" altLang="en-US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</a:t>
              </a:r>
              <a:r>
                <a:rPr lang="en-US" altLang="en-US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Data Preprocessing</a:t>
              </a: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</a:t>
              </a:r>
              <a:r>
                <a:rPr lang="en-US" altLang="en-US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Model Architecture</a:t>
              </a: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  <a:sym typeface="+mn-ea"/>
                </a:rPr>
                <a:t>2.4. </a:t>
              </a:r>
              <a:r>
                <a:rPr lang="en-US" altLang="en-US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Training and Validation</a:t>
              </a: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710565" y="4775797"/>
            <a:ext cx="5382895" cy="1430020"/>
            <a:chOff x="4181256" y="3022892"/>
            <a:chExt cx="5382895" cy="1840514"/>
          </a:xfrm>
        </p:grpSpPr>
        <p:sp>
          <p:nvSpPr>
            <p:cNvPr id="13" name="직사각형 37"/>
            <p:cNvSpPr/>
            <p:nvPr/>
          </p:nvSpPr>
          <p:spPr>
            <a:xfrm>
              <a:off x="4217451" y="3022892"/>
              <a:ext cx="5346700" cy="549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    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 </a:t>
              </a:r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Results, Discussion and Future work</a:t>
              </a:r>
              <a:endPara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</p:txBody>
        </p:sp>
        <p:sp>
          <p:nvSpPr>
            <p:cNvPr id="14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/>
            <p:cNvSpPr/>
            <p:nvPr/>
          </p:nvSpPr>
          <p:spPr>
            <a:xfrm>
              <a:off x="5161061" y="3742098"/>
              <a:ext cx="3400425" cy="1121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</a:t>
              </a:r>
              <a:r>
                <a:rPr lang="en-US" altLang="en-US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Model Performance</a:t>
              </a:r>
              <a:endParaRPr lang="en-US" altLang="en-US" sz="1400" dirty="0">
                <a:solidFill>
                  <a:srgbClr val="193EB0"/>
                </a:solidFill>
                <a:latin typeface="SamsungOne 700" panose="020B0803030303020204" pitchFamily="34" charset="0"/>
                <a:ea typeface="SamsungOne 700" panose="020B08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</a:t>
              </a:r>
              <a:r>
                <a:rPr lang="en-US" altLang="en-US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 Discussion and Implications</a:t>
              </a: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</a:t>
              </a:r>
              <a:r>
                <a:rPr lang="en-US" altLang="en-US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Future Directions</a:t>
              </a: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  <a:p>
              <a:pPr>
                <a:spcAft>
                  <a:spcPts val="600"/>
                </a:spcAft>
              </a:pPr>
              <a:endParaRPr lang="en-US" altLang="en-US" sz="1400" dirty="0">
                <a:solidFill>
                  <a:schemeClr val="bg1">
                    <a:lumMod val="65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endParaRPr>
            </a:p>
          </p:txBody>
        </p:sp>
      </p:grpSp>
      <p:sp>
        <p:nvSpPr>
          <p:cNvPr id="16" name="직사각형 133"/>
          <p:cNvSpPr/>
          <p:nvPr/>
        </p:nvSpPr>
        <p:spPr>
          <a:xfrm>
            <a:off x="710836" y="357668"/>
            <a:ext cx="8508320" cy="738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en-US" sz="2400">
                <a:sym typeface="+mn-ea"/>
              </a:rPr>
              <a:t>LungScanAI: AI-Powered Lung Health Diagnostics</a:t>
            </a:r>
            <a:endParaRPr lang="en-US" altLang="en-US" sz="2400"/>
          </a:p>
          <a:p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492125"/>
          </a:xfrm>
        </p:spPr>
        <p:txBody>
          <a:bodyPr/>
          <a:lstStyle/>
          <a:p>
            <a:r>
              <a:rPr lang="en-US" altLang="ko-KR" dirty="0"/>
              <a:t> Project Overview 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9468" y="450000"/>
            <a:ext cx="323896" cy="276860"/>
          </a:xfrm>
        </p:spPr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90000" y="450001"/>
            <a:ext cx="6837808" cy="27686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522605" y="2221865"/>
            <a:ext cx="8055610" cy="2879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1. Overview of LungScanAI</a:t>
            </a:r>
            <a:endParaRPr lang="en-US" altLang="en-US" b="1"/>
          </a:p>
          <a:p>
            <a:pPr lvl="1"/>
            <a:r>
              <a:rPr altLang="en-US" sz="1400">
                <a:sym typeface="+mn-ea"/>
              </a:rPr>
              <a:t>Level-1:  LungScanAI is an AI-powered diagnostic tool focused on lung health.</a:t>
            </a:r>
            <a:endParaRPr lang="en-US" altLang="en-US" sz="1400"/>
          </a:p>
          <a:p>
            <a:pPr lvl="1"/>
            <a:r>
              <a:rPr altLang="en-US" sz="1400">
                <a:sym typeface="+mn-ea"/>
              </a:rPr>
              <a:t>Level-2: It detects diseases like TB, lung cancer, and pneumonia.</a:t>
            </a:r>
            <a:r>
              <a:rPr lang="en-US" altLang="en-US"/>
              <a:t> </a:t>
            </a:r>
            <a:endParaRPr lang="en-US" altLang="en-US"/>
          </a:p>
          <a:p>
            <a:pPr marL="177800" lvl="1" indent="0">
              <a:buNone/>
            </a:pPr>
            <a:r>
              <a:rPr lang="en-US" altLang="en-US" b="1"/>
              <a:t>2. Importance of the Project</a:t>
            </a:r>
            <a:endParaRPr lang="en-US" altLang="en-US"/>
          </a:p>
          <a:p>
            <a:pPr lvl="1"/>
            <a:r>
              <a:rPr lang="en-US" altLang="en-US"/>
              <a:t>Level-1: Rising cases of lung diseases globally require better diagnostics.</a:t>
            </a:r>
            <a:endParaRPr lang="en-US" altLang="en-US"/>
          </a:p>
          <a:p>
            <a:pPr lvl="1"/>
            <a:r>
              <a:rPr lang="en-US" altLang="en-US"/>
              <a:t>Level-2: Current diagnostic methods are time-consuming and require expertise.</a:t>
            </a:r>
            <a:endParaRPr lang="en-US" altLang="en-US"/>
          </a:p>
          <a:p>
            <a:pPr marL="177800" lvl="1" indent="0">
              <a:buNone/>
            </a:pPr>
            <a:r>
              <a:rPr lang="en-US" altLang="en-US" b="1"/>
              <a:t>3.  Objectives</a:t>
            </a:r>
            <a:endParaRPr lang="en-US" altLang="en-US"/>
          </a:p>
          <a:p>
            <a:pPr lvl="1"/>
            <a:r>
              <a:rPr lang="en-US" altLang="en-US"/>
              <a:t>Level-1: Enhance diagnostic accuracy and speed.</a:t>
            </a:r>
            <a:endParaRPr lang="en-US" altLang="en-US"/>
          </a:p>
          <a:p>
            <a:pPr lvl="1"/>
            <a:r>
              <a:rPr lang="en-US" altLang="en-US"/>
              <a:t>Level-2: Improve accessibility for underserved regions.</a:t>
            </a:r>
            <a:endParaRPr lang="en-US" altLang="en-US"/>
          </a:p>
          <a:p>
            <a:pPr marL="177800" lvl="1" indent="0">
              <a:buNone/>
            </a:pPr>
            <a:endParaRPr lang="en-US" altLang="en-US"/>
          </a:p>
        </p:txBody>
      </p:sp>
      <p:sp>
        <p:nvSpPr>
          <p:cNvPr id="8" name="Speech Bubble: Rectangle 3"/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9468" y="450000"/>
            <a:ext cx="323896" cy="276860"/>
          </a:xfrm>
        </p:spPr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90000" y="450001"/>
            <a:ext cx="6837808" cy="276860"/>
          </a:xfrm>
        </p:spPr>
        <p:txBody>
          <a:bodyPr/>
          <a:lstStyle/>
          <a:p>
            <a:r>
              <a:rPr lang="en-US" altLang="en-US"/>
              <a:t>Methodology</a:t>
            </a:r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5745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522605" y="1626235"/>
            <a:ext cx="8055610" cy="37871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2.1. Data Acquisition</a:t>
            </a:r>
            <a:endParaRPr lang="en-US" altLang="en-US" b="1"/>
          </a:p>
          <a:p>
            <a:pPr lvl="1"/>
            <a:r>
              <a:rPr lang="en-US" altLang="en-US"/>
              <a:t>Level-1: Use of publicly available datasets like NIH Chest X-rays.</a:t>
            </a:r>
            <a:endParaRPr lang="en-US" altLang="en-US"/>
          </a:p>
          <a:p>
            <a:pPr lvl="1"/>
            <a:r>
              <a:rPr lang="en-US" altLang="en-US"/>
              <a:t>Level-2: Included diverse conditions to enhance model performance.</a:t>
            </a:r>
            <a:endParaRPr lang="en-US" altLang="en-US"/>
          </a:p>
          <a:p>
            <a:pPr marL="177800" lvl="1" indent="0">
              <a:buNone/>
            </a:pPr>
            <a:r>
              <a:rPr lang="en-US" altLang="en-US" b="1"/>
              <a:t>2.2. Data Preprocessing</a:t>
            </a:r>
            <a:endParaRPr lang="en-US" altLang="en-US" b="1"/>
          </a:p>
          <a:p>
            <a:pPr lvl="1"/>
            <a:r>
              <a:rPr lang="en-US" altLang="en-US"/>
              <a:t>Level-1: Image normalization and augmentation techniques.</a:t>
            </a:r>
            <a:endParaRPr lang="en-US" altLang="en-US"/>
          </a:p>
          <a:p>
            <a:pPr lvl="1"/>
            <a:r>
              <a:rPr lang="en-US" altLang="en-US"/>
              <a:t>Level-2: Improved data quality and ensured model robustness.</a:t>
            </a:r>
            <a:endParaRPr lang="en-US" altLang="en-US"/>
          </a:p>
          <a:p>
            <a:pPr marL="177800" lvl="1" indent="0">
              <a:buNone/>
            </a:pPr>
            <a:r>
              <a:rPr lang="en-US" altLang="en-US" b="1"/>
              <a:t>2.3. Model Architecture</a:t>
            </a:r>
            <a:endParaRPr lang="en-US" altLang="en-US" b="1"/>
          </a:p>
          <a:p>
            <a:pPr lvl="1"/>
            <a:r>
              <a:rPr lang="en-US" altLang="en-US"/>
              <a:t>Level-1: CNN-based deep learning model for image analysis.</a:t>
            </a:r>
            <a:endParaRPr lang="en-US" altLang="en-US"/>
          </a:p>
          <a:p>
            <a:pPr lvl="1"/>
            <a:r>
              <a:rPr lang="en-US" altLang="en-US"/>
              <a:t>Level-2: Custom layers optimized for lung disease classification.</a:t>
            </a:r>
            <a:endParaRPr lang="en-US" altLang="en-US"/>
          </a:p>
          <a:p>
            <a:pPr marL="177800" lvl="1" indent="0">
              <a:buNone/>
            </a:pPr>
            <a:r>
              <a:rPr lang="en-US" altLang="en-US" b="1"/>
              <a:t>Training and Validation</a:t>
            </a:r>
            <a:endParaRPr lang="en-US" altLang="en-US" b="1"/>
          </a:p>
          <a:p>
            <a:pPr lvl="1"/>
            <a:r>
              <a:rPr lang="en-US" altLang="en-US"/>
              <a:t>Level-1: Split data into training and validation sets.</a:t>
            </a:r>
            <a:endParaRPr lang="en-US" altLang="en-US"/>
          </a:p>
          <a:p>
            <a:pPr lvl="1"/>
            <a:r>
              <a:rPr lang="en-US" altLang="en-US"/>
              <a:t>Level-2: Achieved an accuracy of [X%] using [specific optimization techniques].</a:t>
            </a:r>
            <a:endParaRPr lang="en-US" altLang="en-US"/>
          </a:p>
          <a:p>
            <a:pPr marL="177800" lvl="1" indent="0">
              <a:buNone/>
            </a:pPr>
            <a:endParaRPr lang="en-US" altLang="en-US"/>
          </a:p>
        </p:txBody>
      </p:sp>
      <p:sp>
        <p:nvSpPr>
          <p:cNvPr id="8" name="Speech Bubble: Rectangle 3"/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9468" y="450000"/>
            <a:ext cx="323896" cy="276860"/>
          </a:xfrm>
        </p:spPr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790000" y="450001"/>
            <a:ext cx="6837808" cy="276860"/>
          </a:xfrm>
        </p:spPr>
        <p:txBody>
          <a:bodyPr/>
          <a:lstStyle/>
          <a:p>
            <a:r>
              <a:rPr lang="en-US" altLang="en-US"/>
              <a:t>Results, Discussion, and Future Work</a:t>
            </a:r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9112825" y="480779"/>
            <a:ext cx="340625" cy="245745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522605" y="1626235"/>
            <a:ext cx="8055610" cy="3787140"/>
          </a:xfrm>
        </p:spPr>
        <p:txBody>
          <a:bodyPr/>
          <a:lstStyle/>
          <a:p>
            <a:pPr marL="177800" lvl="1" indent="0">
              <a:buNone/>
            </a:pPr>
            <a:endParaRPr lang="en-US" altLang="en-US" b="1"/>
          </a:p>
          <a:p>
            <a:pPr marL="177800" lvl="1" indent="0">
              <a:buNone/>
            </a:pPr>
            <a:r>
              <a:rPr lang="en-US" altLang="en-US" b="1"/>
              <a:t>3.1. Model Performance</a:t>
            </a:r>
            <a:endParaRPr lang="en-US" altLang="en-US" b="1"/>
          </a:p>
          <a:p>
            <a:pPr lvl="1"/>
            <a:r>
              <a:rPr lang="en-US" altLang="en-US"/>
              <a:t>Level-1: Achieved [X%] accuracy, [Y%] precision, and [Z%] recall.</a:t>
            </a:r>
            <a:endParaRPr lang="en-US" altLang="en-US"/>
          </a:p>
          <a:p>
            <a:pPr lvl="1"/>
            <a:r>
              <a:rPr lang="en-US" altLang="en-US"/>
              <a:t>Level-2: Compared results with existing diagnostic tools.</a:t>
            </a:r>
            <a:endParaRPr lang="en-US" altLang="en-US"/>
          </a:p>
          <a:p>
            <a:pPr marL="177800" lvl="1" indent="0">
              <a:buNone/>
            </a:pPr>
            <a:r>
              <a:rPr lang="en-US" altLang="en-US" b="1"/>
              <a:t>3.2. Discussion and Implications</a:t>
            </a:r>
            <a:endParaRPr lang="en-US" altLang="en-US" b="1"/>
          </a:p>
          <a:p>
            <a:pPr lvl="1"/>
            <a:r>
              <a:rPr lang="en-US" altLang="en-US"/>
              <a:t>Level-1: Highlighted the impact of LungScanAI in healthcare.</a:t>
            </a:r>
            <a:endParaRPr lang="en-US" altLang="en-US"/>
          </a:p>
          <a:p>
            <a:pPr lvl="1"/>
            <a:r>
              <a:rPr lang="en-US" altLang="en-US"/>
              <a:t>Level-2: Discussed challenges like data biases and computational costs.</a:t>
            </a:r>
            <a:endParaRPr lang="en-US" altLang="en-US"/>
          </a:p>
          <a:p>
            <a:pPr marL="177800" lvl="1" indent="0">
              <a:buNone/>
            </a:pPr>
            <a:r>
              <a:rPr lang="en-US" altLang="en-US" b="1"/>
              <a:t>3.3. Future Directions</a:t>
            </a:r>
            <a:endParaRPr lang="en-US" altLang="en-US" b="1"/>
          </a:p>
          <a:p>
            <a:pPr lvl="1"/>
            <a:r>
              <a:rPr lang="en-US" altLang="en-US"/>
              <a:t>Level-1: Expanding to additional lung diseases (e.g., tuberculosis).</a:t>
            </a:r>
            <a:endParaRPr lang="en-US" altLang="en-US"/>
          </a:p>
          <a:p>
            <a:pPr lvl="1"/>
            <a:r>
              <a:rPr lang="en-US" altLang="en-US"/>
              <a:t>Level-2: Integration with real-time diagnostic devices and cloud services.</a:t>
            </a:r>
            <a:endParaRPr lang="en-US" altLang="en-US"/>
          </a:p>
          <a:p>
            <a:pPr lvl="1"/>
            <a:endParaRPr lang="en-US" altLang="en-US"/>
          </a:p>
          <a:p>
            <a:pPr marL="177800" lvl="1" indent="0">
              <a:buNone/>
            </a:pPr>
            <a:endParaRPr lang="en-US" altLang="en-US"/>
          </a:p>
        </p:txBody>
      </p:sp>
      <p:sp>
        <p:nvSpPr>
          <p:cNvPr id="8" name="Speech Bubble: Rectangle 3"/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80271A0ADD9D41958F941CC4FAD6EA" ma:contentTypeVersion="4" ma:contentTypeDescription="Create a new document." ma:contentTypeScope="" ma:versionID="bad5c2112895eeda222a5487677b085c">
  <xsd:schema xmlns:xsd="http://www.w3.org/2001/XMLSchema" xmlns:xs="http://www.w3.org/2001/XMLSchema" xmlns:p="http://schemas.microsoft.com/office/2006/metadata/properties" xmlns:ns2="878c1438-30d9-4a75-9686-8cc774bca061" targetNamespace="http://schemas.microsoft.com/office/2006/metadata/properties" ma:root="true" ma:fieldsID="7cfad46a49bdf9a4d3eb3982391c2230" ns2:_="">
    <xsd:import namespace="878c1438-30d9-4a75-9686-8cc774bca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c1438-30d9-4a75-9686-8cc774bca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5B2BC6-1765-43D3-96C6-AD302565D654}">
  <ds:schemaRefs/>
</ds:datastoreItem>
</file>

<file path=customXml/itemProps2.xml><?xml version="1.0" encoding="utf-8"?>
<ds:datastoreItem xmlns:ds="http://schemas.openxmlformats.org/officeDocument/2006/customXml" ds:itemID="{AA1C4DFC-A660-43FF-A01F-7607A024D1E1}">
  <ds:schemaRefs/>
</ds:datastoreItem>
</file>

<file path=customXml/itemProps3.xml><?xml version="1.0" encoding="utf-8"?>
<ds:datastoreItem xmlns:ds="http://schemas.openxmlformats.org/officeDocument/2006/customXml" ds:itemID="{3195F63B-6443-486F-9EA7-508EDDCF6D5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WPS Presentation</Application>
  <PresentationFormat>사용자 지정</PresentationFormat>
  <Paragraphs>101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Arial</vt:lpstr>
      <vt:lpstr>SimSun</vt:lpstr>
      <vt:lpstr>Wingdings</vt:lpstr>
      <vt:lpstr>SamsungOne 300</vt:lpstr>
      <vt:lpstr>Yu Gothic UI Light</vt:lpstr>
      <vt:lpstr>SamsungOne 400</vt:lpstr>
      <vt:lpstr>Arial Unicode MS</vt:lpstr>
      <vt:lpstr>Samsung Sharp Sans Bold</vt:lpstr>
      <vt:lpstr>Siyam Rupali</vt:lpstr>
      <vt:lpstr>Samsung Sharp Sans Medium</vt:lpstr>
      <vt:lpstr>Samsung Sharp Sans</vt:lpstr>
      <vt:lpstr>Calibri</vt:lpstr>
      <vt:lpstr>Malgun Gothic</vt:lpstr>
      <vt:lpstr>SamsungOne 400C</vt:lpstr>
      <vt:lpstr>SamsungOne 700</vt:lpstr>
      <vt:lpstr>Yu Gothic UI Semibold</vt:lpstr>
      <vt:lpstr>Microsoft YaHei</vt:lpstr>
      <vt:lpstr>Arial Unicode MS</vt:lpstr>
      <vt:lpstr>SamsungOneKorean 400</vt:lpstr>
      <vt:lpstr>Arial</vt:lpstr>
      <vt:lpstr>Office Theme</vt:lpstr>
      <vt:lpstr>1_Office Theme</vt:lpstr>
      <vt:lpstr>2_Office Theme</vt:lpstr>
      <vt:lpstr>3_Office Theme</vt:lpstr>
      <vt:lpstr>4_Office Theme</vt:lpstr>
      <vt:lpstr>LungScanAI: AI-Powered Lung Health Diagnostics</vt:lpstr>
      <vt:lpstr>PowerPoint 演示文稿</vt:lpstr>
      <vt:lpstr> Project Overview </vt:lpstr>
      <vt:lpstr> Project Overview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M Abdullah Awan</cp:lastModifiedBy>
  <cp:revision>2083</cp:revision>
  <dcterms:created xsi:type="dcterms:W3CDTF">2019-07-06T14:12:00Z</dcterms:created>
  <dcterms:modified xsi:type="dcterms:W3CDTF">2024-12-10T14:02:51Z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0x010100A380271A0ADD9D41958F941CC4FAD6EA</vt:lpwstr>
  </property>
  <property fmtid="{D5CDD505-2E9C-101B-9397-08002B2CF9AE}" pid="3" name="ICV">
    <vt:lpwstr>B43C9C57F55B4542A6CC6D8087A4C8CC_12</vt:lpwstr>
  </property>
  <property fmtid="{D5CDD505-2E9C-101B-9397-08002B2CF9AE}" pid="4" name="KSOProductBuildVer">
    <vt:lpwstr>1033-12.2.0.19307</vt:lpwstr>
  </property>
</Properties>
</file>