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ibre Baskerville" charset="1" panose="02000000000000000000"/>
      <p:regular r:id="rId14"/>
    </p:embeddedFont>
    <p:embeddedFont>
      <p:font typeface="Open Sans" charset="1" panose="00000000000000000000"/>
      <p:regular r:id="rId15"/>
    </p:embeddedFont>
    <p:embeddedFont>
      <p:font typeface="Arimo Bold" charset="1" panose="020B07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2542134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Departmental Store Business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682133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This presentation explores the analysis of sales performance data for a departmental store.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908327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The goal is to understand factors influencing sales and revenue, identify improvement areas, and optimize sales strategies.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39434"/>
            <a:ext cx="9180886" cy="346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By:</a:t>
            </a: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Hadia Amir (FA23-BBA-049)</a:t>
            </a:r>
          </a:p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Mustafa Mairaj (FA23-BBA-098)</a:t>
            </a:r>
          </a:p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Amina Zahid (FA23-BBA-019)</a:t>
            </a:r>
          </a:p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Daniyal Nadeem (FA23-BBA-040)</a:t>
            </a:r>
          </a:p>
          <a:p>
            <a:pPr algn="l">
              <a:lnSpc>
                <a:spcPts val="3942"/>
              </a:lnSpc>
            </a:pPr>
            <a:r>
              <a:rPr lang="en-US" sz="2798" b="true">
                <a:solidFill>
                  <a:srgbClr val="49495A"/>
                </a:solidFill>
                <a:latin typeface="Arimo Bold"/>
                <a:ea typeface="Arimo Bold"/>
                <a:cs typeface="Arimo Bold"/>
                <a:sym typeface="Arimo Bold"/>
              </a:rPr>
              <a:t>Khawaja Muhammad Muaz (FA23-BBA-065)</a:t>
            </a: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572494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176712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Columns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836467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Branch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389215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941962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Customer Type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494710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6160" y="4176712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Additional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6160" y="4836467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Product Line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6160" y="5389215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Unit Price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66160" y="5941962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Quantity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66160" y="6494710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Total Sale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0084" y="4176712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Customer Insights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40084" y="4836467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Tax 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40084" y="5389215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40084" y="5941962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40084" y="6494710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Payment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40084" y="7047459"/>
            <a:ext cx="49726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Rating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1354931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Findings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3013621"/>
            <a:ext cx="637878" cy="637878"/>
            <a:chOff x="0" y="0"/>
            <a:chExt cx="850503" cy="8505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16224" y="3177034"/>
            <a:ext cx="189756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2994571"/>
            <a:ext cx="365968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Branch C Dominates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3983831"/>
            <a:ext cx="365968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Branch C had the highest total sales, followed by Branch A and Branch B.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856834" y="3013621"/>
            <a:ext cx="637878" cy="637878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044804" y="3177034"/>
            <a:ext cx="261938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78229" y="2994571"/>
            <a:ext cx="365968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Health and Beauty Leads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78229" y="3983831"/>
            <a:ext cx="365968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Health and Beauty was the top product line in terms of revenue.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92238" y="6032898"/>
            <a:ext cx="637878" cy="637877"/>
            <a:chOff x="0" y="0"/>
            <a:chExt cx="850503" cy="8505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80207" y="6196310"/>
            <a:ext cx="261938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13632" y="6013848"/>
            <a:ext cx="365968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Gender Revenue Gap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13632" y="7003107"/>
            <a:ext cx="3659684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Male customers contributed slightly more to revenue than female customers.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856834" y="6032898"/>
            <a:ext cx="637878" cy="637877"/>
            <a:chOff x="0" y="0"/>
            <a:chExt cx="850503" cy="8505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6051351" y="6196310"/>
            <a:ext cx="248840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78229" y="6013848"/>
            <a:ext cx="3618011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E-Wallet Preference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78229" y="6560195"/>
            <a:ext cx="365968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E-Wallet was the most frequently used payment method.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373190"/>
            <a:ext cx="10524530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Analysis &amp; Visualization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97740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Line Graph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637163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Total Sales by Branch: Visualizes sales performance for each branch over time.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97740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Bar Graph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637163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Average Quantity Sold by Product Line: Shows the average number of units sold for each product line.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354360" y="1811536"/>
            <a:ext cx="6149131" cy="6663929"/>
          </a:xfrm>
          <a:custGeom>
            <a:avLst/>
            <a:gdLst/>
            <a:ahLst/>
            <a:cxnLst/>
            <a:rect r="r" b="b" t="t" l="l"/>
            <a:pathLst>
              <a:path h="6663929" w="6149131">
                <a:moveTo>
                  <a:pt x="0" y="0"/>
                </a:moveTo>
                <a:lnTo>
                  <a:pt x="6149131" y="0"/>
                </a:lnTo>
                <a:lnTo>
                  <a:pt x="6149131" y="6663929"/>
                </a:lnTo>
                <a:lnTo>
                  <a:pt x="0" y="6663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0237" y="1776561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Code Structure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50237" y="3116312"/>
            <a:ext cx="4581079" cy="2994571"/>
            <a:chOff x="0" y="0"/>
            <a:chExt cx="6108105" cy="3992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8065" cy="3992753"/>
            </a:xfrm>
            <a:custGeom>
              <a:avLst/>
              <a:gdLst/>
              <a:ahLst/>
              <a:cxnLst/>
              <a:rect r="r" b="b" t="t" l="l"/>
              <a:pathLst>
                <a:path h="3992753" w="610806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3936111"/>
                  </a:lnTo>
                  <a:cubicBezTo>
                    <a:pt x="6108065" y="3967480"/>
                    <a:pt x="6082665" y="3992753"/>
                    <a:pt x="6051423" y="3992753"/>
                  </a:cubicBezTo>
                  <a:lnTo>
                    <a:pt x="56642" y="3992753"/>
                  </a:lnTo>
                  <a:cubicBezTo>
                    <a:pt x="25273" y="3992753"/>
                    <a:pt x="0" y="3967353"/>
                    <a:pt x="0" y="3936111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33755" y="338078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Loading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33755" y="3927127"/>
            <a:ext cx="401404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load\_csv() function reads data from a CSV file into the program.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714834" y="3116312"/>
            <a:ext cx="4581079" cy="2994571"/>
            <a:chOff x="0" y="0"/>
            <a:chExt cx="6108105" cy="39927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08065" cy="3992753"/>
            </a:xfrm>
            <a:custGeom>
              <a:avLst/>
              <a:gdLst/>
              <a:ahLst/>
              <a:cxnLst/>
              <a:rect r="r" b="b" t="t" l="l"/>
              <a:pathLst>
                <a:path h="3992753" w="610806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3936111"/>
                  </a:lnTo>
                  <a:cubicBezTo>
                    <a:pt x="6108065" y="3967480"/>
                    <a:pt x="6082665" y="3992753"/>
                    <a:pt x="6051423" y="3992753"/>
                  </a:cubicBezTo>
                  <a:lnTo>
                    <a:pt x="56642" y="3992753"/>
                  </a:lnTo>
                  <a:cubicBezTo>
                    <a:pt x="25273" y="3992753"/>
                    <a:pt x="0" y="3967353"/>
                    <a:pt x="0" y="3936111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998351" y="338078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98351" y="3927127"/>
            <a:ext cx="4014044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Functions perform calculations for key insights like total sales, branch rankings, etc.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850237" y="6394400"/>
            <a:ext cx="9445526" cy="2087315"/>
            <a:chOff x="0" y="0"/>
            <a:chExt cx="12594035" cy="2783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94082" cy="2783078"/>
            </a:xfrm>
            <a:custGeom>
              <a:avLst/>
              <a:gdLst/>
              <a:ahLst/>
              <a:cxnLst/>
              <a:rect r="r" b="b" t="t" l="l"/>
              <a:pathLst>
                <a:path h="2783078" w="1259408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2537313" y="0"/>
                  </a:lnTo>
                  <a:cubicBezTo>
                    <a:pt x="12568682" y="0"/>
                    <a:pt x="12594082" y="25400"/>
                    <a:pt x="12594082" y="56769"/>
                  </a:cubicBezTo>
                  <a:lnTo>
                    <a:pt x="12594082" y="2726309"/>
                  </a:lnTo>
                  <a:cubicBezTo>
                    <a:pt x="12594082" y="2757678"/>
                    <a:pt x="12568682" y="2783078"/>
                    <a:pt x="1253731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133755" y="6658867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Visualization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33755" y="7205216"/>
            <a:ext cx="8878491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Functions create graphs using Matplotlib library, e.g., plot\_branch\_sales(), plot\_gender\_revenue()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373190"/>
            <a:ext cx="798522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 Input &amp; Filtering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97740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Dynamic Filtering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637163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The program allows dynamic filtering based on user input, such as sales with unit prices above a threshold.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97740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Saving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637163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Filtered data is saved into a new CSV file (filtered\_data.csv) for further analysis.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2637830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4296519"/>
            <a:ext cx="637878" cy="637878"/>
            <a:chOff x="0" y="0"/>
            <a:chExt cx="850503" cy="8505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16224" y="4459932"/>
            <a:ext cx="189756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427746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Actionable 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4823817"/>
            <a:ext cx="3659684" cy="235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The project delivered actionable insights into branch performance, customer preferences, and product trends.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856834" y="4296519"/>
            <a:ext cx="637878" cy="637878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044804" y="4459932"/>
            <a:ext cx="261938" cy="3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78229" y="4277469"/>
            <a:ext cx="365968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Data-Driven Decisions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78229" y="5266730"/>
            <a:ext cx="3659684" cy="235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The results can guide future sales strategies, marketing campaigns, and product development initiatives.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0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BFA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796206"/>
            <a:ext cx="8014990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Improvements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3277791"/>
            <a:ext cx="2717155" cy="1633686"/>
            <a:chOff x="0" y="0"/>
            <a:chExt cx="3622873" cy="21782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22802" cy="2178177"/>
            </a:xfrm>
            <a:custGeom>
              <a:avLst/>
              <a:gdLst/>
              <a:ahLst/>
              <a:cxnLst/>
              <a:rect r="r" b="b" t="t" l="l"/>
              <a:pathLst>
                <a:path h="2178177" w="362280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3566160" y="0"/>
                  </a:lnTo>
                  <a:cubicBezTo>
                    <a:pt x="3597529" y="0"/>
                    <a:pt x="3622802" y="25400"/>
                    <a:pt x="3622802" y="56642"/>
                  </a:cubicBezTo>
                  <a:lnTo>
                    <a:pt x="3622802" y="2121535"/>
                  </a:lnTo>
                  <a:cubicBezTo>
                    <a:pt x="3622802" y="2152904"/>
                    <a:pt x="3597402" y="2178177"/>
                    <a:pt x="3566160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75755" y="3696891"/>
            <a:ext cx="158055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92910" y="3542259"/>
            <a:ext cx="5081290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Enhance Data Manipulation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2910" y="4088606"/>
            <a:ext cx="6826003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Use of pandas for more efficient data manipulation.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51076" y="4892427"/>
            <a:ext cx="13303002" cy="19050"/>
            <a:chOff x="0" y="0"/>
            <a:chExt cx="17737337" cy="25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37328" cy="25400"/>
            </a:xfrm>
            <a:custGeom>
              <a:avLst/>
              <a:gdLst/>
              <a:ahLst/>
              <a:cxnLst/>
              <a:rect r="r" b="b" t="t" l="l"/>
              <a:pathLst>
                <a:path h="25400" w="17737328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2238" y="5053161"/>
            <a:ext cx="5434459" cy="1633686"/>
            <a:chOff x="0" y="0"/>
            <a:chExt cx="7245945" cy="21782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45858" cy="2178177"/>
            </a:xfrm>
            <a:custGeom>
              <a:avLst/>
              <a:gdLst/>
              <a:ahLst/>
              <a:cxnLst/>
              <a:rect r="r" b="b" t="t" l="l"/>
              <a:pathLst>
                <a:path h="2178177" w="7245858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189216" y="0"/>
                  </a:lnTo>
                  <a:cubicBezTo>
                    <a:pt x="7220585" y="0"/>
                    <a:pt x="7245858" y="25400"/>
                    <a:pt x="7245858" y="56642"/>
                  </a:cubicBezTo>
                  <a:lnTo>
                    <a:pt x="7245858" y="2121535"/>
                  </a:lnTo>
                  <a:cubicBezTo>
                    <a:pt x="7245858" y="2152904"/>
                    <a:pt x="7220458" y="2178177"/>
                    <a:pt x="7189216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75755" y="5472261"/>
            <a:ext cx="218331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10214" y="5317629"/>
            <a:ext cx="4387006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Advanced Visualizations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0214" y="5863977"/>
            <a:ext cx="901883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Incorporation of advanced visualizations (e.g., heatmaps, pie charts).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568380" y="6667797"/>
            <a:ext cx="10585698" cy="19050"/>
            <a:chOff x="0" y="0"/>
            <a:chExt cx="14114263" cy="25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114272" cy="25400"/>
            </a:xfrm>
            <a:custGeom>
              <a:avLst/>
              <a:gdLst/>
              <a:ahLst/>
              <a:cxnLst/>
              <a:rect r="r" b="b" t="t" l="l"/>
              <a:pathLst>
                <a:path h="25400" w="1411427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0CED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92238" y="6828532"/>
            <a:ext cx="8151762" cy="1633686"/>
            <a:chOff x="0" y="0"/>
            <a:chExt cx="10869017" cy="21782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868914" cy="2178177"/>
            </a:xfrm>
            <a:custGeom>
              <a:avLst/>
              <a:gdLst/>
              <a:ahLst/>
              <a:cxnLst/>
              <a:rect r="r" b="b" t="t" l="l"/>
              <a:pathLst>
                <a:path h="2178177" w="10868914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0812273" y="0"/>
                  </a:lnTo>
                  <a:cubicBezTo>
                    <a:pt x="10843641" y="0"/>
                    <a:pt x="10868914" y="25400"/>
                    <a:pt x="10868914" y="56642"/>
                  </a:cubicBezTo>
                  <a:lnTo>
                    <a:pt x="10868914" y="2121535"/>
                  </a:lnTo>
                  <a:cubicBezTo>
                    <a:pt x="10868914" y="2152904"/>
                    <a:pt x="10843514" y="2178177"/>
                    <a:pt x="1081227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EAE8F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75755" y="7247632"/>
            <a:ext cx="218331" cy="6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27518" y="7093000"/>
            <a:ext cx="3957340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9495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Automated Reporting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27518" y="7639347"/>
            <a:ext cx="6941939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rPr>
              <a:t>Automation of user report generation in PDF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DAGZZBsVamw</dc:identifier>
  <dcterms:modified xsi:type="dcterms:W3CDTF">2011-08-01T06:04:30Z</dcterms:modified>
  <cp:revision>1</cp:revision>
  <dc:title>By: Hadia Amir (FA23-BBA-049) Mustafa Mairaj (FA23-BBA-098) Amina Zahid (FA23-BBA-019) Daniyal Nadeem (FA23-BBA-040) Khawaja Muhammad Muaz (FA23-BBA-065)</dc:title>
</cp:coreProperties>
</file>