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D07FE-BC99-4BDD-82D9-96FCF270616B}" v="12" dt="2023-05-23T01:52:18.239"/>
    <p1510:client id="{B1E1E7D1-F7E7-4E51-8B90-ECBBB28F149B}" v="2" dt="2023-05-21T21:52:06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4841" autoAdjust="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E30D5-F9FD-4B2A-A68B-5F2021CCFC6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A0C99-2AAD-4F28-A1D2-65AFB7D0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SQL injection is a common and dangerous security vulnerability that occurs when an attacker is able to insert malicious SQL code into a query, which can then be executed by the database.</a:t>
            </a:r>
          </a:p>
          <a:p>
            <a:pPr marL="228600" indent="-228600"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OWASP Top Ten Project, a leading resource for web application security, consistently lists SQL injection as one of the most critical security risks.</a:t>
            </a:r>
          </a:p>
          <a:p>
            <a:pPr marL="228600" indent="-228600"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Web applications using PHP and MySQL are particularly prone to SQL injection vulnerabilities due to the widespread use of these technologies and the prevalence of insecure coding practices.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A0C99-2AAD-4F28-A1D2-65AFB7D0C4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1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Given that fuzzing inherently involves working with a wide variety of inputs, we chose to focus on this metric as it can tell us a lot about the thoroughness of our testing. It allows us to understand if our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fuzzer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is adequately exploring the potential input space, and if there are any gaps, we can focus on those in the future.</a:t>
            </a:r>
          </a:p>
          <a:p>
            <a:pPr marL="228600" indent="-228600"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 high crash rate is a strong indicator of potential vulnerabilities. Tracking this rate allows us to get a sense of how stable the application is under test and can direct our focus towards those inputs that cause the application to crash.</a:t>
            </a:r>
          </a:p>
          <a:p>
            <a:pPr marL="228600" indent="-228600"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In the context of SQL injection vulnerabilities, a data breach can be a significant outcome as it may indicate successful SQL injection. By tracking this, we can quantify how many potential vulnerabilities our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fuzzer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is uncovering.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A0C99-2AAD-4F28-A1D2-65AFB7D0C4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Data breaches: SQL injection attacks can lead to unauthorized access to sensitive data stored in the database, such as user credentials, personal information, and financial data.</a:t>
            </a:r>
          </a:p>
          <a:p>
            <a:pPr marL="685800" lvl="1" indent="-228600" algn="l">
              <a:buFont typeface="Arial" panose="020B0604020202020204" pitchFamily="34" charset="0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Unauthorized access: Attackers can exploit SQL injection vulnerabilities to bypass authentication mechanisms and gain administrative privileges, allowing them to modify, delete, or add data in the database.</a:t>
            </a:r>
          </a:p>
          <a:p>
            <a:pPr marL="685800" lvl="1" indent="-228600" algn="l">
              <a:buFont typeface="Arial" panose="020B0604020202020204" pitchFamily="34" charset="0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Application crashes: SQL injection attacks can cause crashes in web applications due to malformed SQL queries, excessive resource consumption, or other unexpected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behaviors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leading to denial of service.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lvl="0" indent="-228600" algn="l">
              <a:buFont typeface="Arial" panose="020B0604020202020204" pitchFamily="34" charset="0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Fuzzing is a powerful testing technique that can help identify software vulnerabilities, including those related to SQL injection.</a:t>
            </a:r>
          </a:p>
          <a:p>
            <a:pPr marL="685800" lvl="1" indent="-228600" algn="l">
              <a:buFont typeface="Arial" panose="020B0604020202020204" pitchFamily="34" charset="0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By generating a large number of random or semi-random inputs, fuzzing can reveal unexpected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behaviors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and crashes caused by SQL injection attacks, allowing developers to identify and fix vulnerabilities before they can be exploited.</a:t>
            </a:r>
          </a:p>
          <a:p>
            <a:pPr marL="685800" lvl="1" indent="-228600" algn="l">
              <a:buFont typeface="Arial" panose="020B0604020202020204" pitchFamily="34" charset="0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Identifying crashes and hangs through fuzzing helps improve the overall security and robustness of the web application, as well as provides valuable insights into potential vulnerabilities.</a:t>
            </a:r>
          </a:p>
          <a:p>
            <a:pPr marL="228600" lvl="0" indent="-228600" algn="l">
              <a:buFont typeface="Arial" panose="020B0604020202020204" pitchFamily="34" charset="0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Goal: Develop 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fuzzer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to discover crashes and hangs in web applications using PHP and MySQL, specifically focusing on SQL injection vulnerabilities.</a:t>
            </a:r>
          </a:p>
          <a:p>
            <a:pPr marL="685800" lvl="1" indent="-228600" algn="l">
              <a:buFont typeface="Arial" panose="020B0604020202020204" pitchFamily="34" charset="0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primary goal of this project is to develop a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fuzzer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that targets SQL injection vulnerabilities in web applications built with PHP and MySQL.</a:t>
            </a:r>
          </a:p>
          <a:p>
            <a:pPr marL="685800" lvl="1" indent="-228600" algn="l">
              <a:buFont typeface="Arial" panose="020B0604020202020204" pitchFamily="34" charset="0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This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fuzzer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will be designed to generate a variety of SQL injection attack payloads and monitor the target application for crashes and hangs, allowing developers to identify and address potential vulnerabilities.</a:t>
            </a:r>
          </a:p>
          <a:p>
            <a:pPr marL="685800" lvl="1" indent="-228600" algn="l">
              <a:buFont typeface="Arial" panose="020B0604020202020204" pitchFamily="34" charset="0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project aims to improve the security and resilience of PHP and MySQL web applications by identifying potential SQL injection vulnerabilities and providing developers with actionable insights for remediation.</a:t>
            </a:r>
          </a:p>
          <a:p>
            <a:pPr marL="228600" lvl="0" indent="-228600" algn="l">
              <a:buFont typeface="Arial" panose="020B0604020202020204" pitchFamily="34" charset="0"/>
              <a:buAutoNum type="arabicPeriod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lvl="0" indent="-228600" algn="l">
              <a:buFont typeface="Arial" panose="020B0604020202020204" pitchFamily="34" charset="0"/>
              <a:buAutoNum type="arabicPeriod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A0C99-2AAD-4F28-A1D2-65AFB7D0C4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Existing tools like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SQLMap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focus on automated exploitation of SQL injection vulnerabilities, rather than detecting crashes and hangs caused by these vulnerabilities.</a:t>
            </a:r>
          </a:p>
          <a:p>
            <a:pPr marL="228600" indent="-228600"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Fuzzing tools such as AFL and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libFuzzer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are powerful and general-purpose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fuzzers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but they may not be specifically tailored for SQL injection vulnerabilities in PHP and MySQL web applications.</a:t>
            </a:r>
          </a:p>
          <a:p>
            <a:pPr marL="228600" indent="-228600"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Our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fuzzer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will build upon the concepts and techniques used in these existing tools, but with a specific focus on SQL injection vulnerabilities and the identification of crashes and hangs in PHP and MySQL web applications.</a:t>
            </a:r>
          </a:p>
          <a:p>
            <a:pPr marL="228600" indent="-228600"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By targeting a specific domain (PHP and MySQL web applications) and vulnerability type (SQL injection), our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fuzzer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aims to provide a more focused and efficient testing approach, potentially uncovering vulnerabilities that general-purpose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fuzzers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might miss.</a:t>
            </a:r>
          </a:p>
          <a:p>
            <a:pPr marL="228600" indent="-228600">
              <a:buAutoNum type="arabicPeriod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A0C99-2AAD-4F28-A1D2-65AFB7D0C4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A0C99-2AAD-4F28-A1D2-65AFB7D0C4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6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A0C99-2AAD-4F28-A1D2-65AFB7D0C4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8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A0C99-2AAD-4F28-A1D2-65AFB7D0C4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6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A0C99-2AAD-4F28-A1D2-65AFB7D0C4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8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A0C99-2AAD-4F28-A1D2-65AFB7D0C4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0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A0C99-2AAD-4F28-A1D2-65AFB7D0C4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1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B597-9500-D7AB-D8D3-E7189752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141" y="802298"/>
            <a:ext cx="11198268" cy="2541431"/>
          </a:xfrm>
        </p:spPr>
        <p:txBody>
          <a:bodyPr/>
          <a:lstStyle/>
          <a:p>
            <a:pPr algn="ctr"/>
            <a:r>
              <a:rPr lang="en-US" b="0" i="0" dirty="0" err="1">
                <a:effectLst/>
                <a:latin typeface="Söhne"/>
              </a:rPr>
              <a:t>Fuzzer</a:t>
            </a:r>
            <a:r>
              <a:rPr lang="en-US" b="0" i="0" dirty="0">
                <a:effectLst/>
                <a:latin typeface="Söhne"/>
              </a:rPr>
              <a:t> final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CF738-C0CA-03DE-61CA-FAD45F697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042" y="3514272"/>
            <a:ext cx="10603915" cy="166709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Mian muaz Razaq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2021327118</a:t>
            </a:r>
          </a:p>
        </p:txBody>
      </p:sp>
    </p:spTree>
    <p:extLst>
      <p:ext uri="{BB962C8B-B14F-4D97-AF65-F5344CB8AC3E}">
        <p14:creationId xmlns:p14="http://schemas.microsoft.com/office/powerpoint/2010/main" val="39296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2286A9-CBB2-DB07-4F37-6AC0C7734BEF}"/>
              </a:ext>
            </a:extLst>
          </p:cNvPr>
          <p:cNvSpPr txBox="1">
            <a:spLocks/>
          </p:cNvSpPr>
          <p:nvPr/>
        </p:nvSpPr>
        <p:spPr>
          <a:xfrm>
            <a:off x="508305" y="327962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11BCC4-E82D-550F-4277-406ADF888740}"/>
              </a:ext>
            </a:extLst>
          </p:cNvPr>
          <p:cNvSpPr txBox="1">
            <a:spLocks/>
          </p:cNvSpPr>
          <p:nvPr/>
        </p:nvSpPr>
        <p:spPr>
          <a:xfrm>
            <a:off x="275304" y="1377299"/>
            <a:ext cx="9837376" cy="4807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GB" b="1" i="0" dirty="0">
                <a:effectLst/>
                <a:latin typeface="Söhne"/>
              </a:rPr>
              <a:t>Response Evaluation: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fuzzer</a:t>
            </a:r>
            <a:r>
              <a:rPr lang="en-GB" dirty="0"/>
              <a:t> uses the Selenium WebDriver to interact with the web application. </a:t>
            </a:r>
          </a:p>
          <a:p>
            <a:pPr lvl="1"/>
            <a:r>
              <a:rPr lang="en-GB" dirty="0"/>
              <a:t>The WebDriver allows the </a:t>
            </a:r>
            <a:r>
              <a:rPr lang="en-GB" dirty="0" err="1"/>
              <a:t>fuzzer</a:t>
            </a:r>
            <a:r>
              <a:rPr lang="en-GB" dirty="0"/>
              <a:t> to simulate realistic user interactions and capture responses directly from the web interface. </a:t>
            </a:r>
          </a:p>
          <a:p>
            <a:pPr lvl="1"/>
            <a:r>
              <a:rPr lang="en-GB" dirty="0"/>
              <a:t>The responses are evaluated to detect crashes, data breaches, and other unexpected outputs.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GB" b="1" i="0" dirty="0">
                <a:effectLst/>
                <a:latin typeface="Söhne"/>
              </a:rPr>
              <a:t>Efficiency: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lvl="1"/>
            <a:r>
              <a:rPr lang="en-GB" dirty="0"/>
              <a:t>By combining SQL injection pattern testing, random mutations, prioritized fuzzing, and adaptive learning, the strategy balances the breadth and depth of testing, aiming to identify potential vulnerabilities efficiently.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6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2286A9-CBB2-DB07-4F37-6AC0C7734BEF}"/>
              </a:ext>
            </a:extLst>
          </p:cNvPr>
          <p:cNvSpPr txBox="1">
            <a:spLocks/>
          </p:cNvSpPr>
          <p:nvPr/>
        </p:nvSpPr>
        <p:spPr>
          <a:xfrm>
            <a:off x="508305" y="327963"/>
            <a:ext cx="9604375" cy="586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Outcomes of the Project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11BCC4-E82D-550F-4277-406ADF888740}"/>
              </a:ext>
            </a:extLst>
          </p:cNvPr>
          <p:cNvSpPr txBox="1">
            <a:spLocks/>
          </p:cNvSpPr>
          <p:nvPr/>
        </p:nvSpPr>
        <p:spPr>
          <a:xfrm>
            <a:off x="508305" y="1139303"/>
            <a:ext cx="9604375" cy="4873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sz="2100" b="1" dirty="0">
                <a:latin typeface="Söhne"/>
              </a:rPr>
              <a:t>Input Coverage: </a:t>
            </a:r>
          </a:p>
          <a:p>
            <a:pPr lvl="1"/>
            <a:r>
              <a:rPr lang="en-GB" dirty="0"/>
              <a:t>In our project, we've opted to focus on input coverage as our primary metric, as it's particularly relevant to fuzzing. </a:t>
            </a:r>
          </a:p>
          <a:p>
            <a:pPr lvl="1"/>
            <a:r>
              <a:rPr lang="en-GB" dirty="0"/>
              <a:t>We measure how many of the potential SQL injection patterns and their mutations we've tested against the application. </a:t>
            </a:r>
          </a:p>
          <a:p>
            <a:pPr lvl="1"/>
            <a:r>
              <a:rPr lang="en-GB" dirty="0"/>
              <a:t>Input coverage gives us a quantifiable view of how much of the 'input space' our </a:t>
            </a:r>
            <a:r>
              <a:rPr lang="en-GB" dirty="0" err="1"/>
              <a:t>fuzzer</a:t>
            </a:r>
            <a:r>
              <a:rPr lang="en-GB" dirty="0"/>
              <a:t> has explored.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100" b="1" dirty="0">
                <a:latin typeface="Söhne"/>
              </a:rPr>
              <a:t>Crash Rate:</a:t>
            </a:r>
          </a:p>
          <a:p>
            <a:pPr lvl="1"/>
            <a:r>
              <a:rPr lang="en-GB" dirty="0"/>
              <a:t>This metric represents the ratio of total number of crashes to the total number of fuzzing cycles. It provides a quick overview of how often the application crashes in response to our fuzzing inputs.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Number of Data Breaches:</a:t>
            </a:r>
            <a:endParaRPr lang="en-GB" b="1" i="0" dirty="0">
              <a:effectLst/>
              <a:latin typeface="Söhne"/>
            </a:endParaRPr>
          </a:p>
          <a:p>
            <a:pPr lvl="1"/>
            <a:r>
              <a:rPr lang="en-GB" dirty="0"/>
              <a:t>We count the total number of data breaches that occur throughout our fuzzing cycles. A data breach is counted when the application's response includes unexpected amounts of data that shouldn't be accessible with the given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2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8D526-A4FA-C9AE-7253-897A8AA3EBA2}"/>
              </a:ext>
            </a:extLst>
          </p:cNvPr>
          <p:cNvSpPr txBox="1"/>
          <p:nvPr/>
        </p:nvSpPr>
        <p:spPr>
          <a:xfrm>
            <a:off x="3274142" y="1720645"/>
            <a:ext cx="5759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/>
              <a:t>Thank you</a:t>
            </a:r>
            <a:r>
              <a:rPr lang="en-US" sz="9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9330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1E9C-AC92-D96E-D154-F6F9466E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C03BA-4E26-D610-E73E-5BDF5B4A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Dangers of </a:t>
            </a:r>
            <a:r>
              <a:rPr lang="en-US" b="0" i="0" dirty="0">
                <a:effectLst/>
              </a:rPr>
              <a:t>SQL injection</a:t>
            </a:r>
          </a:p>
          <a:p>
            <a:pPr lvl="1"/>
            <a:r>
              <a:rPr lang="en-GB" b="0" i="0" dirty="0">
                <a:effectLst/>
              </a:rPr>
              <a:t>insert malicious SQL code into a query</a:t>
            </a:r>
            <a:endParaRPr lang="en-US" dirty="0"/>
          </a:p>
          <a:p>
            <a:pPr lvl="1"/>
            <a:r>
              <a:rPr lang="en-GB" b="0" i="0" dirty="0">
                <a:effectLst/>
              </a:rPr>
              <a:t>executed by the database</a:t>
            </a:r>
          </a:p>
          <a:p>
            <a:r>
              <a:rPr lang="en-US" b="0" i="0" dirty="0">
                <a:effectLst/>
              </a:rPr>
              <a:t>OWASP Top Ten Project (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 leading resource for web application security</a:t>
            </a:r>
            <a:r>
              <a:rPr lang="en-US" b="0" i="0" dirty="0">
                <a:effectLst/>
              </a:rPr>
              <a:t>)</a:t>
            </a:r>
            <a:endParaRPr lang="en-GB" dirty="0"/>
          </a:p>
          <a:p>
            <a:pPr lvl="1"/>
            <a:r>
              <a:rPr lang="en-GB" b="0" i="0" dirty="0">
                <a:effectLst/>
              </a:rPr>
              <a:t>SQL injection as one of the most critical security risks</a:t>
            </a:r>
          </a:p>
          <a:p>
            <a:r>
              <a:rPr lang="en-GB" b="0" i="0" dirty="0">
                <a:effectLst/>
              </a:rPr>
              <a:t>Web applications using PHP and MySQL</a:t>
            </a:r>
            <a:endParaRPr lang="en-GB" dirty="0"/>
          </a:p>
          <a:p>
            <a:pPr lvl="1"/>
            <a:r>
              <a:rPr lang="en-GB" b="0" i="0" dirty="0">
                <a:effectLst/>
              </a:rPr>
              <a:t>widespread use of these technologies</a:t>
            </a:r>
          </a:p>
          <a:p>
            <a:pPr lvl="1"/>
            <a:r>
              <a:rPr lang="en-GB" b="0" i="0" dirty="0">
                <a:effectLst/>
              </a:rPr>
              <a:t>prevalence of insecure coding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1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B450-69D9-E6DA-B18E-B6E285B0B9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305" y="327962"/>
            <a:ext cx="9604375" cy="1049337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8700-2498-0446-03E0-05551E49B7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8305" y="1068049"/>
            <a:ext cx="9604375" cy="4721902"/>
          </a:xfrm>
        </p:spPr>
        <p:txBody>
          <a:bodyPr>
            <a:normAutofit/>
          </a:bodyPr>
          <a:lstStyle/>
          <a:p>
            <a:r>
              <a:rPr lang="en-US" dirty="0"/>
              <a:t>SQL injection attacks</a:t>
            </a:r>
          </a:p>
          <a:p>
            <a:pPr lvl="1"/>
            <a:r>
              <a:rPr lang="en-US" dirty="0"/>
              <a:t>Data breaches (</a:t>
            </a:r>
            <a:r>
              <a:rPr lang="en-GB" dirty="0"/>
              <a:t>user credentials, personal information, and financial 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Unauthorized access (</a:t>
            </a:r>
            <a:r>
              <a:rPr lang="en-GB" dirty="0"/>
              <a:t>modify, delete, or add data in the database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 crashes </a:t>
            </a:r>
            <a:br>
              <a:rPr lang="en-US" dirty="0"/>
            </a:br>
            <a:r>
              <a:rPr lang="en-US" dirty="0"/>
              <a:t>(</a:t>
            </a:r>
            <a:r>
              <a:rPr lang="en-GB" dirty="0"/>
              <a:t>malformed SQL queries, excessive resource consumption, or other unexpected </a:t>
            </a:r>
            <a:r>
              <a:rPr lang="en-GB" dirty="0" err="1"/>
              <a:t>behaviors</a:t>
            </a:r>
            <a:r>
              <a:rPr lang="en-GB" dirty="0"/>
              <a:t>, leading to denial of service.</a:t>
            </a:r>
            <a:r>
              <a:rPr lang="en-US" dirty="0"/>
              <a:t>)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GB" dirty="0"/>
              <a:t>Develop a </a:t>
            </a:r>
            <a:r>
              <a:rPr lang="en-GB" dirty="0" err="1"/>
              <a:t>fuzzer</a:t>
            </a:r>
            <a:r>
              <a:rPr lang="en-GB" dirty="0"/>
              <a:t> to discover crashes and Data Vulnerability</a:t>
            </a:r>
            <a:r>
              <a:rPr lang="en-US" dirty="0"/>
              <a:t> (SQL injection vulnerabilities)</a:t>
            </a:r>
          </a:p>
          <a:p>
            <a:pPr lvl="1"/>
            <a:r>
              <a:rPr lang="en-GB" dirty="0"/>
              <a:t>Our focus is on applications built using PHP and MySQL, specifically DVWA.</a:t>
            </a:r>
            <a:endParaRPr lang="en-US" dirty="0"/>
          </a:p>
          <a:p>
            <a:pPr lvl="1"/>
            <a:r>
              <a:rPr lang="en-GB" dirty="0"/>
              <a:t>Generate a variety of SQL Injection payloads and use them to probe the target system.</a:t>
            </a:r>
          </a:p>
          <a:p>
            <a:pPr lvl="1"/>
            <a:r>
              <a:rPr lang="en-GB" dirty="0"/>
              <a:t>Monitor the target system's responses to these payloads to identify potential vulnerabilities and unexpected </a:t>
            </a:r>
            <a:r>
              <a:rPr lang="en-GB" dirty="0" err="1"/>
              <a:t>behaviors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28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2286A9-CBB2-DB07-4F37-6AC0C7734BEF}"/>
              </a:ext>
            </a:extLst>
          </p:cNvPr>
          <p:cNvSpPr txBox="1">
            <a:spLocks/>
          </p:cNvSpPr>
          <p:nvPr/>
        </p:nvSpPr>
        <p:spPr>
          <a:xfrm>
            <a:off x="508305" y="327962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Related works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11BCC4-E82D-550F-4277-406ADF888740}"/>
              </a:ext>
            </a:extLst>
          </p:cNvPr>
          <p:cNvSpPr txBox="1">
            <a:spLocks/>
          </p:cNvSpPr>
          <p:nvPr/>
        </p:nvSpPr>
        <p:spPr>
          <a:xfrm>
            <a:off x="508305" y="1139303"/>
            <a:ext cx="9604375" cy="48731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SQL injection </a:t>
            </a:r>
            <a:r>
              <a:rPr lang="en-US" sz="2800" b="1" i="0" dirty="0" err="1">
                <a:solidFill>
                  <a:srgbClr val="374151"/>
                </a:solidFill>
                <a:effectLst/>
                <a:latin typeface="Söhne"/>
              </a:rPr>
              <a:t>fuzzers</a:t>
            </a:r>
            <a:endParaRPr lang="en-US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 err="1"/>
              <a:t>SQLMap</a:t>
            </a:r>
            <a:r>
              <a:rPr lang="en-US" dirty="0"/>
              <a:t> </a:t>
            </a:r>
          </a:p>
          <a:p>
            <a:pPr lvl="1"/>
            <a:r>
              <a:rPr lang="en-GB" sz="2000" dirty="0"/>
              <a:t>automated exploitation of SQL injection (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focuses on identifying vulnerabilities</a:t>
            </a:r>
            <a:r>
              <a:rPr lang="en-GB" sz="2000" dirty="0"/>
              <a:t>)</a:t>
            </a:r>
            <a:br>
              <a:rPr lang="en-GB" sz="2000" dirty="0"/>
            </a:br>
            <a:r>
              <a:rPr lang="en-GB" sz="2000" dirty="0"/>
              <a:t>(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aims to obtain access to databases and sensitive information</a:t>
            </a:r>
            <a:r>
              <a:rPr lang="en-GB" sz="2000" dirty="0"/>
              <a:t>)</a:t>
            </a:r>
          </a:p>
          <a:p>
            <a:r>
              <a:rPr lang="en-US" dirty="0"/>
              <a:t>AFL and </a:t>
            </a:r>
            <a:r>
              <a:rPr lang="en-US" dirty="0" err="1"/>
              <a:t>libFuzzer</a:t>
            </a:r>
            <a:r>
              <a:rPr lang="en-GB" dirty="0"/>
              <a:t> (General Purpose </a:t>
            </a:r>
            <a:r>
              <a:rPr lang="en-GB" dirty="0" err="1"/>
              <a:t>Fuzzers</a:t>
            </a:r>
            <a:r>
              <a:rPr lang="en-GB" dirty="0"/>
              <a:t>)</a:t>
            </a:r>
          </a:p>
          <a:p>
            <a:pPr lvl="1"/>
            <a:r>
              <a:rPr lang="en-GB" sz="2000" dirty="0"/>
              <a:t>may not be specifically tailored for SQL injection vulnerabilities in PHP and MySQL web applications</a:t>
            </a:r>
          </a:p>
          <a:p>
            <a:r>
              <a:rPr lang="en-GB" dirty="0"/>
              <a:t>Our </a:t>
            </a:r>
            <a:r>
              <a:rPr lang="en-GB" dirty="0" err="1"/>
              <a:t>fuzzer</a:t>
            </a:r>
            <a:r>
              <a:rPr lang="en-GB" dirty="0"/>
              <a:t> </a:t>
            </a:r>
          </a:p>
          <a:p>
            <a:pPr lvl="1"/>
            <a:r>
              <a:rPr lang="en-GB" sz="2000" dirty="0"/>
              <a:t>will build upon the concepts and techniques used in these existing tools, BUT </a:t>
            </a:r>
          </a:p>
          <a:p>
            <a:pPr lvl="1"/>
            <a:r>
              <a:rPr lang="en-GB" sz="2000" dirty="0"/>
              <a:t>with a specific focus on PHP and MySQL web applications AND </a:t>
            </a:r>
          </a:p>
          <a:p>
            <a:pPr lvl="1"/>
            <a:r>
              <a:rPr lang="en-US" sz="2000" dirty="0"/>
              <a:t>vulnerability type (SQL injection)</a:t>
            </a:r>
          </a:p>
        </p:txBody>
      </p:sp>
    </p:spTree>
    <p:extLst>
      <p:ext uri="{BB962C8B-B14F-4D97-AF65-F5344CB8AC3E}">
        <p14:creationId xmlns:p14="http://schemas.microsoft.com/office/powerpoint/2010/main" val="428283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2286A9-CBB2-DB07-4F37-6AC0C7734BEF}"/>
              </a:ext>
            </a:extLst>
          </p:cNvPr>
          <p:cNvSpPr txBox="1">
            <a:spLocks/>
          </p:cNvSpPr>
          <p:nvPr/>
        </p:nvSpPr>
        <p:spPr>
          <a:xfrm>
            <a:off x="508305" y="327962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Domain &amp; Target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11BCC4-E82D-550F-4277-406ADF888740}"/>
              </a:ext>
            </a:extLst>
          </p:cNvPr>
          <p:cNvSpPr txBox="1">
            <a:spLocks/>
          </p:cNvSpPr>
          <p:nvPr/>
        </p:nvSpPr>
        <p:spPr>
          <a:xfrm>
            <a:off x="508305" y="1139303"/>
            <a:ext cx="9604375" cy="487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Domain:</a:t>
            </a:r>
          </a:p>
          <a:p>
            <a:pPr lvl="1"/>
            <a:r>
              <a:rPr lang="en-GB" sz="2000" dirty="0"/>
              <a:t>Web applications vulnerable to SQL Injection attacks</a:t>
            </a:r>
          </a:p>
          <a:p>
            <a:pPr lvl="1"/>
            <a:r>
              <a:rPr lang="en-GB" sz="2000" dirty="0"/>
              <a:t>Specifically focusing on applications built using PHP and MySQL</a:t>
            </a:r>
          </a:p>
          <a:p>
            <a:r>
              <a:rPr lang="en-GB" sz="2200" dirty="0"/>
              <a:t>Target System:</a:t>
            </a:r>
          </a:p>
          <a:p>
            <a:pPr lvl="1"/>
            <a:r>
              <a:rPr lang="en-GB" sz="2000" dirty="0"/>
              <a:t>DVWA (Damn Vulnerable Web Application)</a:t>
            </a:r>
          </a:p>
          <a:p>
            <a:pPr lvl="1"/>
            <a:r>
              <a:rPr lang="en-GB" sz="2000" dirty="0"/>
              <a:t>DVWA is a deliberately vulnerable web application designed for security testing and educational purposes.</a:t>
            </a:r>
          </a:p>
          <a:p>
            <a:pPr lvl="1"/>
            <a:r>
              <a:rPr lang="en-GB" sz="2000" dirty="0"/>
              <a:t>It provides a simulated environment with various vulnerabilities, including SQL Injection.</a:t>
            </a:r>
          </a:p>
          <a:p>
            <a:r>
              <a:rPr lang="en-GB" sz="2200" dirty="0"/>
              <a:t>Environment:</a:t>
            </a:r>
          </a:p>
          <a:p>
            <a:pPr lvl="1"/>
            <a:r>
              <a:rPr lang="en-US" sz="2000" dirty="0"/>
              <a:t>hosted locally using WAMP</a:t>
            </a:r>
          </a:p>
        </p:txBody>
      </p:sp>
    </p:spTree>
    <p:extLst>
      <p:ext uri="{BB962C8B-B14F-4D97-AF65-F5344CB8AC3E}">
        <p14:creationId xmlns:p14="http://schemas.microsoft.com/office/powerpoint/2010/main" val="46971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2286A9-CBB2-DB07-4F37-6AC0C7734BEF}"/>
              </a:ext>
            </a:extLst>
          </p:cNvPr>
          <p:cNvSpPr txBox="1">
            <a:spLocks/>
          </p:cNvSpPr>
          <p:nvPr/>
        </p:nvSpPr>
        <p:spPr>
          <a:xfrm>
            <a:off x="508305" y="327962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Architecture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11BCC4-E82D-550F-4277-406ADF888740}"/>
              </a:ext>
            </a:extLst>
          </p:cNvPr>
          <p:cNvSpPr txBox="1">
            <a:spLocks/>
          </p:cNvSpPr>
          <p:nvPr/>
        </p:nvSpPr>
        <p:spPr>
          <a:xfrm>
            <a:off x="275304" y="737419"/>
            <a:ext cx="9837376" cy="5447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uzzer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Input:</a:t>
            </a:r>
          </a:p>
          <a:p>
            <a:pPr lvl="1">
              <a:lnSpc>
                <a:spcPct val="130000"/>
              </a:lnSpc>
            </a:pPr>
            <a:r>
              <a:rPr lang="en-GB" sz="2100" dirty="0"/>
              <a:t>list of base SQL injection patterns</a:t>
            </a:r>
          </a:p>
          <a:p>
            <a:pPr lvl="1">
              <a:lnSpc>
                <a:spcPct val="130000"/>
              </a:lnSpc>
            </a:pPr>
            <a:r>
              <a:rPr lang="en-GB" sz="2100" dirty="0"/>
              <a:t>Mutated Inputs with additional random characters or removed characters</a:t>
            </a:r>
          </a:p>
          <a:p>
            <a:pPr lvl="1">
              <a:lnSpc>
                <a:spcPct val="130000"/>
              </a:lnSpc>
            </a:pPr>
            <a:r>
              <a:rPr lang="en-GB" sz="2100" dirty="0"/>
              <a:t>various SQL syntaxes that could potentially expose a vulnerability in the database</a:t>
            </a:r>
          </a:p>
          <a:p>
            <a:pPr lvl="1">
              <a:lnSpc>
                <a:spcPct val="130000"/>
              </a:lnSpc>
            </a:pPr>
            <a:r>
              <a:rPr lang="en-GB" sz="2100" dirty="0"/>
              <a:t>These are injected into the application through a User ID field in a web form.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Fuzzer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GB" sz="2100" b="1" dirty="0"/>
              <a:t>Driver</a:t>
            </a:r>
            <a:r>
              <a:rPr lang="en-GB" sz="2100" dirty="0"/>
              <a:t>: Selenium WebDriver is used to automate the browser and interact with the web application.</a:t>
            </a:r>
          </a:p>
          <a:p>
            <a:pPr lvl="1">
              <a:lnSpc>
                <a:spcPct val="130000"/>
              </a:lnSpc>
            </a:pPr>
            <a:r>
              <a:rPr lang="en-GB" sz="2100" b="1" dirty="0" err="1"/>
              <a:t>Fuzzer</a:t>
            </a:r>
            <a:r>
              <a:rPr lang="en-GB" sz="2100" b="1" dirty="0"/>
              <a:t>:  </a:t>
            </a:r>
            <a:r>
              <a:rPr lang="en-GB" sz="2100" dirty="0"/>
              <a:t>The </a:t>
            </a:r>
            <a:r>
              <a:rPr lang="en-GB" sz="2100" dirty="0" err="1"/>
              <a:t>fuzzer</a:t>
            </a:r>
            <a:r>
              <a:rPr lang="en-GB" sz="2100" dirty="0"/>
              <a:t> generates inputs based on a predefined list of SQL injection patterns and mutations of these patterns (delete a random character, insert a random character, and change a random character).</a:t>
            </a:r>
          </a:p>
          <a:p>
            <a:pPr lvl="1">
              <a:lnSpc>
                <a:spcPct val="130000"/>
              </a:lnSpc>
            </a:pPr>
            <a:r>
              <a:rPr lang="en-GB" sz="2100" b="1" dirty="0"/>
              <a:t>Runner: </a:t>
            </a:r>
            <a:r>
              <a:rPr lang="en-GB" sz="2100" dirty="0"/>
              <a:t>The runner submits the generated inputs to the application, waits for the response, and </a:t>
            </a:r>
            <a:r>
              <a:rPr lang="en-GB" sz="2100" dirty="0" err="1"/>
              <a:t>analyzes</a:t>
            </a:r>
            <a:r>
              <a:rPr lang="en-GB" sz="2100" dirty="0"/>
              <a:t> the outcome. If the response doesn't match the expected </a:t>
            </a:r>
            <a:r>
              <a:rPr lang="en-GB" sz="2100" dirty="0" err="1"/>
              <a:t>behavior</a:t>
            </a:r>
            <a:r>
              <a:rPr lang="en-GB" sz="2100" dirty="0"/>
              <a:t>, the priority of the respective input is increased.</a:t>
            </a:r>
          </a:p>
          <a:p>
            <a:pPr lvl="1">
              <a:lnSpc>
                <a:spcPct val="130000"/>
              </a:lnSpc>
            </a:pPr>
            <a:r>
              <a:rPr lang="en-GB" sz="2100" b="1" dirty="0"/>
              <a:t>Priority Dictionary: </a:t>
            </a:r>
            <a:r>
              <a:rPr lang="en-GB" sz="2100" dirty="0"/>
              <a:t>This data structure assigns priority to inputs based on their ability to create unexpected responses, which helps guide the </a:t>
            </a:r>
            <a:r>
              <a:rPr lang="en-GB" sz="2100" dirty="0" err="1"/>
              <a:t>fuzzer</a:t>
            </a:r>
            <a:r>
              <a:rPr lang="en-GB" sz="2100" dirty="0"/>
              <a:t> in later iterations.</a:t>
            </a:r>
          </a:p>
          <a:p>
            <a:pPr lvl="1">
              <a:lnSpc>
                <a:spcPct val="130000"/>
              </a:lnSpc>
            </a:pPr>
            <a:r>
              <a:rPr lang="en-GB" sz="2100" b="1" dirty="0"/>
              <a:t>Coverage Dictionary: </a:t>
            </a:r>
            <a:r>
              <a:rPr lang="en-GB" sz="2100" dirty="0"/>
              <a:t>This component keeps track of which inputs have been used, helping assess the </a:t>
            </a:r>
            <a:r>
              <a:rPr lang="en-GB" sz="2100" dirty="0" err="1"/>
              <a:t>fuzzer's</a:t>
            </a:r>
            <a:r>
              <a:rPr lang="en-GB" sz="2100" dirty="0"/>
              <a:t> coverage of the input space.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6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2286A9-CBB2-DB07-4F37-6AC0C7734BEF}"/>
              </a:ext>
            </a:extLst>
          </p:cNvPr>
          <p:cNvSpPr txBox="1">
            <a:spLocks/>
          </p:cNvSpPr>
          <p:nvPr/>
        </p:nvSpPr>
        <p:spPr>
          <a:xfrm>
            <a:off x="508305" y="327962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11BCC4-E82D-550F-4277-406ADF888740}"/>
              </a:ext>
            </a:extLst>
          </p:cNvPr>
          <p:cNvSpPr txBox="1">
            <a:spLocks/>
          </p:cNvSpPr>
          <p:nvPr/>
        </p:nvSpPr>
        <p:spPr>
          <a:xfrm>
            <a:off x="275304" y="1377299"/>
            <a:ext cx="9837376" cy="4807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effectLst/>
                <a:latin typeface="Söhne"/>
              </a:rPr>
              <a:t>Cost (e.g., time necessary for a cycle):</a:t>
            </a:r>
          </a:p>
          <a:p>
            <a:pPr lvl="1"/>
            <a:r>
              <a:rPr lang="en-GB" dirty="0"/>
              <a:t>The cost of each test cycle is mainly the time taken from</a:t>
            </a:r>
          </a:p>
          <a:p>
            <a:pPr lvl="2"/>
            <a:r>
              <a:rPr lang="en-GB" sz="1800" dirty="0"/>
              <a:t>generating the input, </a:t>
            </a:r>
          </a:p>
          <a:p>
            <a:pPr lvl="2"/>
            <a:r>
              <a:rPr lang="en-GB" sz="1800" dirty="0"/>
              <a:t>injecting it into the application, </a:t>
            </a:r>
          </a:p>
          <a:p>
            <a:pPr lvl="2"/>
            <a:r>
              <a:rPr lang="en-GB" sz="1800" dirty="0"/>
              <a:t>and </a:t>
            </a:r>
            <a:r>
              <a:rPr lang="en-GB" sz="1800" dirty="0" err="1"/>
              <a:t>analyzing</a:t>
            </a:r>
            <a:r>
              <a:rPr lang="en-GB" sz="1800" dirty="0"/>
              <a:t> the response. </a:t>
            </a:r>
          </a:p>
          <a:p>
            <a:pPr lvl="1"/>
            <a:r>
              <a:rPr lang="en-GB" dirty="0"/>
              <a:t>This time is dynamically calculated in the program for each cycle. </a:t>
            </a:r>
          </a:p>
          <a:p>
            <a:pPr lvl="1"/>
            <a:r>
              <a:rPr lang="en-GB" dirty="0"/>
              <a:t>It will vary depending on factors like </a:t>
            </a:r>
          </a:p>
          <a:p>
            <a:pPr lvl="2"/>
            <a:r>
              <a:rPr lang="en-GB" sz="1800" dirty="0"/>
              <a:t>the complexity of the SQL injection pattern, </a:t>
            </a:r>
          </a:p>
          <a:p>
            <a:pPr lvl="2"/>
            <a:r>
              <a:rPr lang="en-GB" sz="1800" dirty="0"/>
              <a:t>the speed of the application's response, </a:t>
            </a:r>
          </a:p>
          <a:p>
            <a:pPr lvl="2"/>
            <a:r>
              <a:rPr lang="en-GB" sz="1800" dirty="0"/>
              <a:t>and the time taken for Selenium WebDriver to interact with the web application.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339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2286A9-CBB2-DB07-4F37-6AC0C7734BEF}"/>
              </a:ext>
            </a:extLst>
          </p:cNvPr>
          <p:cNvSpPr txBox="1">
            <a:spLocks/>
          </p:cNvSpPr>
          <p:nvPr/>
        </p:nvSpPr>
        <p:spPr>
          <a:xfrm>
            <a:off x="508305" y="327962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strategy of fuzzing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11BCC4-E82D-550F-4277-406ADF888740}"/>
              </a:ext>
            </a:extLst>
          </p:cNvPr>
          <p:cNvSpPr txBox="1">
            <a:spLocks/>
          </p:cNvSpPr>
          <p:nvPr/>
        </p:nvSpPr>
        <p:spPr>
          <a:xfrm>
            <a:off x="275304" y="1377299"/>
            <a:ext cx="9837376" cy="4807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Input Space:</a:t>
            </a:r>
          </a:p>
          <a:p>
            <a:pPr lvl="1"/>
            <a:r>
              <a:rPr lang="en-GB" dirty="0"/>
              <a:t>The input space of our </a:t>
            </a:r>
            <a:r>
              <a:rPr lang="en-GB" dirty="0" err="1"/>
              <a:t>fuzzer</a:t>
            </a:r>
            <a:r>
              <a:rPr lang="en-GB" dirty="0"/>
              <a:t> is initially defined by a list of known SQL injection patterns.</a:t>
            </a:r>
          </a:p>
          <a:p>
            <a:pPr lvl="1"/>
            <a:r>
              <a:rPr lang="en-GB" dirty="0"/>
              <a:t>Our strategy employs a random mutation-based approach to generate more diverse inputs.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Prioritized Fuzzing:</a:t>
            </a:r>
            <a:endParaRPr lang="en-GB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GB" dirty="0"/>
              <a:t>The strategy uses a priority-based fuzzing technique, where the inputs that led to unexpected </a:t>
            </a:r>
            <a:r>
              <a:rPr lang="en-GB" dirty="0" err="1"/>
              <a:t>behavior</a:t>
            </a:r>
            <a:r>
              <a:rPr lang="en-GB" dirty="0"/>
              <a:t> or crashes in previous cycles are assigned higher priority and thus, are likely to be tested more frequently in subsequent iterations.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Adaptive Learning: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lvl="1"/>
            <a:r>
              <a:rPr lang="en-GB" dirty="0"/>
              <a:t>Our </a:t>
            </a:r>
            <a:r>
              <a:rPr lang="en-GB" dirty="0" err="1"/>
              <a:t>fuzzer</a:t>
            </a:r>
            <a:r>
              <a:rPr lang="en-GB" dirty="0"/>
              <a:t> adapts based on the responses it receives from the application under test. By </a:t>
            </a:r>
            <a:r>
              <a:rPr lang="en-GB" dirty="0" err="1"/>
              <a:t>analyzing</a:t>
            </a:r>
            <a:r>
              <a:rPr lang="en-GB" dirty="0"/>
              <a:t> the responses and updating the input priority accordingly, the </a:t>
            </a:r>
            <a:r>
              <a:rPr lang="en-GB" dirty="0" err="1"/>
              <a:t>fuzzer</a:t>
            </a:r>
            <a:r>
              <a:rPr lang="en-GB" dirty="0"/>
              <a:t> 'learns' which inputs are more likely to yield potential vulnerabilities and focuses on those.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2286A9-CBB2-DB07-4F37-6AC0C7734BEF}"/>
              </a:ext>
            </a:extLst>
          </p:cNvPr>
          <p:cNvSpPr txBox="1">
            <a:spLocks/>
          </p:cNvSpPr>
          <p:nvPr/>
        </p:nvSpPr>
        <p:spPr>
          <a:xfrm>
            <a:off x="508305" y="327962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11BCC4-E82D-550F-4277-406ADF888740}"/>
              </a:ext>
            </a:extLst>
          </p:cNvPr>
          <p:cNvSpPr txBox="1">
            <a:spLocks/>
          </p:cNvSpPr>
          <p:nvPr/>
        </p:nvSpPr>
        <p:spPr>
          <a:xfrm>
            <a:off x="275304" y="1377299"/>
            <a:ext cx="9837376" cy="4807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GB" b="1" i="0" dirty="0">
                <a:effectLst/>
                <a:latin typeface="Söhne"/>
              </a:rPr>
              <a:t>Coverage Measurement: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lvl="1"/>
            <a:r>
              <a:rPr lang="en-GB" dirty="0"/>
              <a:t>The strategy measures and keeps track of input coverage. </a:t>
            </a:r>
          </a:p>
          <a:p>
            <a:pPr lvl="1"/>
            <a:r>
              <a:rPr lang="en-GB" dirty="0"/>
              <a:t>It records which inputs have been used, enabling us to understand how well the </a:t>
            </a:r>
            <a:r>
              <a:rPr lang="en-GB" dirty="0" err="1"/>
              <a:t>fuzzer</a:t>
            </a:r>
            <a:r>
              <a:rPr lang="en-GB" dirty="0"/>
              <a:t> is exploring the input space.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b="1" i="0" dirty="0">
                <a:effectLst/>
                <a:latin typeface="Söhne"/>
              </a:rPr>
              <a:t>Automated and Iterative: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lvl="1"/>
            <a:r>
              <a:rPr lang="en-GB" dirty="0"/>
              <a:t>Our </a:t>
            </a:r>
            <a:r>
              <a:rPr lang="en-GB" dirty="0" err="1"/>
              <a:t>fuzzer</a:t>
            </a:r>
            <a:r>
              <a:rPr lang="en-GB" dirty="0"/>
              <a:t> operates in cycles, </a:t>
            </a:r>
          </a:p>
          <a:p>
            <a:pPr lvl="1"/>
            <a:r>
              <a:rPr lang="en-GB" dirty="0"/>
              <a:t>automatically sending inputs to the application, </a:t>
            </a:r>
          </a:p>
          <a:p>
            <a:pPr lvl="1"/>
            <a:r>
              <a:rPr lang="en-GB" dirty="0"/>
              <a:t>receiving and </a:t>
            </a:r>
            <a:r>
              <a:rPr lang="en-GB" dirty="0" err="1"/>
              <a:t>analyzing</a:t>
            </a:r>
            <a:r>
              <a:rPr lang="en-GB" dirty="0"/>
              <a:t> the responses, </a:t>
            </a:r>
          </a:p>
          <a:p>
            <a:pPr lvl="1"/>
            <a:r>
              <a:rPr lang="en-GB" dirty="0"/>
              <a:t>updating input priorities, </a:t>
            </a:r>
          </a:p>
          <a:p>
            <a:pPr lvl="1"/>
            <a:r>
              <a:rPr lang="en-GB" dirty="0"/>
              <a:t>and then repeating the process for a specified number of iterations.</a:t>
            </a:r>
          </a:p>
        </p:txBody>
      </p:sp>
    </p:spTree>
    <p:extLst>
      <p:ext uri="{BB962C8B-B14F-4D97-AF65-F5344CB8AC3E}">
        <p14:creationId xmlns:p14="http://schemas.microsoft.com/office/powerpoint/2010/main" val="37577202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3236</TotalTime>
  <Words>1742</Words>
  <Application>Microsoft Office PowerPoint</Application>
  <PresentationFormat>Widescreen</PresentationFormat>
  <Paragraphs>130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Söhne</vt:lpstr>
      <vt:lpstr>Times New Roman</vt:lpstr>
      <vt:lpstr>Gallery</vt:lpstr>
      <vt:lpstr>Fuzzer final presentation</vt:lpstr>
      <vt:lpstr>Motivation &amp; objective</vt:lpstr>
      <vt:lpstr>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Muaz Razaq</dc:creator>
  <cp:lastModifiedBy>Muaz Razaq</cp:lastModifiedBy>
  <cp:revision>3</cp:revision>
  <dcterms:created xsi:type="dcterms:W3CDTF">2023-04-16T16:32:31Z</dcterms:created>
  <dcterms:modified xsi:type="dcterms:W3CDTF">2023-06-19T14:08:50Z</dcterms:modified>
</cp:coreProperties>
</file>