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s/slide1.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F944817-0DAE-4198-A531-9038E99BFD7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8A146DE-BB3B-42C2-9FB6-9ED2D83922B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99EA04F-9CE5-416F-B0C3-B21CC4F7BAF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13A626D-D604-44EF-92BC-73A6B03F95A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B6C5AE9-A8A9-40BC-9DC7-F3B1B51393F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CE42C1C-E2A5-41B9-9123-B775337631C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6DFEAB4-6D4D-4AEE-8BDE-0F61570436F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015C050-7E49-444D-90B4-653437CEE16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977C1F7-4D82-476F-B791-CA9CED0B861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0DE0DA1-56D9-47D1-8C95-E1A037E5B6A0}"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CE16730-9F65-4AFC-BC12-5D4F19C07B1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4678043-5672-4D2B-A4DD-7D44F043DB4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0770802-CA28-4ECD-848B-4E571205345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2F34F35-ACF5-4246-BBEB-10BFC27425A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43116A8-B0FE-4C15-AEFD-42753003479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C13FEDC-6011-4B84-85AA-51EC92CDEE86}"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7752579-9E47-48F5-B55D-331AF74B6E4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47911ED-A11E-422F-AD20-0A2EA66F232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849CF43-AC0C-4911-82B3-B93F70EEA27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48562C8-7D06-4A24-8148-69F7B000563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1F2127A-65B4-49EA-9FEF-D5C1D73C129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B10AACD-C960-4FD6-A3B5-1F503A1FCB4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249495-2F76-4476-8A9F-BF87A69A0CF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89FAF80-0C19-438A-B450-F120423111BB}"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1440" y="4498560"/>
            <a:ext cx="10078560" cy="1168560"/>
          </a:xfrm>
          <a:prstGeom prst="flowChartDocumen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 name="PlaceHolder 2"/>
          <p:cNvSpPr>
            <a:spLocks noGrp="1"/>
          </p:cNvSpPr>
          <p:nvPr>
            <p:ph type="ftr" idx="1"/>
          </p:nvPr>
        </p:nvSpPr>
        <p:spPr>
          <a:xfrm>
            <a:off x="3420000" y="5220000"/>
            <a:ext cx="3238560" cy="358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ffffff"/>
                </a:solidFill>
                <a:latin typeface="Arial"/>
              </a:defRPr>
            </a:lvl1pPr>
          </a:lstStyle>
          <a:p>
            <a:pPr indent="0" algn="ctr">
              <a:lnSpc>
                <a:spcPct val="100000"/>
              </a:lnSpc>
              <a:buNone/>
              <a:tabLst>
                <a:tab algn="l" pos="0"/>
              </a:tabLst>
            </a:pPr>
            <a:r>
              <a:rPr b="0" lang="en-IN" sz="1400" spc="-1" strike="noStrike">
                <a:solidFill>
                  <a:srgbClr val="ffffff"/>
                </a:solidFill>
                <a:latin typeface="Arial"/>
              </a:rPr>
              <a:t>&lt;footer&gt;</a:t>
            </a:r>
            <a:endParaRPr b="0" lang="en-IN" sz="1400" spc="-1" strike="noStrike">
              <a:solidFill>
                <a:srgbClr val="000000"/>
              </a:solidFill>
              <a:latin typeface="Times New Roman"/>
            </a:endParaRPr>
          </a:p>
        </p:txBody>
      </p:sp>
      <p:sp>
        <p:nvSpPr>
          <p:cNvPr id="3" name="PlaceHolder 3"/>
          <p:cNvSpPr>
            <a:spLocks noGrp="1"/>
          </p:cNvSpPr>
          <p:nvPr>
            <p:ph type="sldNum" idx="2"/>
          </p:nvPr>
        </p:nvSpPr>
        <p:spPr>
          <a:xfrm>
            <a:off x="7380000" y="5220000"/>
            <a:ext cx="2338560" cy="3585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ffffff"/>
                </a:solidFill>
                <a:latin typeface="Arial"/>
              </a:defRPr>
            </a:lvl1pPr>
          </a:lstStyle>
          <a:p>
            <a:pPr indent="0" algn="r">
              <a:lnSpc>
                <a:spcPct val="100000"/>
              </a:lnSpc>
              <a:buNone/>
              <a:tabLst>
                <a:tab algn="l" pos="0"/>
              </a:tabLst>
            </a:pPr>
            <a:fld id="{90F7C169-1C2B-4BC6-8C60-03DB2B71AE29}" type="slidenum">
              <a:rPr b="0" lang="en-IN" sz="1400" spc="-1" strike="noStrike">
                <a:solidFill>
                  <a:srgbClr val="ffffff"/>
                </a:solidFill>
                <a:latin typeface="Arial"/>
              </a:rPr>
              <a:t>&lt;number&gt;</a:t>
            </a:fld>
            <a:endParaRPr b="0" lang="en-IN" sz="1400" spc="-1" strike="noStrike">
              <a:solidFill>
                <a:srgbClr val="000000"/>
              </a:solidFill>
              <a:latin typeface="Times New Roman"/>
            </a:endParaRPr>
          </a:p>
        </p:txBody>
      </p:sp>
      <p:sp>
        <p:nvSpPr>
          <p:cNvPr id="4" name="PlaceHolder 4"/>
          <p:cNvSpPr>
            <a:spLocks noGrp="1"/>
          </p:cNvSpPr>
          <p:nvPr>
            <p:ph type="dt" idx="3"/>
          </p:nvPr>
        </p:nvSpPr>
        <p:spPr>
          <a:xfrm>
            <a:off x="360000" y="5220000"/>
            <a:ext cx="2338560" cy="3585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5320" cy="7185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3" name=""/>
          <p:cNvSpPr/>
          <p:nvPr/>
        </p:nvSpPr>
        <p:spPr>
          <a:xfrm>
            <a:off x="3240" y="5040000"/>
            <a:ext cx="10075320" cy="63000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44" name="PlaceHolder 1"/>
          <p:cNvSpPr>
            <a:spLocks noGrp="1"/>
          </p:cNvSpPr>
          <p:nvPr>
            <p:ph type="ftr" idx="4"/>
          </p:nvPr>
        </p:nvSpPr>
        <p:spPr>
          <a:xfrm>
            <a:off x="3420000" y="5220000"/>
            <a:ext cx="3238560" cy="358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ffffff"/>
                </a:solidFill>
                <a:latin typeface="Arial"/>
              </a:defRPr>
            </a:lvl1pPr>
          </a:lstStyle>
          <a:p>
            <a:pPr indent="0" algn="ctr">
              <a:lnSpc>
                <a:spcPct val="100000"/>
              </a:lnSpc>
              <a:buNone/>
              <a:tabLst>
                <a:tab algn="l" pos="0"/>
              </a:tabLst>
            </a:pPr>
            <a:r>
              <a:rPr b="0" lang="en-IN" sz="1400" spc="-1" strike="noStrike">
                <a:solidFill>
                  <a:srgbClr val="ffffff"/>
                </a:solidFill>
                <a:latin typeface="Arial"/>
              </a:rPr>
              <a:t>&lt;footer&gt;</a:t>
            </a:r>
            <a:endParaRPr b="0" lang="en-IN" sz="1400" spc="-1" strike="noStrike">
              <a:solidFill>
                <a:srgbClr val="000000"/>
              </a:solidFill>
              <a:latin typeface="Times New Roman"/>
            </a:endParaRPr>
          </a:p>
        </p:txBody>
      </p:sp>
      <p:sp>
        <p:nvSpPr>
          <p:cNvPr id="45" name="PlaceHolder 2"/>
          <p:cNvSpPr>
            <a:spLocks noGrp="1"/>
          </p:cNvSpPr>
          <p:nvPr>
            <p:ph type="sldNum" idx="5"/>
          </p:nvPr>
        </p:nvSpPr>
        <p:spPr>
          <a:xfrm>
            <a:off x="7380000" y="5220000"/>
            <a:ext cx="2338560" cy="3585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ffffff"/>
                </a:solidFill>
                <a:latin typeface="Arial"/>
              </a:defRPr>
            </a:lvl1pPr>
          </a:lstStyle>
          <a:p>
            <a:pPr indent="0" algn="r">
              <a:lnSpc>
                <a:spcPct val="100000"/>
              </a:lnSpc>
              <a:buNone/>
              <a:tabLst>
                <a:tab algn="l" pos="0"/>
              </a:tabLst>
            </a:pPr>
            <a:fld id="{9EBD2CCF-F01F-4593-87BE-54E06F597CB6}" type="slidenum">
              <a:rPr b="0" lang="en-IN" sz="1400" spc="-1" strike="noStrike">
                <a:solidFill>
                  <a:srgbClr val="ffffff"/>
                </a:solidFill>
                <a:latin typeface="Arial"/>
              </a:rPr>
              <a:t>&lt;number&gt;</a:t>
            </a:fld>
            <a:endParaRPr b="0" lang="en-IN" sz="1400" spc="-1" strike="noStrike">
              <a:solidFill>
                <a:srgbClr val="000000"/>
              </a:solidFill>
              <a:latin typeface="Times New Roman"/>
            </a:endParaRPr>
          </a:p>
        </p:txBody>
      </p:sp>
      <p:sp>
        <p:nvSpPr>
          <p:cNvPr id="46" name="PlaceHolder 3"/>
          <p:cNvSpPr>
            <a:spLocks noGrp="1"/>
          </p:cNvSpPr>
          <p:nvPr>
            <p:ph type="dt" idx="6"/>
          </p:nvPr>
        </p:nvSpPr>
        <p:spPr>
          <a:xfrm>
            <a:off x="360000" y="5220000"/>
            <a:ext cx="2338560" cy="3585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180000"/>
            <a:ext cx="9718560" cy="1258560"/>
          </a:xfrm>
          <a:prstGeom prst="rect">
            <a:avLst/>
          </a:prstGeom>
          <a:noFill/>
          <a:ln w="0">
            <a:noFill/>
          </a:ln>
        </p:spPr>
        <p:txBody>
          <a:bodyPr lIns="0" rIns="0" tIns="0" bIns="0" anchor="ctr">
            <a:noAutofit/>
          </a:bodyPr>
          <a:p>
            <a:pPr indent="0" algn="ctr">
              <a:lnSpc>
                <a:spcPct val="100000"/>
              </a:lnSpc>
              <a:buNone/>
              <a:tabLst>
                <a:tab algn="l" pos="0"/>
              </a:tabLst>
            </a:pPr>
            <a:r>
              <a:rPr b="0" lang="en-IN" sz="2000" spc="-1" strike="noStrike">
                <a:solidFill>
                  <a:srgbClr val="000000"/>
                </a:solidFill>
                <a:latin typeface="Impact"/>
              </a:rPr>
              <a:t>                                                                                      </a:t>
            </a:r>
            <a:r>
              <a:rPr b="0" lang="en-IN" sz="2000" spc="-1" strike="noStrike">
                <a:solidFill>
                  <a:srgbClr val="000000"/>
                </a:solidFill>
                <a:latin typeface="Impact"/>
              </a:rPr>
              <a:t>PRESENTATION ON                                                                [ </a:t>
            </a:r>
            <a:r>
              <a:rPr b="1" i="1" lang="en-IN" sz="1800" spc="-1" strike="noStrike">
                <a:solidFill>
                  <a:srgbClr val="000000"/>
                </a:solidFill>
                <a:latin typeface="Impact"/>
              </a:rPr>
              <a:t>PROJECT -1</a:t>
            </a:r>
            <a:r>
              <a:rPr b="1" lang="en-IN" sz="2000" spc="-1" strike="noStrike">
                <a:solidFill>
                  <a:srgbClr val="000000"/>
                </a:solidFill>
                <a:latin typeface="Impact"/>
              </a:rPr>
              <a:t>  </a:t>
            </a:r>
            <a:r>
              <a:rPr b="0" lang="en-IN" sz="2000" spc="-1" strike="noStrike">
                <a:solidFill>
                  <a:srgbClr val="000000"/>
                </a:solidFill>
                <a:latin typeface="Impact"/>
              </a:rPr>
              <a:t>]</a:t>
            </a:r>
            <a:br>
              <a:rPr sz="3600"/>
            </a:br>
            <a:br>
              <a:rPr sz="3600"/>
            </a:br>
            <a:r>
              <a:rPr b="1" lang="en-IN" sz="4000" spc="-1" strike="noStrike" u="sng">
                <a:solidFill>
                  <a:srgbClr val="000000"/>
                </a:solidFill>
                <a:uFillTx/>
                <a:latin typeface="Impact"/>
              </a:rPr>
              <a:t>FILE OPERATION AND MANAGEMENT SYSTEM</a:t>
            </a:r>
            <a:endParaRPr b="0" lang="en-IN" sz="4000" spc="-1" strike="noStrike">
              <a:solidFill>
                <a:srgbClr val="000000"/>
              </a:solidFill>
              <a:latin typeface="Arial"/>
            </a:endParaRPr>
          </a:p>
        </p:txBody>
      </p:sp>
      <p:sp>
        <p:nvSpPr>
          <p:cNvPr id="86" name=""/>
          <p:cNvSpPr/>
          <p:nvPr/>
        </p:nvSpPr>
        <p:spPr>
          <a:xfrm>
            <a:off x="0" y="1297080"/>
            <a:ext cx="10078560" cy="23022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pPr>
            <a:endParaRPr b="0" lang="en-IN" sz="2000" spc="-1" strike="noStrike">
              <a:solidFill>
                <a:srgbClr val="000000"/>
              </a:solidFill>
              <a:latin typeface="Arial"/>
            </a:endParaRPr>
          </a:p>
          <a:p>
            <a:pPr algn="ctr">
              <a:lnSpc>
                <a:spcPct val="100000"/>
              </a:lnSpc>
            </a:pPr>
            <a:r>
              <a:rPr b="1" i="1" lang="en-IN" sz="2000" spc="-1" strike="noStrike">
                <a:solidFill>
                  <a:srgbClr val="000000"/>
                </a:solidFill>
                <a:latin typeface="Arial"/>
                <a:ea typeface="DejaVu Sans"/>
              </a:rPr>
              <a:t>OF</a:t>
            </a:r>
            <a:r>
              <a:rPr b="1" lang="en-IN" sz="1800" spc="-1" strike="noStrike">
                <a:solidFill>
                  <a:srgbClr val="000000"/>
                </a:solidFill>
                <a:latin typeface="Arial"/>
                <a:ea typeface="DejaVu Sans"/>
              </a:rPr>
              <a:t>	</a:t>
            </a:r>
            <a:endParaRPr b="0" lang="en-IN" sz="1800" spc="-1" strike="noStrike">
              <a:solidFill>
                <a:srgbClr val="000000"/>
              </a:solidFill>
              <a:latin typeface="Arial"/>
            </a:endParaRPr>
          </a:p>
          <a:p>
            <a:pPr algn="ctr">
              <a:lnSpc>
                <a:spcPct val="100000"/>
              </a:lnSpc>
            </a:pPr>
            <a:endParaRPr b="0" lang="en-IN" sz="1800" spc="-1" strike="noStrike">
              <a:solidFill>
                <a:srgbClr val="000000"/>
              </a:solidFill>
              <a:latin typeface="Arial"/>
            </a:endParaRPr>
          </a:p>
          <a:p>
            <a:pPr algn="ctr">
              <a:lnSpc>
                <a:spcPct val="100000"/>
              </a:lnSpc>
            </a:pPr>
            <a:r>
              <a:rPr b="1" lang="en-IN" sz="3600" spc="-1" strike="noStrike">
                <a:solidFill>
                  <a:srgbClr val="ff8000"/>
                </a:solidFill>
                <a:latin typeface="Impact"/>
                <a:ea typeface="DejaVu Sans"/>
              </a:rPr>
              <a:t>POST GRADUATE PROGRAM IN FULL STACK WEB DEVELOPMENT</a:t>
            </a:r>
            <a:endParaRPr b="0" lang="en-IN" sz="3600" spc="-1" strike="noStrike">
              <a:solidFill>
                <a:srgbClr val="000000"/>
              </a:solidFill>
              <a:latin typeface="Arial"/>
            </a:endParaRPr>
          </a:p>
          <a:p>
            <a:pPr algn="ctr">
              <a:lnSpc>
                <a:spcPct val="100000"/>
              </a:lnSpc>
            </a:pPr>
            <a:endParaRPr b="0" lang="en-IN" sz="3600" spc="-1" strike="noStrike">
              <a:solidFill>
                <a:srgbClr val="000000"/>
              </a:solidFill>
              <a:latin typeface="Arial"/>
            </a:endParaRPr>
          </a:p>
        </p:txBody>
      </p:sp>
      <p:pic>
        <p:nvPicPr>
          <p:cNvPr id="87" name="" descr=""/>
          <p:cNvPicPr/>
          <p:nvPr/>
        </p:nvPicPr>
        <p:blipFill>
          <a:blip r:embed="rId1"/>
          <a:stretch/>
        </p:blipFill>
        <p:spPr>
          <a:xfrm>
            <a:off x="234720" y="57960"/>
            <a:ext cx="2103840" cy="480600"/>
          </a:xfrm>
          <a:prstGeom prst="rect">
            <a:avLst/>
          </a:prstGeom>
          <a:ln w="18000">
            <a:noFill/>
          </a:ln>
        </p:spPr>
      </p:pic>
      <p:pic>
        <p:nvPicPr>
          <p:cNvPr id="88" name="" descr=""/>
          <p:cNvPicPr/>
          <p:nvPr/>
        </p:nvPicPr>
        <p:blipFill>
          <a:blip r:embed="rId2"/>
          <a:stretch/>
        </p:blipFill>
        <p:spPr>
          <a:xfrm>
            <a:off x="2747160" y="3600000"/>
            <a:ext cx="3732120" cy="755280"/>
          </a:xfrm>
          <a:prstGeom prst="rect">
            <a:avLst/>
          </a:prstGeom>
          <a:ln w="18000">
            <a:noFill/>
          </a:ln>
        </p:spPr>
      </p:pic>
      <p:sp>
        <p:nvSpPr>
          <p:cNvPr id="89" name=""/>
          <p:cNvSpPr/>
          <p:nvPr/>
        </p:nvSpPr>
        <p:spPr>
          <a:xfrm>
            <a:off x="4320000" y="3179880"/>
            <a:ext cx="538560" cy="41868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1" i="1" lang="en-IN" sz="2000" spc="-1" strike="noStrike">
                <a:solidFill>
                  <a:srgbClr val="000000"/>
                </a:solidFill>
                <a:latin typeface="Arial"/>
                <a:ea typeface="DejaVu Sans"/>
              </a:rPr>
              <a:t>IN</a:t>
            </a:r>
            <a:endParaRPr b="0" lang="en-IN" sz="2000" spc="-1" strike="noStrike">
              <a:solidFill>
                <a:srgbClr val="000000"/>
              </a:solidFill>
              <a:latin typeface="Arial"/>
            </a:endParaRPr>
          </a:p>
        </p:txBody>
      </p:sp>
      <p:sp>
        <p:nvSpPr>
          <p:cNvPr id="90" name=""/>
          <p:cNvSpPr/>
          <p:nvPr/>
        </p:nvSpPr>
        <p:spPr>
          <a:xfrm>
            <a:off x="7920000" y="3240000"/>
            <a:ext cx="2049480" cy="11678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0" y="0"/>
            <a:ext cx="9719280" cy="73080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Algorithms  Of The Application:</a:t>
            </a:r>
            <a:endParaRPr b="0" lang="en-IN" sz="2800" spc="-1" strike="noStrike">
              <a:solidFill>
                <a:srgbClr val="000000"/>
              </a:solidFill>
              <a:latin typeface="Arial"/>
            </a:endParaRPr>
          </a:p>
        </p:txBody>
      </p:sp>
      <p:sp>
        <p:nvSpPr>
          <p:cNvPr id="109" name=""/>
          <p:cNvSpPr/>
          <p:nvPr/>
        </p:nvSpPr>
        <p:spPr>
          <a:xfrm>
            <a:off x="0" y="731520"/>
            <a:ext cx="10079640" cy="527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2000" spc="-1" strike="noStrike">
              <a:solidFill>
                <a:srgbClr val="000000"/>
              </a:solidFill>
              <a:latin typeface="Arial"/>
            </a:endParaRPr>
          </a:p>
          <a:p>
            <a:pPr>
              <a:lnSpc>
                <a:spcPct val="100000"/>
              </a:lnSpc>
            </a:pPr>
            <a:r>
              <a:rPr b="1" lang="en-IN" sz="2000" spc="-1" strike="noStrike">
                <a:solidFill>
                  <a:srgbClr val="2a3140"/>
                </a:solidFill>
                <a:latin typeface="HelveticaNeue"/>
                <a:ea typeface="HelveticaNeue"/>
              </a:rPr>
              <a:t>STEP  1 : </a:t>
            </a:r>
            <a:r>
              <a:rPr b="0" lang="en-IN" sz="2000" spc="-1" strike="noStrike">
                <a:solidFill>
                  <a:srgbClr val="2a3140"/>
                </a:solidFill>
                <a:latin typeface="HelveticaNeue"/>
                <a:ea typeface="HelveticaNeue"/>
              </a:rPr>
              <a:t>START.</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2 :</a:t>
            </a:r>
            <a:r>
              <a:rPr b="0" lang="en-IN" sz="2000" spc="-1" strike="noStrike">
                <a:solidFill>
                  <a:srgbClr val="2a3140"/>
                </a:solidFill>
                <a:latin typeface="HelveticaNeue"/>
                <a:ea typeface="HelveticaNeue"/>
              </a:rPr>
              <a:t> Get the path of the directory.</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3 : </a:t>
            </a:r>
            <a:r>
              <a:rPr b="0" lang="en-IN" sz="2000" spc="-1" strike="noStrike">
                <a:solidFill>
                  <a:srgbClr val="2a3140"/>
                </a:solidFill>
                <a:latin typeface="HelveticaNeue"/>
                <a:ea typeface="HelveticaNeue"/>
              </a:rPr>
              <a:t>Get the list of files in the directory specified by the path.</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4 :</a:t>
            </a:r>
            <a:r>
              <a:rPr b="0" lang="en-IN" sz="2000" spc="-1" strike="noStrike">
                <a:solidFill>
                  <a:srgbClr val="2a3140"/>
                </a:solidFill>
                <a:latin typeface="HelveticaNeue"/>
                <a:ea typeface="HelveticaNeue"/>
              </a:rPr>
              <a:t> Sort the list of files in ascending order.</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5 :</a:t>
            </a:r>
            <a:r>
              <a:rPr b="0" lang="en-IN" sz="2000" spc="-1" strike="noStrike">
                <a:solidFill>
                  <a:srgbClr val="2a3140"/>
                </a:solidFill>
                <a:latin typeface="HelveticaNeue"/>
                <a:ea typeface="HelveticaNeue"/>
              </a:rPr>
              <a:t>Print the names of the files in the sorted list.</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6 : </a:t>
            </a:r>
            <a:r>
              <a:rPr b="0" lang="en-IN" sz="2000" spc="-1" strike="noStrike">
                <a:solidFill>
                  <a:srgbClr val="2a3140"/>
                </a:solidFill>
                <a:latin typeface="HelveticaNeue"/>
                <a:ea typeface="HelveticaNeue"/>
              </a:rPr>
              <a:t>Prompt the user for an action (add, delete, search, or exit).</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7 :</a:t>
            </a:r>
            <a:r>
              <a:rPr b="0" lang="en-IN" sz="2000" spc="-1" strike="noStrike">
                <a:solidFill>
                  <a:srgbClr val="2a3140"/>
                </a:solidFill>
                <a:latin typeface="HelveticaNeue"/>
                <a:ea typeface="HelveticaNeue"/>
              </a:rPr>
              <a:t> If the action is "add", prompt the user for a filename.</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8 :</a:t>
            </a:r>
            <a:r>
              <a:rPr b="0" lang="en-IN" sz="2000" spc="-1" strike="noStrike">
                <a:solidFill>
                  <a:srgbClr val="2a3140"/>
                </a:solidFill>
                <a:latin typeface="HelveticaNeue"/>
                <a:ea typeface="HelveticaNeue"/>
              </a:rPr>
              <a:t> Create the file with the given name in the specified directory.</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9 :</a:t>
            </a:r>
            <a:r>
              <a:rPr b="0" lang="en-IN" sz="2000" spc="-1" strike="noStrike">
                <a:solidFill>
                  <a:srgbClr val="2a3140"/>
                </a:solidFill>
                <a:latin typeface="HelveticaNeue"/>
                <a:ea typeface="HelveticaNeue"/>
              </a:rPr>
              <a:t> Check if the file was created successfully.</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10:</a:t>
            </a:r>
            <a:r>
              <a:rPr b="0" lang="en-IN" sz="2000" spc="-1" strike="noStrike">
                <a:solidFill>
                  <a:srgbClr val="2a3140"/>
                </a:solidFill>
                <a:latin typeface="HelveticaNeue"/>
                <a:ea typeface="HelveticaNeue"/>
              </a:rPr>
              <a:t> If the file was created successfully, print a message indicating. </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11:</a:t>
            </a:r>
            <a:r>
              <a:rPr b="0" lang="en-IN" sz="2000" spc="-1" strike="noStrike">
                <a:solidFill>
                  <a:srgbClr val="2a3140"/>
                </a:solidFill>
                <a:latin typeface="HelveticaNeue"/>
                <a:ea typeface="HelveticaNeue"/>
              </a:rPr>
              <a:t> If the file was not created successfully, print an error message.</a:t>
            </a:r>
            <a:endParaRPr b="0" lang="en-IN" sz="2000" spc="-1" strike="noStrike">
              <a:solidFill>
                <a:srgbClr val="000000"/>
              </a:solidFill>
              <a:latin typeface="Arial"/>
            </a:endParaRPr>
          </a:p>
          <a:p>
            <a:pPr marL="457200" indent="-457200">
              <a:lnSpc>
                <a:spcPct val="100000"/>
              </a:lnSpc>
              <a:tabLst>
                <a:tab algn="l" pos="0"/>
              </a:tabLst>
            </a:pPr>
            <a:r>
              <a:rPr b="1" lang="en-IN" sz="2000" spc="-1" strike="noStrike">
                <a:solidFill>
                  <a:srgbClr val="2a3140"/>
                </a:solidFill>
                <a:latin typeface="HelveticaNeue"/>
                <a:ea typeface="HelveticaNeue"/>
              </a:rPr>
              <a:t>STEP 12: </a:t>
            </a:r>
            <a:r>
              <a:rPr b="0" lang="en-IN" sz="2000" spc="-1" strike="noStrike">
                <a:solidFill>
                  <a:srgbClr val="2a3140"/>
                </a:solidFill>
                <a:latin typeface="HelveticaNeue"/>
                <a:ea typeface="HelveticaNeue"/>
              </a:rPr>
              <a:t>If the action is "delete", prompt the user for a filename.</a:t>
            </a:r>
            <a:endParaRPr b="0" lang="en-IN" sz="2000" spc="-1" strike="noStrike">
              <a:solidFill>
                <a:srgbClr val="000000"/>
              </a:solidFill>
              <a:latin typeface="Arial"/>
            </a:endParaRPr>
          </a:p>
          <a:p>
            <a:pPr marL="457200" indent="-457200">
              <a:lnSpc>
                <a:spcPct val="100000"/>
              </a:lnSpc>
              <a:tabLst>
                <a:tab algn="l" pos="0"/>
              </a:tabLst>
            </a:pPr>
            <a:endParaRPr b="0" lang="en-IN" sz="1800" spc="-1" strike="noStrike">
              <a:solidFill>
                <a:srgbClr val="000000"/>
              </a:solidFill>
              <a:latin typeface="Arial"/>
            </a:endParaRPr>
          </a:p>
          <a:p>
            <a:pPr marL="457200" indent="-457200">
              <a:lnSpc>
                <a:spcPct val="100000"/>
              </a:lnSpc>
              <a:tabLst>
                <a:tab algn="l" pos="0"/>
              </a:tabLst>
            </a:pPr>
            <a:endParaRPr b="0" lang="en-IN" sz="1800" spc="-1" strike="noStrike">
              <a:solidFill>
                <a:srgbClr val="000000"/>
              </a:solidFill>
              <a:latin typeface="Arial"/>
            </a:endParaRPr>
          </a:p>
          <a:p>
            <a:pPr marL="457200" indent="-457200">
              <a:lnSpc>
                <a:spcPct val="100000"/>
              </a:lnSpc>
              <a:tabLst>
                <a:tab algn="l" pos="0"/>
              </a:tabLst>
            </a:pPr>
            <a:endParaRPr b="0" lang="en-IN" sz="1800" spc="-1" strike="noStrike">
              <a:solidFill>
                <a:srgbClr val="000000"/>
              </a:solidFill>
              <a:latin typeface="Arial"/>
            </a:endParaRPr>
          </a:p>
          <a:p>
            <a:pPr marL="457200" indent="-457200" algn="ctr">
              <a:lnSpc>
                <a:spcPct val="100000"/>
              </a:lnSpc>
              <a:tabLst>
                <a:tab algn="l" pos="0"/>
              </a:tabLst>
            </a:pPr>
            <a:endParaRPr b="0" lang="en-IN" sz="1000" spc="-1" strike="noStrike">
              <a:solidFill>
                <a:srgbClr val="000000"/>
              </a:solidFill>
              <a:latin typeface="Arial"/>
            </a:endParaRPr>
          </a:p>
          <a:p>
            <a:pPr marL="457200" indent="-457200">
              <a:lnSpc>
                <a:spcPct val="100000"/>
              </a:lnSpc>
              <a:tabLst>
                <a:tab algn="l" pos="0"/>
              </a:tabLst>
            </a:pPr>
            <a:endParaRPr b="0" lang="en-IN" sz="1000" spc="-1" strike="noStrike">
              <a:solidFill>
                <a:srgbClr val="000000"/>
              </a:solidFill>
              <a:latin typeface="Arial"/>
            </a:endParaRPr>
          </a:p>
        </p:txBody>
      </p:sp>
      <p:sp>
        <p:nvSpPr>
          <p:cNvPr id="3" name="PlaceHolder 2"/>
          <p:cNvSpPr>
            <a:spLocks noGrp="1"/>
          </p:cNvSpPr>
          <p:nvPr>
            <p:ph type="sldNum" idx="5"/>
          </p:nvPr>
        </p:nvSpPr>
        <p:spPr/>
        <p:txBody>
          <a:bodyPr/>
          <a:p>
            <a:fld id="{5465FD70-15CE-45CE-87E1-0CCB9495EADF}" type="slidenum">
              <a:t>10</a:t>
            </a:fld>
          </a:p>
        </p:txBody>
      </p:sp>
      <p:sp>
        <p:nvSpPr>
          <p:cNvPr id="4" name="PlaceHolder 3"/>
          <p:cNvSpPr>
            <a:spLocks noGrp="1"/>
          </p:cNvSpPr>
          <p:nvPr>
            <p:ph type="dt" idx="6"/>
          </p:nvPr>
        </p:nvSpPr>
        <p:spPr/>
        <p:txBody>
          <a:bodyPr/>
          <a:p>
            <a:fld id="{95D3C608-65F7-4001-9546-921711B81DE2}" type="datetime1">
              <a:rPr lang="en-IN"/>
              <a:t>20/01/2023</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0" y="0"/>
            <a:ext cx="9718560" cy="65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Algorithms  Of The Application:</a:t>
            </a:r>
            <a:endParaRPr b="0" lang="en-IN" sz="2800" spc="-1" strike="noStrike">
              <a:solidFill>
                <a:srgbClr val="000000"/>
              </a:solidFill>
              <a:latin typeface="Arial"/>
            </a:endParaRPr>
          </a:p>
        </p:txBody>
      </p:sp>
      <p:sp>
        <p:nvSpPr>
          <p:cNvPr id="111" name=""/>
          <p:cNvSpPr/>
          <p:nvPr/>
        </p:nvSpPr>
        <p:spPr>
          <a:xfrm>
            <a:off x="0" y="720000"/>
            <a:ext cx="10079640" cy="470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13 :</a:t>
            </a:r>
            <a:r>
              <a:rPr b="0" lang="en-IN" sz="1800" spc="-1" strike="noStrike">
                <a:solidFill>
                  <a:srgbClr val="2a3140"/>
                </a:solidFill>
                <a:latin typeface="HelveticaNeue"/>
                <a:ea typeface="HelveticaNeue"/>
              </a:rPr>
              <a:t> Check if the file with the given name exists in the specified directory.</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14 :</a:t>
            </a:r>
            <a:r>
              <a:rPr b="0" lang="en-IN" sz="1800" spc="-1" strike="noStrike">
                <a:solidFill>
                  <a:srgbClr val="2a3140"/>
                </a:solidFill>
                <a:latin typeface="HelveticaNeue"/>
                <a:ea typeface="HelveticaNeue"/>
              </a:rPr>
              <a:t> If the file exists, delete the file.</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15 :</a:t>
            </a:r>
            <a:r>
              <a:rPr b="0" lang="en-IN" sz="1800" spc="-1" strike="noStrike">
                <a:solidFill>
                  <a:srgbClr val="2a3140"/>
                </a:solidFill>
                <a:latin typeface="HelveticaNeue"/>
                <a:ea typeface="HelveticaNeue"/>
              </a:rPr>
              <a:t> If the file does not exist, print an error message.</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16 :</a:t>
            </a:r>
            <a:r>
              <a:rPr b="0" lang="en-IN" sz="1800" spc="-1" strike="noStrike">
                <a:solidFill>
                  <a:srgbClr val="2a3140"/>
                </a:solidFill>
                <a:latin typeface="HelveticaNeue"/>
                <a:ea typeface="HelveticaNeue"/>
              </a:rPr>
              <a:t> Print a message indicating that the file was deleted successfully.</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17 :</a:t>
            </a:r>
            <a:r>
              <a:rPr b="0" lang="en-IN" sz="1800" spc="-1" strike="noStrike">
                <a:solidFill>
                  <a:srgbClr val="2a3140"/>
                </a:solidFill>
                <a:latin typeface="HelveticaNeue"/>
                <a:ea typeface="HelveticaNeue"/>
              </a:rPr>
              <a:t> If the action is "search", prompt the user for a filename.</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18 :</a:t>
            </a:r>
            <a:r>
              <a:rPr b="0" lang="en-IN" sz="1800" spc="-1" strike="noStrike">
                <a:solidFill>
                  <a:srgbClr val="2a3140"/>
                </a:solidFill>
                <a:latin typeface="HelveticaNeue"/>
                <a:ea typeface="HelveticaNeue"/>
              </a:rPr>
              <a:t> Iterate through the list of files in the specified directory.</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19 : </a:t>
            </a:r>
            <a:r>
              <a:rPr b="0" lang="en-IN" sz="1800" spc="-1" strike="noStrike">
                <a:solidFill>
                  <a:srgbClr val="2a3140"/>
                </a:solidFill>
                <a:latin typeface="HelveticaNeue"/>
                <a:ea typeface="HelveticaNeue"/>
              </a:rPr>
              <a:t>Check if the current file has the same name as the given filename.</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20 :</a:t>
            </a:r>
            <a:r>
              <a:rPr b="0" lang="en-IN" sz="1800" spc="-1" strike="noStrike">
                <a:solidFill>
                  <a:srgbClr val="2a3140"/>
                </a:solidFill>
                <a:latin typeface="HelveticaNeue"/>
                <a:ea typeface="HelveticaNeue"/>
              </a:rPr>
              <a:t> If a file with the same name is found, print a message indicating that the file was                           found.</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21 :</a:t>
            </a:r>
            <a:r>
              <a:rPr b="0" lang="en-IN" sz="1800" spc="-1" strike="noStrike">
                <a:solidFill>
                  <a:srgbClr val="2a3140"/>
                </a:solidFill>
                <a:latin typeface="HelveticaNeue"/>
                <a:ea typeface="HelveticaNeue"/>
              </a:rPr>
              <a:t> If a file with the same name is not found, print a message indicating that the file was                     not found.</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23 :</a:t>
            </a:r>
            <a:r>
              <a:rPr b="0" lang="en-IN" sz="1800" spc="-1" strike="noStrike">
                <a:solidFill>
                  <a:srgbClr val="2a3140"/>
                </a:solidFill>
                <a:latin typeface="HelveticaNeue"/>
                <a:ea typeface="HelveticaNeue"/>
              </a:rPr>
              <a:t> If the action is "exit", end the execution of the program.</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24 :</a:t>
            </a:r>
            <a:r>
              <a:rPr b="0" lang="en-IN" sz="1800" spc="-1" strike="noStrike">
                <a:solidFill>
                  <a:srgbClr val="2a3140"/>
                </a:solidFill>
                <a:latin typeface="HelveticaNeue"/>
                <a:ea typeface="HelveticaNeue"/>
              </a:rPr>
              <a:t> Repeat step 5-21 until the action is "exit".</a:t>
            </a:r>
            <a:endParaRPr b="0" lang="en-IN" sz="1800" spc="-1" strike="noStrike">
              <a:solidFill>
                <a:srgbClr val="000000"/>
              </a:solidFill>
              <a:latin typeface="Arial"/>
            </a:endParaRPr>
          </a:p>
          <a:p>
            <a:pPr>
              <a:lnSpc>
                <a:spcPct val="100000"/>
              </a:lnSpc>
            </a:pPr>
            <a:r>
              <a:rPr b="1" lang="en-IN" sz="1800" spc="-1" strike="noStrike">
                <a:solidFill>
                  <a:srgbClr val="2a3140"/>
                </a:solidFill>
                <a:latin typeface="HelveticaNeue"/>
                <a:ea typeface="HelveticaNeue"/>
              </a:rPr>
              <a:t>STEP 25 :</a:t>
            </a:r>
            <a:r>
              <a:rPr b="0" lang="en-IN" sz="1800" spc="-1" strike="noStrike">
                <a:solidFill>
                  <a:srgbClr val="2a3140"/>
                </a:solidFill>
                <a:latin typeface="HelveticaNeue"/>
                <a:ea typeface="HelveticaNeue"/>
              </a:rPr>
              <a:t> STOP.</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FE4C3DE8-D3E6-42FB-858E-EA162B504EFB}" type="slidenum">
              <a:t>11</a:t>
            </a:fld>
          </a:p>
        </p:txBody>
      </p:sp>
      <p:sp>
        <p:nvSpPr>
          <p:cNvPr id="4" name="PlaceHolder 3"/>
          <p:cNvSpPr>
            <a:spLocks noGrp="1"/>
          </p:cNvSpPr>
          <p:nvPr>
            <p:ph type="dt" idx="6"/>
          </p:nvPr>
        </p:nvSpPr>
        <p:spPr/>
        <p:txBody>
          <a:bodyPr/>
          <a:p>
            <a:fld id="{A3DB1827-EF23-404B-8794-EDE7B5CE27CB}" type="datetime1">
              <a:rPr lang="en-IN"/>
              <a:t>20/01/2023</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0" y="180000"/>
            <a:ext cx="9718560" cy="47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Algorithms  Of The Application:</a:t>
            </a:r>
            <a:endParaRPr b="0" lang="en-IN" sz="2800" spc="-1" strike="noStrike">
              <a:solidFill>
                <a:srgbClr val="000000"/>
              </a:solidFill>
              <a:latin typeface="Arial"/>
            </a:endParaRPr>
          </a:p>
        </p:txBody>
      </p:sp>
      <p:sp>
        <p:nvSpPr>
          <p:cNvPr id="113" name=""/>
          <p:cNvSpPr/>
          <p:nvPr/>
        </p:nvSpPr>
        <p:spPr>
          <a:xfrm>
            <a:off x="0" y="720000"/>
            <a:ext cx="9898920" cy="4376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000000"/>
                </a:solidFill>
                <a:latin typeface="Arial"/>
                <a:ea typeface="DejaVu Sans"/>
              </a:rPr>
              <a:t>The code you provided is a simple Java program that provides a basic file management system. The main functionality of the program can be broken down into the following algorithms: Show all files in ascending order: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Input: path of the directory</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Output: list of files in the directory in ascending order</a:t>
            </a:r>
            <a:endParaRPr b="0" lang="en-IN" sz="1400" spc="-1" strike="noStrike">
              <a:solidFill>
                <a:srgbClr val="000000"/>
              </a:solidFill>
              <a:latin typeface="Arial"/>
            </a:endParaRPr>
          </a:p>
          <a:p>
            <a:pPr>
              <a:lnSpc>
                <a:spcPct val="100000"/>
              </a:lnSpc>
            </a:pPr>
            <a:r>
              <a:rPr b="1" i="1" lang="en-IN" sz="1400" spc="-1" strike="noStrike" u="sng">
                <a:solidFill>
                  <a:srgbClr val="000000"/>
                </a:solidFill>
                <a:uFillTx/>
                <a:latin typeface="Arial"/>
                <a:ea typeface="DejaVu Sans"/>
              </a:rPr>
              <a:t>Algorithm:</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1.1 Get the list of files in the directory specified by the path</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1.2 Sort the list of files in ascending order</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1.3 Print the names of the files in the sorted list</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Add a file: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Input: filename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Output: status of file creation</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1" i="1" lang="en-IN" sz="1400" spc="-1" strike="noStrike" u="sng">
                <a:solidFill>
                  <a:srgbClr val="000000"/>
                </a:solidFill>
                <a:uFillTx/>
                <a:latin typeface="Arial"/>
                <a:ea typeface="DejaVu Sans"/>
              </a:rPr>
              <a:t>Algorithm:</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2.1 </a:t>
            </a:r>
            <a:r>
              <a:rPr b="0" lang="en-IN" sz="1300" spc="-1" strike="noStrike">
                <a:solidFill>
                  <a:srgbClr val="000000"/>
                </a:solidFill>
                <a:latin typeface="Arial"/>
                <a:ea typeface="DejaVu Sans"/>
              </a:rPr>
              <a:t>Create the file with the given name in the specified directory</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ea typeface="DejaVu Sans"/>
              </a:rPr>
              <a:t>2.2 Check if the file was created successfully</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ea typeface="DejaVu Sans"/>
              </a:rPr>
              <a:t>2.3 If the file was created successfully, print a message indicating so</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ea typeface="DejaVu Sans"/>
              </a:rPr>
              <a:t>2.4 If the file was not created successfully, print an error message</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ea typeface="DejaVu Sans"/>
              </a:rPr>
              <a:t>Delete a file:</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ea typeface="DejaVu Sans"/>
              </a:rPr>
              <a:t>Input: filename</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ea typeface="DejaVu Sans"/>
              </a:rPr>
              <a:t>Output: status of file deletion</a:t>
            </a:r>
            <a:endParaRPr b="0" lang="en-IN" sz="1300" spc="-1" strike="noStrike">
              <a:solidFill>
                <a:srgbClr val="000000"/>
              </a:solidFill>
              <a:latin typeface="Arial"/>
            </a:endParaRPr>
          </a:p>
          <a:p>
            <a:pPr>
              <a:lnSpc>
                <a:spcPct val="100000"/>
              </a:lnSpc>
            </a:pPr>
            <a:endParaRPr b="0" lang="en-IN" sz="1300" spc="-1" strike="noStrike">
              <a:solidFill>
                <a:srgbClr val="000000"/>
              </a:solidFill>
              <a:latin typeface="Arial"/>
            </a:endParaRPr>
          </a:p>
        </p:txBody>
      </p:sp>
      <p:sp>
        <p:nvSpPr>
          <p:cNvPr id="3" name="PlaceHolder 2"/>
          <p:cNvSpPr>
            <a:spLocks noGrp="1"/>
          </p:cNvSpPr>
          <p:nvPr>
            <p:ph type="sldNum" idx="5"/>
          </p:nvPr>
        </p:nvSpPr>
        <p:spPr/>
        <p:txBody>
          <a:bodyPr/>
          <a:p>
            <a:fld id="{CCDAC501-75A0-4DCB-9911-746043D0EF7A}" type="slidenum">
              <a:t>12</a:t>
            </a:fld>
          </a:p>
        </p:txBody>
      </p:sp>
      <p:sp>
        <p:nvSpPr>
          <p:cNvPr id="4" name="PlaceHolder 3"/>
          <p:cNvSpPr>
            <a:spLocks noGrp="1"/>
          </p:cNvSpPr>
          <p:nvPr>
            <p:ph type="dt" idx="6"/>
          </p:nvPr>
        </p:nvSpPr>
        <p:spPr/>
        <p:txBody>
          <a:bodyPr/>
          <a:p>
            <a:fld id="{679DAEDC-ED74-4BDD-B64C-AD2032100977}" type="datetime1">
              <a:rPr lang="en-IN"/>
              <a:t>20/01/2023</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0" y="0"/>
            <a:ext cx="9718560" cy="65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Algorithms  Of The Application:</a:t>
            </a:r>
            <a:endParaRPr b="0" lang="en-IN" sz="2800" spc="-1" strike="noStrike">
              <a:solidFill>
                <a:srgbClr val="000000"/>
              </a:solidFill>
              <a:latin typeface="Arial"/>
            </a:endParaRPr>
          </a:p>
        </p:txBody>
      </p:sp>
      <p:sp>
        <p:nvSpPr>
          <p:cNvPr id="115" name=""/>
          <p:cNvSpPr/>
          <p:nvPr/>
        </p:nvSpPr>
        <p:spPr>
          <a:xfrm>
            <a:off x="0" y="720000"/>
            <a:ext cx="10078920" cy="431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IN" sz="1600" spc="-1" strike="noStrike" u="sng">
                <a:solidFill>
                  <a:srgbClr val="000000"/>
                </a:solidFill>
                <a:uFillTx/>
                <a:latin typeface="Arial"/>
                <a:ea typeface="DejaVu Sans"/>
              </a:rPr>
              <a:t>Algorithm:</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3.1 Check if the file with the given name exists in the specified directory</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3.2 If the file exists, delete the file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3.3 If the file does not exist, print an error message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3.4 Print a message indicating that the file was deleted successfully</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Search for a file: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Input: filename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Output: status of file search</a:t>
            </a:r>
            <a:endParaRPr b="0" lang="en-IN" sz="1400" spc="-1" strike="noStrike">
              <a:solidFill>
                <a:srgbClr val="000000"/>
              </a:solidFill>
              <a:latin typeface="Arial"/>
            </a:endParaRPr>
          </a:p>
          <a:p>
            <a:pPr>
              <a:lnSpc>
                <a:spcPct val="100000"/>
              </a:lnSpc>
            </a:pPr>
            <a:r>
              <a:rPr b="1" i="1" lang="en-IN" sz="1600" spc="-1" strike="noStrike" u="sng">
                <a:solidFill>
                  <a:srgbClr val="000000"/>
                </a:solidFill>
                <a:uFillTx/>
                <a:latin typeface="Arial"/>
                <a:ea typeface="DejaVu Sans"/>
              </a:rPr>
              <a:t>Algorithm:</a:t>
            </a:r>
            <a:endParaRPr b="0" lang="en-IN" sz="1600" spc="-1" strike="noStrike">
              <a:solidFill>
                <a:srgbClr val="000000"/>
              </a:solidFill>
              <a:latin typeface="Arial"/>
            </a:endParaRPr>
          </a:p>
          <a:p>
            <a:pPr>
              <a:lnSpc>
                <a:spcPct val="100000"/>
              </a:lnSpc>
            </a:pPr>
            <a:r>
              <a:rPr b="0" lang="en-IN" sz="1600" spc="-1" strike="noStrike">
                <a:solidFill>
                  <a:srgbClr val="000000"/>
                </a:solidFill>
                <a:latin typeface="Arial"/>
                <a:ea typeface="DejaVu Sans"/>
              </a:rPr>
              <a:t>4</a:t>
            </a:r>
            <a:r>
              <a:rPr b="0" lang="en-IN" sz="1400" spc="-1" strike="noStrike">
                <a:solidFill>
                  <a:srgbClr val="000000"/>
                </a:solidFill>
                <a:latin typeface="Arial"/>
                <a:ea typeface="DejaVu Sans"/>
              </a:rPr>
              <a:t>.1 Iterate through the list of files in the specified directory</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4.2 Check if the current file has the same name as the given filename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4.3 If a file with the same name is found, print a message indicating that the file was found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4.4 If a file with the same name is not found, print a message indicating that the file was not found</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Exit the program:</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Input: none</a:t>
            </a:r>
            <a:endParaRPr b="0" lang="en-IN"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Output: none</a:t>
            </a:r>
            <a:endParaRPr b="0" lang="en-IN" sz="1400" spc="-1" strike="noStrike">
              <a:solidFill>
                <a:srgbClr val="000000"/>
              </a:solidFill>
              <a:latin typeface="Arial"/>
            </a:endParaRPr>
          </a:p>
          <a:p>
            <a:pPr>
              <a:lnSpc>
                <a:spcPct val="100000"/>
              </a:lnSpc>
            </a:pPr>
            <a:r>
              <a:rPr b="1" i="1" lang="en-IN" sz="1600" spc="-1" strike="noStrike" u="sng">
                <a:solidFill>
                  <a:srgbClr val="000000"/>
                </a:solidFill>
                <a:uFillTx/>
                <a:latin typeface="Arial"/>
                <a:ea typeface="DejaVu Sans"/>
              </a:rPr>
              <a:t>Algorithm:</a:t>
            </a:r>
            <a:endParaRPr b="0" lang="en-IN" sz="16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5.1 End the execution of the program</a:t>
            </a:r>
            <a:endParaRPr b="0" lang="en-IN" sz="1400" spc="-1" strike="noStrike">
              <a:solidFill>
                <a:srgbClr val="000000"/>
              </a:solidFill>
              <a:latin typeface="Arial"/>
            </a:endParaRPr>
          </a:p>
        </p:txBody>
      </p:sp>
      <p:sp>
        <p:nvSpPr>
          <p:cNvPr id="3" name="PlaceHolder 2"/>
          <p:cNvSpPr>
            <a:spLocks noGrp="1"/>
          </p:cNvSpPr>
          <p:nvPr>
            <p:ph type="sldNum" idx="5"/>
          </p:nvPr>
        </p:nvSpPr>
        <p:spPr/>
        <p:txBody>
          <a:bodyPr/>
          <a:p>
            <a:fld id="{BCB6BE69-506A-4A8D-BBFB-A362BB6F6626}" type="slidenum">
              <a:t>13</a:t>
            </a:fld>
          </a:p>
        </p:txBody>
      </p:sp>
      <p:sp>
        <p:nvSpPr>
          <p:cNvPr id="4" name="PlaceHolder 3"/>
          <p:cNvSpPr>
            <a:spLocks noGrp="1"/>
          </p:cNvSpPr>
          <p:nvPr>
            <p:ph type="dt" idx="6"/>
          </p:nvPr>
        </p:nvSpPr>
        <p:spPr/>
        <p:txBody>
          <a:bodyPr/>
          <a:p>
            <a:fld id="{B871DE37-1CEB-4737-A5FF-4F7ED589D217}" type="datetime1">
              <a:rPr lang="en-IN"/>
              <a:t>20/01/2023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0" y="180000"/>
            <a:ext cx="9718560" cy="47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Flowcharts Of The Application :</a:t>
            </a:r>
            <a:endParaRPr b="0" lang="en-IN" sz="2800" spc="-1" strike="noStrike">
              <a:solidFill>
                <a:srgbClr val="000000"/>
              </a:solidFill>
              <a:latin typeface="Arial"/>
            </a:endParaRPr>
          </a:p>
        </p:txBody>
      </p:sp>
      <p:sp>
        <p:nvSpPr>
          <p:cNvPr id="117" name=""/>
          <p:cNvSpPr/>
          <p:nvPr/>
        </p:nvSpPr>
        <p:spPr>
          <a:xfrm>
            <a:off x="0" y="900000"/>
            <a:ext cx="4139280" cy="539280"/>
          </a:xfrm>
          <a:prstGeom prst="flowChartTerminator">
            <a:avLst/>
          </a:prstGeom>
          <a:solidFill>
            <a:srgbClr val="fff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Package com.caltech.file.project</a:t>
            </a:r>
            <a:endParaRPr b="0" lang="en-IN" sz="1800" spc="-1" strike="noStrike">
              <a:solidFill>
                <a:srgbClr val="000000"/>
              </a:solidFill>
              <a:latin typeface="Arial"/>
            </a:endParaRPr>
          </a:p>
        </p:txBody>
      </p:sp>
      <p:sp>
        <p:nvSpPr>
          <p:cNvPr id="118" name=""/>
          <p:cNvSpPr/>
          <p:nvPr/>
        </p:nvSpPr>
        <p:spPr>
          <a:xfrm>
            <a:off x="1800000" y="1440000"/>
            <a:ext cx="36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19" name=""/>
          <p:cNvSpPr/>
          <p:nvPr/>
        </p:nvSpPr>
        <p:spPr>
          <a:xfrm>
            <a:off x="0" y="1800000"/>
            <a:ext cx="4139280" cy="107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IN" sz="1800" spc="-1" strike="noStrike">
              <a:solidFill>
                <a:srgbClr val="ffffff"/>
              </a:solidFill>
              <a:latin typeface="Arial"/>
            </a:endParaRPr>
          </a:p>
          <a:p>
            <a:pPr algn="ctr">
              <a:lnSpc>
                <a:spcPct val="100000"/>
              </a:lnSpc>
            </a:pPr>
            <a:r>
              <a:rPr b="0" lang="en-IN" sz="1800" spc="-1" strike="noStrike">
                <a:solidFill>
                  <a:srgbClr val="ffffff"/>
                </a:solidFill>
                <a:latin typeface="Arial"/>
                <a:ea typeface="DejaVu Sans"/>
              </a:rPr>
              <a:t>Import java.io.File</a:t>
            </a:r>
            <a:endParaRPr b="0" lang="en-IN" sz="1800" spc="-1" strike="noStrike">
              <a:solidFill>
                <a:srgbClr val="ffffff"/>
              </a:solidFill>
              <a:latin typeface="Arial"/>
            </a:endParaRPr>
          </a:p>
          <a:p>
            <a:pPr algn="ctr">
              <a:lnSpc>
                <a:spcPct val="100000"/>
              </a:lnSpc>
            </a:pPr>
            <a:r>
              <a:rPr b="0" lang="en-IN" sz="1800" spc="-1" strike="noStrike">
                <a:solidFill>
                  <a:srgbClr val="ffffff"/>
                </a:solidFill>
                <a:latin typeface="Arial"/>
                <a:ea typeface="DejaVu Sans"/>
              </a:rPr>
              <a:t>Import java.io.IOException</a:t>
            </a:r>
            <a:endParaRPr b="0" lang="en-IN" sz="1800" spc="-1" strike="noStrike">
              <a:solidFill>
                <a:srgbClr val="ffffff"/>
              </a:solidFill>
              <a:latin typeface="Arial"/>
            </a:endParaRPr>
          </a:p>
          <a:p>
            <a:pPr algn="ctr">
              <a:lnSpc>
                <a:spcPct val="100000"/>
              </a:lnSpc>
            </a:pPr>
            <a:r>
              <a:rPr b="0" lang="en-IN" sz="1800" spc="-1" strike="noStrike">
                <a:solidFill>
                  <a:srgbClr val="ffffff"/>
                </a:solidFill>
                <a:latin typeface="Arial"/>
                <a:ea typeface="DejaVu Sans"/>
              </a:rPr>
              <a:t>Import java.util.Scanner</a:t>
            </a:r>
            <a:endParaRPr b="0" lang="en-IN" sz="1800" spc="-1" strike="noStrike">
              <a:solidFill>
                <a:srgbClr val="ffffff"/>
              </a:solidFill>
              <a:latin typeface="Arial"/>
            </a:endParaRPr>
          </a:p>
          <a:p>
            <a:pPr algn="ctr">
              <a:lnSpc>
                <a:spcPct val="100000"/>
              </a:lnSpc>
            </a:pPr>
            <a:r>
              <a:rPr b="0" lang="en-IN" sz="1800" spc="-1" strike="noStrike">
                <a:solidFill>
                  <a:srgbClr val="ffffff"/>
                </a:solidFill>
                <a:latin typeface="Arial"/>
                <a:ea typeface="DejaVu Sans"/>
              </a:rPr>
              <a:t>Import java.util.Arrays</a:t>
            </a: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p:txBody>
      </p:sp>
      <p:sp>
        <p:nvSpPr>
          <p:cNvPr id="120" name=""/>
          <p:cNvSpPr/>
          <p:nvPr/>
        </p:nvSpPr>
        <p:spPr>
          <a:xfrm>
            <a:off x="1800000" y="2880000"/>
            <a:ext cx="36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21" name=""/>
          <p:cNvSpPr/>
          <p:nvPr/>
        </p:nvSpPr>
        <p:spPr>
          <a:xfrm>
            <a:off x="0" y="3240000"/>
            <a:ext cx="4139280" cy="359280"/>
          </a:xfrm>
          <a:prstGeom prst="flowChartAlternateProcess">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IN" sz="1800" spc="-1" strike="noStrike">
              <a:solidFill>
                <a:srgbClr val="ffffff"/>
              </a:solidFill>
              <a:latin typeface="Arial"/>
            </a:endParaRPr>
          </a:p>
          <a:p>
            <a:pPr algn="ctr">
              <a:lnSpc>
                <a:spcPct val="100000"/>
              </a:lnSpc>
            </a:pPr>
            <a:r>
              <a:rPr b="0" lang="en-IN" sz="1800" spc="-1" strike="noStrike">
                <a:solidFill>
                  <a:srgbClr val="ffffff"/>
                </a:solidFill>
                <a:latin typeface="Arial"/>
                <a:ea typeface="DejaVu Sans"/>
              </a:rPr>
              <a:t>Public class searchEngine</a:t>
            </a:r>
            <a:endParaRPr b="0" lang="en-IN" sz="1800" spc="-1" strike="noStrike">
              <a:solidFill>
                <a:srgbClr val="ffffff"/>
              </a:solidFill>
              <a:latin typeface="Arial"/>
            </a:endParaRPr>
          </a:p>
          <a:p>
            <a:pPr algn="ctr">
              <a:lnSpc>
                <a:spcPct val="100000"/>
              </a:lnSpc>
            </a:pPr>
            <a:endParaRPr b="0" lang="en-IN" sz="1800" spc="-1" strike="noStrike">
              <a:solidFill>
                <a:srgbClr val="ffffff"/>
              </a:solidFill>
              <a:latin typeface="Arial"/>
            </a:endParaRPr>
          </a:p>
        </p:txBody>
      </p:sp>
      <p:sp>
        <p:nvSpPr>
          <p:cNvPr id="122" name=""/>
          <p:cNvSpPr/>
          <p:nvPr/>
        </p:nvSpPr>
        <p:spPr>
          <a:xfrm>
            <a:off x="1800000" y="3600000"/>
            <a:ext cx="36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23" name=""/>
          <p:cNvSpPr/>
          <p:nvPr/>
        </p:nvSpPr>
        <p:spPr>
          <a:xfrm>
            <a:off x="0" y="3960000"/>
            <a:ext cx="4139280" cy="53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ffffff"/>
                </a:solidFill>
                <a:latin typeface="Arial"/>
                <a:ea typeface="DejaVu Sans"/>
              </a:rPr>
              <a:t>Public static void main(String[] args) throws IOException</a:t>
            </a:r>
            <a:endParaRPr b="0" lang="en-IN" sz="1800" spc="-1" strike="noStrike">
              <a:solidFill>
                <a:srgbClr val="ffffff"/>
              </a:solidFill>
              <a:latin typeface="Arial"/>
            </a:endParaRPr>
          </a:p>
        </p:txBody>
      </p:sp>
      <p:cxnSp>
        <p:nvCxnSpPr>
          <p:cNvPr id="124" name=""/>
          <p:cNvCxnSpPr>
            <a:stCxn id="123" idx="3"/>
            <a:endCxn id="125" idx="-1"/>
          </p:cNvCxnSpPr>
          <p:nvPr/>
        </p:nvCxnSpPr>
        <p:spPr>
          <a:xfrm flipV="1">
            <a:off x="4139280" y="2069640"/>
            <a:ext cx="901080" cy="2160360"/>
          </a:xfrm>
          <a:prstGeom prst="bentConnector3">
            <a:avLst>
              <a:gd name="adj1" fmla="val 100039"/>
            </a:avLst>
          </a:prstGeom>
          <a:ln w="0">
            <a:solidFill>
              <a:srgbClr val="3465a4"/>
            </a:solidFill>
            <a:headEnd len="med" type="triangle" w="med"/>
            <a:tailEnd len="med" type="triangle" w="med"/>
          </a:ln>
        </p:spPr>
      </p:cxnSp>
      <p:sp>
        <p:nvSpPr>
          <p:cNvPr id="126" name=""/>
          <p:cNvSpPr/>
          <p:nvPr/>
        </p:nvSpPr>
        <p:spPr>
          <a:xfrm>
            <a:off x="7380000" y="900000"/>
            <a:ext cx="2519280" cy="539280"/>
          </a:xfrm>
          <a:prstGeom prst="rect">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FILE DICTIONARY CREATION</a:t>
            </a:r>
            <a:endParaRPr b="0" lang="en-IN" sz="1800" spc="-1" strike="noStrike">
              <a:solidFill>
                <a:srgbClr val="000000"/>
              </a:solidFill>
              <a:latin typeface="Arial"/>
            </a:endParaRPr>
          </a:p>
        </p:txBody>
      </p:sp>
      <p:sp>
        <p:nvSpPr>
          <p:cNvPr id="125" name=""/>
          <p:cNvSpPr/>
          <p:nvPr/>
        </p:nvSpPr>
        <p:spPr>
          <a:xfrm>
            <a:off x="5040000" y="1800000"/>
            <a:ext cx="5040000" cy="539280"/>
          </a:xfrm>
          <a:prstGeom prst="rect">
            <a:avLst/>
          </a:prstGeom>
          <a:solidFill>
            <a:srgbClr val="000000"/>
          </a:solidFill>
          <a:ln w="0">
            <a:solidFill>
              <a:srgbClr val="254061"/>
            </a:solidFill>
            <a:prstDash val="dash"/>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ffffff"/>
                </a:solidFill>
                <a:latin typeface="Arial"/>
                <a:ea typeface="DejaVu Sans"/>
              </a:rPr>
              <a:t>Scanner sc = new Scanner(System.in)</a:t>
            </a:r>
            <a:endParaRPr b="0" lang="en-IN" sz="1800" spc="-1" strike="noStrike">
              <a:solidFill>
                <a:srgbClr val="ffffff"/>
              </a:solidFill>
              <a:latin typeface="Arial"/>
            </a:endParaRPr>
          </a:p>
        </p:txBody>
      </p:sp>
      <p:sp>
        <p:nvSpPr>
          <p:cNvPr id="127" name=""/>
          <p:cNvSpPr/>
          <p:nvPr/>
        </p:nvSpPr>
        <p:spPr>
          <a:xfrm>
            <a:off x="8460000" y="1440000"/>
            <a:ext cx="360" cy="360000"/>
          </a:xfrm>
          <a:prstGeom prst="line">
            <a:avLst/>
          </a:prstGeom>
          <a:ln w="0">
            <a:solidFill>
              <a:srgbClr val="3465a4"/>
            </a:solidFill>
            <a:prstDash val="lgDash"/>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28" name=""/>
          <p:cNvSpPr/>
          <p:nvPr/>
        </p:nvSpPr>
        <p:spPr>
          <a:xfrm>
            <a:off x="7380000" y="2340000"/>
            <a:ext cx="360" cy="1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29" name=""/>
          <p:cNvSpPr/>
          <p:nvPr/>
        </p:nvSpPr>
        <p:spPr>
          <a:xfrm>
            <a:off x="5040000" y="2520000"/>
            <a:ext cx="5040000" cy="53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ffffff"/>
                </a:solidFill>
                <a:latin typeface="Arial"/>
                <a:ea typeface="DejaVu Sans"/>
              </a:rPr>
              <a:t>Int choice</a:t>
            </a:r>
            <a:endParaRPr b="0" lang="en-IN" sz="1800" spc="-1" strike="noStrike">
              <a:solidFill>
                <a:srgbClr val="ffffff"/>
              </a:solidFill>
              <a:latin typeface="Arial"/>
            </a:endParaRPr>
          </a:p>
          <a:p>
            <a:pPr algn="ctr">
              <a:lnSpc>
                <a:spcPct val="100000"/>
              </a:lnSpc>
            </a:pPr>
            <a:r>
              <a:rPr b="0" lang="en-IN" sz="1800" spc="-1" strike="noStrike">
                <a:solidFill>
                  <a:srgbClr val="ffffff"/>
                </a:solidFill>
                <a:latin typeface="Arial"/>
                <a:ea typeface="DejaVu Sans"/>
              </a:rPr>
              <a:t>Boolean running = true</a:t>
            </a:r>
            <a:endParaRPr b="0" lang="en-IN" sz="1800" spc="-1" strike="noStrike">
              <a:solidFill>
                <a:srgbClr val="ffffff"/>
              </a:solidFill>
              <a:latin typeface="Arial"/>
            </a:endParaRPr>
          </a:p>
        </p:txBody>
      </p:sp>
      <p:sp>
        <p:nvSpPr>
          <p:cNvPr id="130" name=""/>
          <p:cNvSpPr/>
          <p:nvPr/>
        </p:nvSpPr>
        <p:spPr>
          <a:xfrm flipH="1">
            <a:off x="7380000" y="3060000"/>
            <a:ext cx="9360" cy="1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31" name=""/>
          <p:cNvSpPr/>
          <p:nvPr/>
        </p:nvSpPr>
        <p:spPr>
          <a:xfrm>
            <a:off x="5040000" y="3240000"/>
            <a:ext cx="5040000" cy="35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600" spc="-1" strike="noStrike">
                <a:solidFill>
                  <a:srgbClr val="ffffff"/>
                </a:solidFill>
                <a:latin typeface="Arial"/>
                <a:ea typeface="DejaVu Sans"/>
              </a:rPr>
              <a:t>String path = “/users/palliyathmubashir/Desktop/”</a:t>
            </a:r>
            <a:endParaRPr b="0" lang="en-IN" sz="1600" spc="-1" strike="noStrike">
              <a:solidFill>
                <a:srgbClr val="ffffff"/>
              </a:solidFill>
              <a:latin typeface="Arial"/>
            </a:endParaRPr>
          </a:p>
        </p:txBody>
      </p:sp>
      <p:sp>
        <p:nvSpPr>
          <p:cNvPr id="132" name=""/>
          <p:cNvSpPr/>
          <p:nvPr/>
        </p:nvSpPr>
        <p:spPr>
          <a:xfrm>
            <a:off x="7380000" y="3600000"/>
            <a:ext cx="360" cy="1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33" name=""/>
          <p:cNvSpPr/>
          <p:nvPr/>
        </p:nvSpPr>
        <p:spPr>
          <a:xfrm>
            <a:off x="5040000" y="3780000"/>
            <a:ext cx="5040000" cy="35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ffffff"/>
                </a:solidFill>
                <a:latin typeface="Arial"/>
                <a:ea typeface="DejaVu Sans"/>
              </a:rPr>
              <a:t>File folder = new File(path)</a:t>
            </a:r>
            <a:endParaRPr b="0" lang="en-IN" sz="1800" spc="-1" strike="noStrike">
              <a:solidFill>
                <a:srgbClr val="ffffff"/>
              </a:solidFill>
              <a:latin typeface="Arial"/>
            </a:endParaRPr>
          </a:p>
        </p:txBody>
      </p:sp>
      <p:sp>
        <p:nvSpPr>
          <p:cNvPr id="134" name=""/>
          <p:cNvSpPr/>
          <p:nvPr/>
        </p:nvSpPr>
        <p:spPr>
          <a:xfrm>
            <a:off x="7380000" y="4140000"/>
            <a:ext cx="360" cy="1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35" name=""/>
          <p:cNvSpPr/>
          <p:nvPr/>
        </p:nvSpPr>
        <p:spPr>
          <a:xfrm>
            <a:off x="5040000" y="4320000"/>
            <a:ext cx="5039280" cy="35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ffffff"/>
                </a:solidFill>
                <a:latin typeface="Arial"/>
                <a:ea typeface="DejaVu Sans"/>
              </a:rPr>
              <a:t>File</a:t>
            </a:r>
            <a:endParaRPr b="0" lang="en-IN" sz="1800" spc="-1" strike="noStrike">
              <a:solidFill>
                <a:srgbClr val="ffffff"/>
              </a:solidFill>
              <a:latin typeface="Arial"/>
            </a:endParaRPr>
          </a:p>
        </p:txBody>
      </p:sp>
      <p:cxnSp>
        <p:nvCxnSpPr>
          <p:cNvPr id="136" name=""/>
          <p:cNvCxnSpPr>
            <a:stCxn id="135" idx="2"/>
          </p:cNvCxnSpPr>
          <p:nvPr/>
        </p:nvCxnSpPr>
        <p:spPr>
          <a:xfrm rot="5400000">
            <a:off x="6741360" y="4860000"/>
            <a:ext cx="999000" cy="637920"/>
          </a:xfrm>
          <a:prstGeom prst="bentConnector3">
            <a:avLst>
              <a:gd name="adj1" fmla="val 59048"/>
            </a:avLst>
          </a:prstGeom>
          <a:ln w="0">
            <a:solidFill>
              <a:srgbClr val="254061"/>
            </a:solidFill>
          </a:ln>
        </p:spPr>
      </p:cxnSp>
      <p:sp>
        <p:nvSpPr>
          <p:cNvPr id="3" name="PlaceHolder 2"/>
          <p:cNvSpPr>
            <a:spLocks noGrp="1"/>
          </p:cNvSpPr>
          <p:nvPr>
            <p:ph type="sldNum" idx="5"/>
          </p:nvPr>
        </p:nvSpPr>
        <p:spPr/>
        <p:txBody>
          <a:bodyPr/>
          <a:p>
            <a:fld id="{12C3DD42-DDD6-481D-B99E-7396C9F75277}" type="slidenum">
              <a:t>14</a:t>
            </a:fld>
          </a:p>
        </p:txBody>
      </p:sp>
      <p:sp>
        <p:nvSpPr>
          <p:cNvPr id="4" name="PlaceHolder 3"/>
          <p:cNvSpPr>
            <a:spLocks noGrp="1"/>
          </p:cNvSpPr>
          <p:nvPr>
            <p:ph type="dt" idx="6"/>
          </p:nvPr>
        </p:nvSpPr>
        <p:spPr/>
        <p:txBody>
          <a:bodyPr/>
          <a:p>
            <a:fld id="{184B751F-F2DD-4D94-A109-6C53164C5D2C}" type="datetime1">
              <a:rPr lang="en-IN"/>
              <a:t>20/01/2023</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0" y="180000"/>
            <a:ext cx="9718560" cy="47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Flowcharts Of The Application :</a:t>
            </a:r>
            <a:endParaRPr b="0" lang="en-IN" sz="2800" spc="-1" strike="noStrike">
              <a:solidFill>
                <a:srgbClr val="000000"/>
              </a:solidFill>
              <a:latin typeface="Arial"/>
            </a:endParaRPr>
          </a:p>
        </p:txBody>
      </p:sp>
      <p:sp>
        <p:nvSpPr>
          <p:cNvPr id="138" name=""/>
          <p:cNvSpPr/>
          <p:nvPr/>
        </p:nvSpPr>
        <p:spPr>
          <a:xfrm rot="19200">
            <a:off x="5938920" y="887760"/>
            <a:ext cx="3959280" cy="37260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ffffff"/>
                </a:solidFill>
                <a:latin typeface="Arial"/>
                <a:ea typeface="DejaVu Sans"/>
              </a:rPr>
              <a:t>Fileslist = folder.listFiles()</a:t>
            </a:r>
            <a:endParaRPr b="0" lang="en-IN" sz="1800" spc="-1" strike="noStrike">
              <a:solidFill>
                <a:srgbClr val="ffffff"/>
              </a:solidFill>
              <a:latin typeface="Arial"/>
            </a:endParaRPr>
          </a:p>
        </p:txBody>
      </p:sp>
      <p:sp>
        <p:nvSpPr>
          <p:cNvPr id="139" name=""/>
          <p:cNvSpPr/>
          <p:nvPr/>
        </p:nvSpPr>
        <p:spPr>
          <a:xfrm>
            <a:off x="7740000" y="0"/>
            <a:ext cx="360" cy="87768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40" name=""/>
          <p:cNvSpPr/>
          <p:nvPr/>
        </p:nvSpPr>
        <p:spPr>
          <a:xfrm flipH="1">
            <a:off x="3600000" y="1080000"/>
            <a:ext cx="234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41" name=""/>
          <p:cNvSpPr/>
          <p:nvPr/>
        </p:nvSpPr>
        <p:spPr>
          <a:xfrm>
            <a:off x="1800000" y="900000"/>
            <a:ext cx="1799280" cy="539280"/>
          </a:xfrm>
          <a:prstGeom prst="hexagon">
            <a:avLst>
              <a:gd name="adj" fmla="val 83333"/>
              <a:gd name="vf" fmla="val 115470"/>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running</a:t>
            </a:r>
            <a:endParaRPr b="0" lang="en-IN" sz="1800" spc="-1" strike="noStrike">
              <a:solidFill>
                <a:srgbClr val="000000"/>
              </a:solidFill>
              <a:latin typeface="Arial"/>
            </a:endParaRPr>
          </a:p>
        </p:txBody>
      </p:sp>
      <p:cxnSp>
        <p:nvCxnSpPr>
          <p:cNvPr id="142" name=""/>
          <p:cNvCxnSpPr>
            <a:stCxn id="141" idx="3"/>
          </p:cNvCxnSpPr>
          <p:nvPr/>
        </p:nvCxnSpPr>
        <p:spPr>
          <a:xfrm flipV="1" rot="10800000">
            <a:off x="639360" y="1169280"/>
            <a:ext cx="1161000" cy="738720"/>
          </a:xfrm>
          <a:prstGeom prst="bentConnector3">
            <a:avLst>
              <a:gd name="adj1" fmla="val 139578"/>
            </a:avLst>
          </a:prstGeom>
          <a:ln w="0">
            <a:solidFill>
              <a:srgbClr val="3465a4"/>
            </a:solidFill>
            <a:tailEnd len="med" type="triangle" w="med"/>
          </a:ln>
        </p:spPr>
      </p:cxnSp>
      <p:sp>
        <p:nvSpPr>
          <p:cNvPr id="143" name=""/>
          <p:cNvSpPr/>
          <p:nvPr/>
        </p:nvSpPr>
        <p:spPr>
          <a:xfrm>
            <a:off x="540000" y="823680"/>
            <a:ext cx="80172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ea typeface="DejaVu Sans"/>
              </a:rPr>
              <a:t>TRUE</a:t>
            </a:r>
            <a:endParaRPr b="0" lang="en-IN" sz="1800" spc="-1" strike="noStrike">
              <a:solidFill>
                <a:srgbClr val="000000"/>
              </a:solidFill>
              <a:latin typeface="Arial"/>
            </a:endParaRPr>
          </a:p>
        </p:txBody>
      </p:sp>
      <p:sp>
        <p:nvSpPr>
          <p:cNvPr id="144" name=""/>
          <p:cNvSpPr/>
          <p:nvPr/>
        </p:nvSpPr>
        <p:spPr>
          <a:xfrm>
            <a:off x="720000" y="1620000"/>
            <a:ext cx="5399280" cy="125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System.out.println(“ welcome to company lockers pvt ltd”)</a:t>
            </a:r>
            <a:endParaRPr b="0" lang="en-IN" sz="1400" spc="-1" strike="noStrike">
              <a:solidFill>
                <a:srgbClr val="ffffff"/>
              </a:solidFill>
              <a:latin typeface="Arial"/>
            </a:endParaRPr>
          </a:p>
          <a:p>
            <a:pPr algn="ctr">
              <a:lnSpc>
                <a:spcPct val="100000"/>
              </a:lnSpc>
            </a:pPr>
            <a:r>
              <a:rPr b="1" lang="en-IN" sz="1400" spc="-1" strike="noStrike">
                <a:solidFill>
                  <a:srgbClr val="ffffff"/>
                </a:solidFill>
                <a:latin typeface="Arial"/>
                <a:ea typeface="DejaVu Sans"/>
              </a:rPr>
              <a:t> </a:t>
            </a:r>
            <a:r>
              <a:rPr b="1" lang="en-IN" sz="1400" spc="-1" strike="noStrike">
                <a:solidFill>
                  <a:srgbClr val="ffffff"/>
                </a:solidFill>
                <a:latin typeface="Arial"/>
                <a:ea typeface="DejaVu Sans"/>
              </a:rPr>
              <a:t>1 . show all files in ascending order</a:t>
            </a:r>
            <a:endParaRPr b="0" lang="en-IN" sz="1400" spc="-1" strike="noStrike">
              <a:solidFill>
                <a:srgbClr val="ffffff"/>
              </a:solidFill>
              <a:latin typeface="Arial"/>
            </a:endParaRPr>
          </a:p>
          <a:p>
            <a:pPr algn="ctr">
              <a:lnSpc>
                <a:spcPct val="100000"/>
              </a:lnSpc>
            </a:pPr>
            <a:r>
              <a:rPr b="1" lang="en-IN" sz="1400" spc="-1" strike="noStrike">
                <a:solidFill>
                  <a:srgbClr val="ffffff"/>
                </a:solidFill>
                <a:latin typeface="Arial"/>
                <a:ea typeface="DejaVu Sans"/>
              </a:rPr>
              <a:t> </a:t>
            </a:r>
            <a:r>
              <a:rPr b="1" lang="en-IN" sz="1400" spc="-1" strike="noStrike">
                <a:solidFill>
                  <a:srgbClr val="ffffff"/>
                </a:solidFill>
                <a:latin typeface="Arial"/>
                <a:ea typeface="DejaVu Sans"/>
              </a:rPr>
              <a:t>2 . select submenu</a:t>
            </a:r>
            <a:endParaRPr b="0" lang="en-IN" sz="1400" spc="-1" strike="noStrike">
              <a:solidFill>
                <a:srgbClr val="ffffff"/>
              </a:solidFill>
              <a:latin typeface="Arial"/>
            </a:endParaRPr>
          </a:p>
          <a:p>
            <a:pPr algn="ctr">
              <a:lnSpc>
                <a:spcPct val="100000"/>
              </a:lnSpc>
            </a:pPr>
            <a:r>
              <a:rPr b="1" lang="en-IN" sz="1400" spc="-1" strike="noStrike">
                <a:solidFill>
                  <a:srgbClr val="ffffff"/>
                </a:solidFill>
                <a:latin typeface="Arial"/>
                <a:ea typeface="DejaVu Sans"/>
              </a:rPr>
              <a:t>3 . Exit program</a:t>
            </a:r>
            <a:endParaRPr b="0" lang="en-IN" sz="1400" spc="-1" strike="noStrike">
              <a:solidFill>
                <a:srgbClr val="ffffff"/>
              </a:solidFill>
              <a:latin typeface="Arial"/>
            </a:endParaRPr>
          </a:p>
          <a:p>
            <a:pPr algn="ctr">
              <a:lnSpc>
                <a:spcPct val="100000"/>
              </a:lnSpc>
            </a:pPr>
            <a:r>
              <a:rPr b="1" lang="en-IN" sz="1400" spc="-1" strike="noStrike">
                <a:solidFill>
                  <a:srgbClr val="ffffff"/>
                </a:solidFill>
                <a:latin typeface="Arial"/>
                <a:ea typeface="DejaVu Sans"/>
              </a:rPr>
              <a:t>System.out.println(“ Enter a number ”)</a:t>
            </a:r>
            <a:endParaRPr b="0" lang="en-IN" sz="1400" spc="-1" strike="noStrike">
              <a:solidFill>
                <a:srgbClr val="ffffff"/>
              </a:solidFill>
              <a:latin typeface="Arial"/>
            </a:endParaRPr>
          </a:p>
        </p:txBody>
      </p:sp>
      <p:sp>
        <p:nvSpPr>
          <p:cNvPr id="145" name=""/>
          <p:cNvSpPr/>
          <p:nvPr/>
        </p:nvSpPr>
        <p:spPr>
          <a:xfrm>
            <a:off x="1800000" y="2880000"/>
            <a:ext cx="360" cy="1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46" name=""/>
          <p:cNvSpPr/>
          <p:nvPr/>
        </p:nvSpPr>
        <p:spPr>
          <a:xfrm>
            <a:off x="4140000" y="3060000"/>
            <a:ext cx="1979280" cy="539280"/>
          </a:xfrm>
          <a:prstGeom prst="rect">
            <a:avLst/>
          </a:prstGeom>
          <a:solidFill>
            <a:srgbClr val="ffbf00"/>
          </a:solidFill>
          <a:ln cap="rnd" w="0">
            <a:solidFill>
              <a:srgbClr val="254061"/>
            </a:solidFill>
            <a:prstDash val="lgDash"/>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000000"/>
                </a:solidFill>
                <a:latin typeface="Arial"/>
                <a:ea typeface="DejaVu Sans"/>
              </a:rPr>
              <a:t>FILES IN ASCENDING ORDER</a:t>
            </a:r>
            <a:endParaRPr b="0" lang="en-IN" sz="1400" spc="-1" strike="noStrike">
              <a:solidFill>
                <a:srgbClr val="000000"/>
              </a:solidFill>
              <a:latin typeface="Arial"/>
            </a:endParaRPr>
          </a:p>
        </p:txBody>
      </p:sp>
      <p:sp>
        <p:nvSpPr>
          <p:cNvPr id="147" name=""/>
          <p:cNvSpPr/>
          <p:nvPr/>
        </p:nvSpPr>
        <p:spPr>
          <a:xfrm flipH="1">
            <a:off x="3240000" y="3240000"/>
            <a:ext cx="900000" cy="360"/>
          </a:xfrm>
          <a:prstGeom prst="line">
            <a:avLst/>
          </a:prstGeom>
          <a:ln cap="rnd" w="0">
            <a:solidFill>
              <a:srgbClr val="3465a4"/>
            </a:solidFill>
            <a:prstDash val="lgDash"/>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48" name=""/>
          <p:cNvSpPr/>
          <p:nvPr/>
        </p:nvSpPr>
        <p:spPr>
          <a:xfrm>
            <a:off x="360000" y="3060000"/>
            <a:ext cx="3059280" cy="53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500" spc="-1" strike="noStrike">
                <a:solidFill>
                  <a:srgbClr val="000000"/>
                </a:solidFill>
                <a:latin typeface="Arial"/>
                <a:ea typeface="DejaVu Sans"/>
              </a:rPr>
              <a:t>Choice = sc.nextInt()</a:t>
            </a:r>
            <a:endParaRPr b="0" lang="en-IN" sz="1500" spc="-1" strike="noStrike">
              <a:solidFill>
                <a:srgbClr val="000000"/>
              </a:solidFill>
              <a:latin typeface="Arial"/>
            </a:endParaRPr>
          </a:p>
        </p:txBody>
      </p:sp>
      <p:sp>
        <p:nvSpPr>
          <p:cNvPr id="149" name=""/>
          <p:cNvSpPr/>
          <p:nvPr/>
        </p:nvSpPr>
        <p:spPr>
          <a:xfrm>
            <a:off x="2160000" y="3780720"/>
            <a:ext cx="1799280" cy="359280"/>
          </a:xfrm>
          <a:prstGeom prst="hexagon">
            <a:avLst>
              <a:gd name="adj" fmla="val 125000"/>
              <a:gd name="vf" fmla="val 115470"/>
            </a:avLst>
          </a:prstGeom>
          <a:solidFill>
            <a:srgbClr val="fff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Choice</a:t>
            </a:r>
            <a:endParaRPr b="0" lang="en-IN" sz="1800" spc="-1" strike="noStrike">
              <a:solidFill>
                <a:srgbClr val="000000"/>
              </a:solidFill>
              <a:latin typeface="Arial"/>
            </a:endParaRPr>
          </a:p>
        </p:txBody>
      </p:sp>
      <p:sp>
        <p:nvSpPr>
          <p:cNvPr id="150" name=""/>
          <p:cNvSpPr/>
          <p:nvPr/>
        </p:nvSpPr>
        <p:spPr>
          <a:xfrm>
            <a:off x="540000" y="4320000"/>
            <a:ext cx="2879280" cy="53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ffffff"/>
                </a:solidFill>
                <a:latin typeface="Arial"/>
                <a:ea typeface="DejaVu Sans"/>
              </a:rPr>
              <a:t>Arrays.sort(filesList)</a:t>
            </a:r>
            <a:endParaRPr b="0" lang="en-IN" sz="1800" spc="-1" strike="noStrike">
              <a:solidFill>
                <a:srgbClr val="ffffff"/>
              </a:solidFill>
              <a:latin typeface="Arial"/>
            </a:endParaRPr>
          </a:p>
          <a:p>
            <a:pPr algn="ctr">
              <a:lnSpc>
                <a:spcPct val="100000"/>
              </a:lnSpc>
            </a:pPr>
            <a:r>
              <a:rPr b="1" lang="en-IN" sz="1800" spc="-1" strike="noStrike">
                <a:solidFill>
                  <a:srgbClr val="ffffff"/>
                </a:solidFill>
                <a:latin typeface="Arial"/>
                <a:ea typeface="DejaVu Sans"/>
              </a:rPr>
              <a:t>File file : fileList</a:t>
            </a:r>
            <a:endParaRPr b="0" lang="en-IN" sz="1800" spc="-1" strike="noStrike">
              <a:solidFill>
                <a:srgbClr val="ffffff"/>
              </a:solidFill>
              <a:latin typeface="Arial"/>
            </a:endParaRPr>
          </a:p>
        </p:txBody>
      </p:sp>
      <p:sp>
        <p:nvSpPr>
          <p:cNvPr id="151" name=""/>
          <p:cNvSpPr/>
          <p:nvPr/>
        </p:nvSpPr>
        <p:spPr>
          <a:xfrm>
            <a:off x="360000" y="5220000"/>
            <a:ext cx="3239280" cy="45000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System.out.println(file.gatName())</a:t>
            </a:r>
            <a:endParaRPr b="0" lang="en-IN" sz="1400" spc="-1" strike="noStrike">
              <a:solidFill>
                <a:srgbClr val="ffffff"/>
              </a:solidFill>
              <a:latin typeface="Arial"/>
            </a:endParaRPr>
          </a:p>
        </p:txBody>
      </p:sp>
      <p:cxnSp>
        <p:nvCxnSpPr>
          <p:cNvPr id="152" name=""/>
          <p:cNvCxnSpPr>
            <a:stCxn id="150" idx="1"/>
            <a:endCxn id="151" idx="-1"/>
          </p:cNvCxnSpPr>
          <p:nvPr/>
        </p:nvCxnSpPr>
        <p:spPr>
          <a:xfrm flipV="1" rot="10800000">
            <a:off x="360000" y="4589640"/>
            <a:ext cx="180360" cy="855720"/>
          </a:xfrm>
          <a:prstGeom prst="bentConnector3">
            <a:avLst>
              <a:gd name="adj1" fmla="val 200000"/>
            </a:avLst>
          </a:prstGeom>
          <a:ln w="0">
            <a:solidFill>
              <a:srgbClr val="3465a4"/>
            </a:solidFill>
            <a:tailEnd len="med" type="triangle" w="med"/>
          </a:ln>
        </p:spPr>
      </p:cxnSp>
      <p:cxnSp>
        <p:nvCxnSpPr>
          <p:cNvPr id="153" name=""/>
          <p:cNvCxnSpPr>
            <a:stCxn id="149" idx="1"/>
          </p:cNvCxnSpPr>
          <p:nvPr/>
        </p:nvCxnSpPr>
        <p:spPr>
          <a:xfrm flipH="1" rot="16200000">
            <a:off x="3608640" y="4041360"/>
            <a:ext cx="391320" cy="588600"/>
          </a:xfrm>
          <a:prstGeom prst="bentConnector3">
            <a:avLst>
              <a:gd name="adj1" fmla="val 100000"/>
            </a:avLst>
          </a:prstGeom>
          <a:ln w="0">
            <a:solidFill>
              <a:srgbClr val="3465a4"/>
            </a:solidFill>
            <a:tailEnd len="med" type="triangle" w="med"/>
          </a:ln>
        </p:spPr>
      </p:cxnSp>
      <p:cxnSp>
        <p:nvCxnSpPr>
          <p:cNvPr id="154" name=""/>
          <p:cNvCxnSpPr>
            <a:stCxn id="148" idx="6"/>
            <a:endCxn id="149" idx="-1"/>
          </p:cNvCxnSpPr>
          <p:nvPr/>
        </p:nvCxnSpPr>
        <p:spPr>
          <a:xfrm>
            <a:off x="3419280" y="3329640"/>
            <a:ext cx="540360" cy="631080"/>
          </a:xfrm>
          <a:prstGeom prst="bentConnector3">
            <a:avLst>
              <a:gd name="adj1" fmla="val 100133"/>
            </a:avLst>
          </a:prstGeom>
          <a:ln w="0">
            <a:solidFill>
              <a:srgbClr val="3465a4"/>
            </a:solidFill>
            <a:tailEnd len="med" type="triangle" w="med"/>
          </a:ln>
        </p:spPr>
      </p:cxnSp>
      <p:sp>
        <p:nvSpPr>
          <p:cNvPr id="155" name=""/>
          <p:cNvSpPr/>
          <p:nvPr/>
        </p:nvSpPr>
        <p:spPr>
          <a:xfrm>
            <a:off x="1620000" y="3780000"/>
            <a:ext cx="359280" cy="35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1</a:t>
            </a:r>
            <a:endParaRPr b="0" lang="en-IN" sz="1800" spc="-1" strike="noStrike">
              <a:solidFill>
                <a:srgbClr val="000000"/>
              </a:solidFill>
              <a:latin typeface="Arial"/>
            </a:endParaRPr>
          </a:p>
        </p:txBody>
      </p:sp>
      <p:cxnSp>
        <p:nvCxnSpPr>
          <p:cNvPr id="156" name=""/>
          <p:cNvCxnSpPr>
            <a:stCxn id="149" idx="3"/>
          </p:cNvCxnSpPr>
          <p:nvPr/>
        </p:nvCxnSpPr>
        <p:spPr>
          <a:xfrm flipV="1" rot="10800000">
            <a:off x="460800" y="3960000"/>
            <a:ext cx="1699560" cy="457920"/>
          </a:xfrm>
          <a:prstGeom prst="bentConnector3">
            <a:avLst>
              <a:gd name="adj1" fmla="val 116525"/>
            </a:avLst>
          </a:prstGeom>
          <a:ln w="0">
            <a:solidFill>
              <a:srgbClr val="3465a4"/>
            </a:solidFill>
            <a:tailEnd len="med" type="triangle" w="med"/>
          </a:ln>
        </p:spPr>
      </p:cxnSp>
      <p:sp>
        <p:nvSpPr>
          <p:cNvPr id="157" name=""/>
          <p:cNvSpPr/>
          <p:nvPr/>
        </p:nvSpPr>
        <p:spPr>
          <a:xfrm>
            <a:off x="3600000" y="4320000"/>
            <a:ext cx="359280" cy="35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2</a:t>
            </a:r>
            <a:endParaRPr b="0" lang="en-IN" sz="1800" spc="-1" strike="noStrike">
              <a:solidFill>
                <a:srgbClr val="000000"/>
              </a:solidFill>
              <a:latin typeface="Arial"/>
            </a:endParaRPr>
          </a:p>
        </p:txBody>
      </p:sp>
      <p:sp>
        <p:nvSpPr>
          <p:cNvPr id="158" name=""/>
          <p:cNvSpPr/>
          <p:nvPr/>
        </p:nvSpPr>
        <p:spPr>
          <a:xfrm>
            <a:off x="4140000" y="3991680"/>
            <a:ext cx="1979280" cy="53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Boolean sub-running = true</a:t>
            </a:r>
            <a:endParaRPr b="0" lang="en-IN" sz="1400" spc="-1" strike="noStrike">
              <a:solidFill>
                <a:srgbClr val="ffffff"/>
              </a:solidFill>
              <a:latin typeface="Arial"/>
            </a:endParaRPr>
          </a:p>
        </p:txBody>
      </p:sp>
      <p:sp>
        <p:nvSpPr>
          <p:cNvPr id="159" name=""/>
          <p:cNvSpPr/>
          <p:nvPr/>
        </p:nvSpPr>
        <p:spPr>
          <a:xfrm>
            <a:off x="4680000" y="3669840"/>
            <a:ext cx="663120" cy="28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Arial"/>
                <a:ea typeface="DejaVu Sans"/>
              </a:rPr>
              <a:t>TRUE</a:t>
            </a:r>
            <a:endParaRPr b="0" lang="en-IN" sz="1400" spc="-1" strike="noStrike">
              <a:solidFill>
                <a:srgbClr val="000000"/>
              </a:solidFill>
              <a:latin typeface="Arial"/>
            </a:endParaRPr>
          </a:p>
        </p:txBody>
      </p:sp>
      <p:sp>
        <p:nvSpPr>
          <p:cNvPr id="160" name=""/>
          <p:cNvSpPr/>
          <p:nvPr/>
        </p:nvSpPr>
        <p:spPr>
          <a:xfrm>
            <a:off x="4140000" y="4678560"/>
            <a:ext cx="2159280" cy="99000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ffffff"/>
                </a:solidFill>
                <a:latin typeface="Arial"/>
                <a:ea typeface="DejaVu Sans"/>
              </a:rPr>
              <a:t>1.CREATE FILE</a:t>
            </a:r>
            <a:endParaRPr b="0" lang="en-IN" sz="1200" spc="-1" strike="noStrike">
              <a:solidFill>
                <a:srgbClr val="ffffff"/>
              </a:solidFill>
              <a:latin typeface="Arial"/>
            </a:endParaRPr>
          </a:p>
          <a:p>
            <a:pPr algn="ctr">
              <a:lnSpc>
                <a:spcPct val="100000"/>
              </a:lnSpc>
            </a:pPr>
            <a:r>
              <a:rPr b="1" lang="en-IN" sz="1200" spc="-1" strike="noStrike">
                <a:solidFill>
                  <a:srgbClr val="ffffff"/>
                </a:solidFill>
                <a:latin typeface="Arial"/>
                <a:ea typeface="DejaVu Sans"/>
              </a:rPr>
              <a:t>2.DELETE FILE</a:t>
            </a:r>
            <a:endParaRPr b="0" lang="en-IN" sz="1200" spc="-1" strike="noStrike">
              <a:solidFill>
                <a:srgbClr val="ffffff"/>
              </a:solidFill>
              <a:latin typeface="Arial"/>
            </a:endParaRPr>
          </a:p>
          <a:p>
            <a:pPr algn="ctr">
              <a:lnSpc>
                <a:spcPct val="100000"/>
              </a:lnSpc>
            </a:pPr>
            <a:r>
              <a:rPr b="1" lang="en-IN" sz="1200" spc="-1" strike="noStrike">
                <a:solidFill>
                  <a:srgbClr val="ffffff"/>
                </a:solidFill>
                <a:latin typeface="Arial"/>
                <a:ea typeface="DejaVu Sans"/>
              </a:rPr>
              <a:t>3.SEARCH FILE</a:t>
            </a:r>
            <a:endParaRPr b="0" lang="en-IN" sz="1200" spc="-1" strike="noStrike">
              <a:solidFill>
                <a:srgbClr val="ffffff"/>
              </a:solidFill>
              <a:latin typeface="Arial"/>
            </a:endParaRPr>
          </a:p>
          <a:p>
            <a:pPr algn="ctr">
              <a:lnSpc>
                <a:spcPct val="100000"/>
              </a:lnSpc>
            </a:pPr>
            <a:r>
              <a:rPr b="1" lang="en-IN" sz="1200" spc="-1" strike="noStrike">
                <a:solidFill>
                  <a:srgbClr val="ffffff"/>
                </a:solidFill>
                <a:latin typeface="Arial"/>
                <a:ea typeface="DejaVu Sans"/>
              </a:rPr>
              <a:t>4. EXIT SUB MENU</a:t>
            </a:r>
            <a:endParaRPr b="0" lang="en-IN" sz="1200" spc="-1" strike="noStrike">
              <a:solidFill>
                <a:srgbClr val="ffffff"/>
              </a:solidFill>
              <a:latin typeface="Arial"/>
            </a:endParaRPr>
          </a:p>
        </p:txBody>
      </p:sp>
      <p:sp>
        <p:nvSpPr>
          <p:cNvPr id="161" name=""/>
          <p:cNvSpPr/>
          <p:nvPr/>
        </p:nvSpPr>
        <p:spPr>
          <a:xfrm>
            <a:off x="5040000" y="4500000"/>
            <a:ext cx="180000" cy="1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cxnSp>
        <p:nvCxnSpPr>
          <p:cNvPr id="162" name=""/>
          <p:cNvCxnSpPr>
            <a:stCxn id="160" idx="3"/>
            <a:endCxn id="163" idx="3"/>
          </p:cNvCxnSpPr>
          <p:nvPr/>
        </p:nvCxnSpPr>
        <p:spPr>
          <a:xfrm flipV="1">
            <a:off x="6299280" y="1900440"/>
            <a:ext cx="317160" cy="3273480"/>
          </a:xfrm>
          <a:prstGeom prst="bentConnector2">
            <a:avLst/>
          </a:prstGeom>
          <a:ln w="0">
            <a:solidFill>
              <a:srgbClr val="3465a4"/>
            </a:solidFill>
            <a:tailEnd len="med" type="triangle" w="med"/>
          </a:ln>
        </p:spPr>
      </p:cxnSp>
      <p:sp>
        <p:nvSpPr>
          <p:cNvPr id="164" name=""/>
          <p:cNvSpPr/>
          <p:nvPr/>
        </p:nvSpPr>
        <p:spPr>
          <a:xfrm>
            <a:off x="8820000" y="1440000"/>
            <a:ext cx="1260000" cy="539280"/>
          </a:xfrm>
          <a:prstGeom prst="rect">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000000"/>
                </a:solidFill>
                <a:latin typeface="Arial"/>
                <a:ea typeface="DejaVu Sans"/>
              </a:rPr>
              <a:t>FILE CREATION</a:t>
            </a:r>
            <a:endParaRPr b="0" lang="en-IN" sz="1400" spc="-1" strike="noStrike">
              <a:solidFill>
                <a:srgbClr val="000000"/>
              </a:solidFill>
              <a:latin typeface="Arial"/>
            </a:endParaRPr>
          </a:p>
        </p:txBody>
      </p:sp>
      <p:sp>
        <p:nvSpPr>
          <p:cNvPr id="163" name=""/>
          <p:cNvSpPr/>
          <p:nvPr/>
        </p:nvSpPr>
        <p:spPr>
          <a:xfrm>
            <a:off x="6300000" y="1440000"/>
            <a:ext cx="2159280" cy="53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500" spc="-1" strike="noStrike">
                <a:solidFill>
                  <a:srgbClr val="000000"/>
                </a:solidFill>
                <a:latin typeface="Arial"/>
                <a:ea typeface="DejaVu Sans"/>
              </a:rPr>
              <a:t>Choice = sc.nextInt()</a:t>
            </a:r>
            <a:endParaRPr b="0" lang="en-IN" sz="1500" spc="-1" strike="noStrike">
              <a:solidFill>
                <a:srgbClr val="000000"/>
              </a:solidFill>
              <a:latin typeface="Arial"/>
            </a:endParaRPr>
          </a:p>
        </p:txBody>
      </p:sp>
      <p:sp>
        <p:nvSpPr>
          <p:cNvPr id="165" name=""/>
          <p:cNvSpPr/>
          <p:nvPr/>
        </p:nvSpPr>
        <p:spPr>
          <a:xfrm flipH="1" flipV="1">
            <a:off x="8460000" y="1620000"/>
            <a:ext cx="360000" cy="180000"/>
          </a:xfrm>
          <a:prstGeom prst="line">
            <a:avLst/>
          </a:prstGeom>
          <a:ln w="0">
            <a:solidFill>
              <a:srgbClr val="3465a4"/>
            </a:solidFill>
            <a:prstDash val="lgDash"/>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66" name=""/>
          <p:cNvSpPr/>
          <p:nvPr/>
        </p:nvSpPr>
        <p:spPr>
          <a:xfrm>
            <a:off x="6480000" y="2880000"/>
            <a:ext cx="359280" cy="53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1</a:t>
            </a:r>
            <a:endParaRPr b="0" lang="en-IN" sz="1800" spc="-1" strike="noStrike">
              <a:solidFill>
                <a:srgbClr val="000000"/>
              </a:solidFill>
              <a:latin typeface="Arial"/>
            </a:endParaRPr>
          </a:p>
        </p:txBody>
      </p:sp>
      <p:sp>
        <p:nvSpPr>
          <p:cNvPr id="167" name=""/>
          <p:cNvSpPr/>
          <p:nvPr/>
        </p:nvSpPr>
        <p:spPr>
          <a:xfrm>
            <a:off x="7380000" y="2160000"/>
            <a:ext cx="2519280" cy="719280"/>
          </a:xfrm>
          <a:prstGeom prst="diamond">
            <a:avLst/>
          </a:prstGeom>
          <a:solidFill>
            <a:srgbClr val="fff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000000"/>
                </a:solidFill>
                <a:latin typeface="Arial"/>
                <a:ea typeface="DejaVu Sans"/>
              </a:rPr>
              <a:t>res != true</a:t>
            </a:r>
            <a:endParaRPr b="0" lang="en-IN" sz="1200" spc="-1" strike="noStrike">
              <a:solidFill>
                <a:srgbClr val="000000"/>
              </a:solidFill>
              <a:latin typeface="Arial"/>
            </a:endParaRPr>
          </a:p>
        </p:txBody>
      </p:sp>
      <p:sp>
        <p:nvSpPr>
          <p:cNvPr id="168" name=""/>
          <p:cNvSpPr/>
          <p:nvPr/>
        </p:nvSpPr>
        <p:spPr>
          <a:xfrm>
            <a:off x="7740000" y="1980000"/>
            <a:ext cx="406800" cy="31176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69" name=""/>
          <p:cNvSpPr/>
          <p:nvPr/>
        </p:nvSpPr>
        <p:spPr>
          <a:xfrm>
            <a:off x="7020000" y="3600000"/>
            <a:ext cx="1259280" cy="89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FILE COULD NOT BE CREATED</a:t>
            </a:r>
            <a:endParaRPr b="0" lang="en-IN" sz="1400" spc="-1" strike="noStrike">
              <a:solidFill>
                <a:srgbClr val="ffffff"/>
              </a:solidFill>
              <a:latin typeface="Arial"/>
            </a:endParaRPr>
          </a:p>
        </p:txBody>
      </p:sp>
      <p:sp>
        <p:nvSpPr>
          <p:cNvPr id="170" name=""/>
          <p:cNvSpPr/>
          <p:nvPr/>
        </p:nvSpPr>
        <p:spPr>
          <a:xfrm>
            <a:off x="8640000" y="3600000"/>
            <a:ext cx="1259280" cy="89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FILE CREATED SUCCESSFULLY</a:t>
            </a:r>
            <a:endParaRPr b="0" lang="en-IN" sz="1400" spc="-1" strike="noStrike">
              <a:solidFill>
                <a:srgbClr val="ffffff"/>
              </a:solidFill>
              <a:latin typeface="Arial"/>
            </a:endParaRPr>
          </a:p>
        </p:txBody>
      </p:sp>
      <p:cxnSp>
        <p:nvCxnSpPr>
          <p:cNvPr id="171" name=""/>
          <p:cNvCxnSpPr>
            <a:stCxn id="167" idx="2"/>
            <a:endCxn id="169" idx="-1"/>
          </p:cNvCxnSpPr>
          <p:nvPr/>
        </p:nvCxnSpPr>
        <p:spPr>
          <a:xfrm rot="5400000">
            <a:off x="7784280" y="2744640"/>
            <a:ext cx="721080" cy="990360"/>
          </a:xfrm>
          <a:prstGeom prst="bentConnector3">
            <a:avLst>
              <a:gd name="adj1" fmla="val 50049"/>
            </a:avLst>
          </a:prstGeom>
          <a:ln w="0">
            <a:solidFill>
              <a:srgbClr val="3465a4"/>
            </a:solidFill>
            <a:tailEnd len="med" type="triangle" w="med"/>
          </a:ln>
        </p:spPr>
      </p:cxnSp>
      <p:cxnSp>
        <p:nvCxnSpPr>
          <p:cNvPr id="172" name=""/>
          <p:cNvCxnSpPr>
            <a:endCxn id="173" idx="2"/>
          </p:cNvCxnSpPr>
          <p:nvPr/>
        </p:nvCxnSpPr>
        <p:spPr>
          <a:xfrm flipH="1" rot="16200000">
            <a:off x="8794440" y="3058560"/>
            <a:ext cx="376200" cy="707040"/>
          </a:xfrm>
          <a:prstGeom prst="bentConnector3">
            <a:avLst>
              <a:gd name="adj1" fmla="val 0"/>
            </a:avLst>
          </a:prstGeom>
          <a:ln w="0">
            <a:solidFill>
              <a:srgbClr val="3465a4"/>
            </a:solidFill>
            <a:tailEnd len="med" type="triangle" w="med"/>
          </a:ln>
        </p:spPr>
      </p:cxnSp>
      <p:sp>
        <p:nvSpPr>
          <p:cNvPr id="174" name=""/>
          <p:cNvSpPr/>
          <p:nvPr/>
        </p:nvSpPr>
        <p:spPr>
          <a:xfrm>
            <a:off x="7380000" y="3240000"/>
            <a:ext cx="594360" cy="260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200" spc="-1" strike="noStrike">
                <a:solidFill>
                  <a:srgbClr val="000000"/>
                </a:solidFill>
                <a:latin typeface="Arial"/>
                <a:ea typeface="DejaVu Sans"/>
              </a:rPr>
              <a:t>TRUE</a:t>
            </a:r>
            <a:endParaRPr b="0" lang="en-IN" sz="1200" spc="-1" strike="noStrike">
              <a:solidFill>
                <a:srgbClr val="000000"/>
              </a:solidFill>
              <a:latin typeface="Arial"/>
            </a:endParaRPr>
          </a:p>
        </p:txBody>
      </p:sp>
      <p:sp>
        <p:nvSpPr>
          <p:cNvPr id="173" name=""/>
          <p:cNvSpPr/>
          <p:nvPr/>
        </p:nvSpPr>
        <p:spPr>
          <a:xfrm>
            <a:off x="9000000" y="3240000"/>
            <a:ext cx="672120" cy="360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200" spc="-1" strike="noStrike">
                <a:solidFill>
                  <a:srgbClr val="000000"/>
                </a:solidFill>
                <a:latin typeface="Arial"/>
                <a:ea typeface="DejaVu Sans"/>
              </a:rPr>
              <a:t>FALSE</a:t>
            </a:r>
            <a:endParaRPr b="0" lang="en-IN" sz="1200" spc="-1" strike="noStrike">
              <a:solidFill>
                <a:srgbClr val="000000"/>
              </a:solidFill>
              <a:latin typeface="Arial"/>
            </a:endParaRPr>
          </a:p>
        </p:txBody>
      </p:sp>
      <p:cxnSp>
        <p:nvCxnSpPr>
          <p:cNvPr id="175" name=""/>
          <p:cNvCxnSpPr>
            <a:stCxn id="160" idx="4294967295"/>
          </p:cNvCxnSpPr>
          <p:nvPr/>
        </p:nvCxnSpPr>
        <p:spPr>
          <a:xfrm>
            <a:off x="6299280" y="5173560"/>
            <a:ext cx="938880" cy="475920"/>
          </a:xfrm>
          <a:prstGeom prst="bentConnector3">
            <a:avLst>
              <a:gd name="adj1" fmla="val 172688"/>
            </a:avLst>
          </a:prstGeom>
          <a:ln w="0">
            <a:solidFill>
              <a:srgbClr val="3465a4"/>
            </a:solidFill>
            <a:tailEnd len="med" type="triangle" w="med"/>
          </a:ln>
        </p:spPr>
      </p:cxnSp>
      <p:sp>
        <p:nvSpPr>
          <p:cNvPr id="176" name=""/>
          <p:cNvSpPr/>
          <p:nvPr/>
        </p:nvSpPr>
        <p:spPr>
          <a:xfrm>
            <a:off x="7740000" y="5173560"/>
            <a:ext cx="359280" cy="36000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2</a:t>
            </a:r>
            <a:endParaRPr b="0" lang="en-IN" sz="1800" spc="-1" strike="noStrike">
              <a:solidFill>
                <a:srgbClr val="000000"/>
              </a:solidFill>
              <a:latin typeface="Arial"/>
            </a:endParaRPr>
          </a:p>
        </p:txBody>
      </p:sp>
      <p:sp>
        <p:nvSpPr>
          <p:cNvPr id="177" name=""/>
          <p:cNvSpPr txBox="1"/>
          <p:nvPr/>
        </p:nvSpPr>
        <p:spPr>
          <a:xfrm>
            <a:off x="-55080" y="4958640"/>
            <a:ext cx="595080" cy="261360"/>
          </a:xfrm>
          <a:prstGeom prst="rect">
            <a:avLst/>
          </a:prstGeom>
          <a:noFill/>
          <a:ln w="0">
            <a:noFill/>
          </a:ln>
        </p:spPr>
        <p:txBody>
          <a:bodyPr lIns="90000" rIns="90000" tIns="45000" bIns="45000" anchor="t">
            <a:noAutofit/>
          </a:bodyPr>
          <a:p>
            <a:r>
              <a:rPr b="1" lang="en-IN" sz="1200" spc="-1" strike="noStrike">
                <a:solidFill>
                  <a:srgbClr val="000000"/>
                </a:solidFill>
                <a:latin typeface="Arial"/>
                <a:ea typeface="DejaVu Sans"/>
              </a:rPr>
              <a:t>TRUE</a:t>
            </a:r>
            <a:endParaRPr b="0" lang="en-IN" sz="1200" spc="-1" strike="noStrike">
              <a:solidFill>
                <a:srgbClr val="000000"/>
              </a:solidFill>
              <a:latin typeface="Arial"/>
            </a:endParaRPr>
          </a:p>
        </p:txBody>
      </p:sp>
      <p:sp>
        <p:nvSpPr>
          <p:cNvPr id="3" name="PlaceHolder 2"/>
          <p:cNvSpPr>
            <a:spLocks noGrp="1"/>
          </p:cNvSpPr>
          <p:nvPr>
            <p:ph type="sldNum" idx="5"/>
          </p:nvPr>
        </p:nvSpPr>
        <p:spPr/>
        <p:txBody>
          <a:bodyPr/>
          <a:p>
            <a:fld id="{0D3B9F95-4CBF-4350-8075-892B4023CCE8}" type="slidenum">
              <a:t>15</a:t>
            </a:fld>
          </a:p>
        </p:txBody>
      </p:sp>
      <p:sp>
        <p:nvSpPr>
          <p:cNvPr id="4" name="PlaceHolder 3"/>
          <p:cNvSpPr>
            <a:spLocks noGrp="1"/>
          </p:cNvSpPr>
          <p:nvPr>
            <p:ph type="dt" idx="6"/>
          </p:nvPr>
        </p:nvSpPr>
        <p:spPr/>
        <p:txBody>
          <a:bodyPr/>
          <a:p>
            <a:fld id="{49A246C3-753E-4978-92C6-0F8D86087D8F}" type="datetime1">
              <a:rPr lang="en-IN"/>
              <a:t>20/01/2023</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
          <p:cNvSpPr/>
          <p:nvPr/>
        </p:nvSpPr>
        <p:spPr>
          <a:xfrm>
            <a:off x="180000" y="900000"/>
            <a:ext cx="1979280" cy="53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500" spc="-1" strike="noStrike">
                <a:solidFill>
                  <a:srgbClr val="000000"/>
                </a:solidFill>
                <a:latin typeface="Arial"/>
                <a:ea typeface="DejaVu Sans"/>
              </a:rPr>
              <a:t>Choice = sc.nextInt()</a:t>
            </a:r>
            <a:endParaRPr b="0" lang="en-IN" sz="1500" spc="-1" strike="noStrike">
              <a:solidFill>
                <a:srgbClr val="000000"/>
              </a:solidFill>
              <a:latin typeface="Arial"/>
            </a:endParaRPr>
          </a:p>
        </p:txBody>
      </p:sp>
      <p:sp>
        <p:nvSpPr>
          <p:cNvPr id="179" name=""/>
          <p:cNvSpPr/>
          <p:nvPr/>
        </p:nvSpPr>
        <p:spPr>
          <a:xfrm>
            <a:off x="1799280" y="180000"/>
            <a:ext cx="1260000" cy="539280"/>
          </a:xfrm>
          <a:prstGeom prst="rect">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000000"/>
                </a:solidFill>
                <a:latin typeface="Arial"/>
                <a:ea typeface="DejaVu Sans"/>
              </a:rPr>
              <a:t>DELETE A FILE</a:t>
            </a:r>
            <a:endParaRPr b="0" lang="en-IN" sz="1400" spc="-1" strike="noStrike">
              <a:solidFill>
                <a:srgbClr val="000000"/>
              </a:solidFill>
              <a:latin typeface="Arial"/>
            </a:endParaRPr>
          </a:p>
        </p:txBody>
      </p:sp>
      <p:sp>
        <p:nvSpPr>
          <p:cNvPr id="180" name=""/>
          <p:cNvSpPr/>
          <p:nvPr/>
        </p:nvSpPr>
        <p:spPr>
          <a:xfrm flipV="1">
            <a:off x="1980000" y="720000"/>
            <a:ext cx="540000" cy="360000"/>
          </a:xfrm>
          <a:prstGeom prst="line">
            <a:avLst/>
          </a:prstGeom>
          <a:ln w="0">
            <a:solidFill>
              <a:srgbClr val="3465a4"/>
            </a:solidFill>
            <a:prstDash val="lgDash"/>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81" name=""/>
          <p:cNvSpPr/>
          <p:nvPr/>
        </p:nvSpPr>
        <p:spPr>
          <a:xfrm>
            <a:off x="4320000" y="0"/>
            <a:ext cx="360" cy="90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82" name=""/>
          <p:cNvSpPr/>
          <p:nvPr/>
        </p:nvSpPr>
        <p:spPr>
          <a:xfrm>
            <a:off x="900000" y="360000"/>
            <a:ext cx="359280" cy="35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2</a:t>
            </a:r>
            <a:endParaRPr b="0" lang="en-IN" sz="1800" spc="-1" strike="noStrike">
              <a:solidFill>
                <a:srgbClr val="000000"/>
              </a:solidFill>
              <a:latin typeface="Arial"/>
            </a:endParaRPr>
          </a:p>
        </p:txBody>
      </p:sp>
      <p:sp>
        <p:nvSpPr>
          <p:cNvPr id="183" name=""/>
          <p:cNvSpPr/>
          <p:nvPr/>
        </p:nvSpPr>
        <p:spPr>
          <a:xfrm>
            <a:off x="180000" y="1800000"/>
            <a:ext cx="2519280" cy="719280"/>
          </a:xfrm>
          <a:prstGeom prst="diamond">
            <a:avLst/>
          </a:prstGeom>
          <a:solidFill>
            <a:srgbClr val="fff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000000"/>
                </a:solidFill>
                <a:latin typeface="Arial"/>
                <a:ea typeface="DejaVu Sans"/>
              </a:rPr>
              <a:t>File.exitsts()</a:t>
            </a:r>
            <a:endParaRPr b="0" lang="en-IN" sz="1200" spc="-1" strike="noStrike">
              <a:solidFill>
                <a:srgbClr val="000000"/>
              </a:solidFill>
              <a:latin typeface="Arial"/>
            </a:endParaRPr>
          </a:p>
        </p:txBody>
      </p:sp>
      <p:sp>
        <p:nvSpPr>
          <p:cNvPr id="184" name=""/>
          <p:cNvSpPr/>
          <p:nvPr/>
        </p:nvSpPr>
        <p:spPr>
          <a:xfrm>
            <a:off x="900000" y="1440000"/>
            <a:ext cx="54000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85" name=""/>
          <p:cNvSpPr/>
          <p:nvPr/>
        </p:nvSpPr>
        <p:spPr>
          <a:xfrm>
            <a:off x="0" y="3780000"/>
            <a:ext cx="1259280" cy="89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FILE DOES NOT EXIST</a:t>
            </a:r>
            <a:endParaRPr b="0" lang="en-IN" sz="1400" spc="-1" strike="noStrike">
              <a:solidFill>
                <a:srgbClr val="ffffff"/>
              </a:solidFill>
              <a:latin typeface="Arial"/>
            </a:endParaRPr>
          </a:p>
        </p:txBody>
      </p:sp>
      <p:sp>
        <p:nvSpPr>
          <p:cNvPr id="186" name=""/>
          <p:cNvSpPr/>
          <p:nvPr/>
        </p:nvSpPr>
        <p:spPr>
          <a:xfrm>
            <a:off x="1440000" y="3780000"/>
            <a:ext cx="1259280" cy="89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FILE DELETED SUCCESSFULLY</a:t>
            </a:r>
            <a:endParaRPr b="0" lang="en-IN" sz="1400" spc="-1" strike="noStrike">
              <a:solidFill>
                <a:srgbClr val="ffffff"/>
              </a:solidFill>
              <a:latin typeface="Arial"/>
            </a:endParaRPr>
          </a:p>
        </p:txBody>
      </p:sp>
      <p:cxnSp>
        <p:nvCxnSpPr>
          <p:cNvPr id="187" name=""/>
          <p:cNvCxnSpPr>
            <a:stCxn id="183" idx="2"/>
            <a:endCxn id="185" idx="0"/>
          </p:cNvCxnSpPr>
          <p:nvPr/>
        </p:nvCxnSpPr>
        <p:spPr>
          <a:xfrm rot="5400000">
            <a:off x="404280" y="2744640"/>
            <a:ext cx="1261080" cy="810360"/>
          </a:xfrm>
          <a:prstGeom prst="bentConnector3">
            <a:avLst>
              <a:gd name="adj1" fmla="val 67846"/>
            </a:avLst>
          </a:prstGeom>
          <a:ln w="0">
            <a:solidFill>
              <a:srgbClr val="3465a4"/>
            </a:solidFill>
            <a:tailEnd len="med" type="triangle" w="med"/>
          </a:ln>
        </p:spPr>
      </p:cxnSp>
      <p:cxnSp>
        <p:nvCxnSpPr>
          <p:cNvPr id="188" name=""/>
          <p:cNvCxnSpPr>
            <a:stCxn id="183" idx="2"/>
            <a:endCxn id="186" idx="0"/>
          </p:cNvCxnSpPr>
          <p:nvPr/>
        </p:nvCxnSpPr>
        <p:spPr>
          <a:xfrm flipH="1" rot="16200000">
            <a:off x="1124280" y="2834640"/>
            <a:ext cx="1261080" cy="630360"/>
          </a:xfrm>
          <a:prstGeom prst="bentConnector3">
            <a:avLst>
              <a:gd name="adj1" fmla="val 71444"/>
            </a:avLst>
          </a:prstGeom>
          <a:ln w="0">
            <a:solidFill>
              <a:srgbClr val="3465a4"/>
            </a:solidFill>
            <a:tailEnd len="med" type="triangle" w="med"/>
          </a:ln>
        </p:spPr>
      </p:cxnSp>
      <p:sp>
        <p:nvSpPr>
          <p:cNvPr id="189" name=""/>
          <p:cNvSpPr/>
          <p:nvPr/>
        </p:nvSpPr>
        <p:spPr>
          <a:xfrm>
            <a:off x="1080000" y="0"/>
            <a:ext cx="360" cy="90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90" name=""/>
          <p:cNvSpPr/>
          <p:nvPr/>
        </p:nvSpPr>
        <p:spPr>
          <a:xfrm>
            <a:off x="3060000" y="900000"/>
            <a:ext cx="1979280" cy="53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500" spc="-1" strike="noStrike">
                <a:solidFill>
                  <a:srgbClr val="000000"/>
                </a:solidFill>
                <a:latin typeface="Arial"/>
                <a:ea typeface="DejaVu Sans"/>
              </a:rPr>
              <a:t>Choice = sc.nextInt()</a:t>
            </a:r>
            <a:endParaRPr b="0" lang="en-IN" sz="1500" spc="-1" strike="noStrike">
              <a:solidFill>
                <a:srgbClr val="000000"/>
              </a:solidFill>
              <a:latin typeface="Arial"/>
            </a:endParaRPr>
          </a:p>
        </p:txBody>
      </p:sp>
      <p:sp>
        <p:nvSpPr>
          <p:cNvPr id="191" name=""/>
          <p:cNvSpPr/>
          <p:nvPr/>
        </p:nvSpPr>
        <p:spPr>
          <a:xfrm>
            <a:off x="4140000" y="360000"/>
            <a:ext cx="359280" cy="35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3</a:t>
            </a:r>
            <a:endParaRPr b="0" lang="en-IN" sz="1800" spc="-1" strike="noStrike">
              <a:solidFill>
                <a:srgbClr val="000000"/>
              </a:solidFill>
              <a:latin typeface="Arial"/>
            </a:endParaRPr>
          </a:p>
        </p:txBody>
      </p:sp>
      <p:sp>
        <p:nvSpPr>
          <p:cNvPr id="192" name=""/>
          <p:cNvSpPr/>
          <p:nvPr/>
        </p:nvSpPr>
        <p:spPr>
          <a:xfrm>
            <a:off x="3060000" y="1800000"/>
            <a:ext cx="2699280" cy="719280"/>
          </a:xfrm>
          <a:prstGeom prst="diamond">
            <a:avLst/>
          </a:prstGeom>
          <a:solidFill>
            <a:srgbClr val="fff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050" spc="-1" strike="noStrike">
                <a:solidFill>
                  <a:srgbClr val="000000"/>
                </a:solidFill>
                <a:latin typeface="Arial"/>
                <a:ea typeface="DejaVu Sans"/>
              </a:rPr>
              <a:t>f.getName().equals(filenamesearch)</a:t>
            </a:r>
            <a:endParaRPr b="0" lang="en-IN" sz="1050" spc="-1" strike="noStrike">
              <a:solidFill>
                <a:srgbClr val="000000"/>
              </a:solidFill>
              <a:latin typeface="Arial"/>
            </a:endParaRPr>
          </a:p>
        </p:txBody>
      </p:sp>
      <p:sp>
        <p:nvSpPr>
          <p:cNvPr id="193" name=""/>
          <p:cNvSpPr/>
          <p:nvPr/>
        </p:nvSpPr>
        <p:spPr>
          <a:xfrm>
            <a:off x="4680000" y="180000"/>
            <a:ext cx="1260000" cy="539280"/>
          </a:xfrm>
          <a:prstGeom prst="rect">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000000"/>
                </a:solidFill>
                <a:latin typeface="Arial"/>
                <a:ea typeface="DejaVu Sans"/>
              </a:rPr>
              <a:t>SEARCH THE FILE</a:t>
            </a:r>
            <a:endParaRPr b="0" lang="en-IN" sz="1400" spc="-1" strike="noStrike">
              <a:solidFill>
                <a:srgbClr val="000000"/>
              </a:solidFill>
              <a:latin typeface="Arial"/>
            </a:endParaRPr>
          </a:p>
        </p:txBody>
      </p:sp>
      <p:sp>
        <p:nvSpPr>
          <p:cNvPr id="194" name=""/>
          <p:cNvSpPr/>
          <p:nvPr/>
        </p:nvSpPr>
        <p:spPr>
          <a:xfrm>
            <a:off x="3600000" y="1440000"/>
            <a:ext cx="54000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195" name=""/>
          <p:cNvSpPr/>
          <p:nvPr/>
        </p:nvSpPr>
        <p:spPr>
          <a:xfrm flipV="1">
            <a:off x="5040000" y="720000"/>
            <a:ext cx="540000" cy="360000"/>
          </a:xfrm>
          <a:prstGeom prst="line">
            <a:avLst/>
          </a:prstGeom>
          <a:ln w="0">
            <a:solidFill>
              <a:srgbClr val="3465a4"/>
            </a:solidFill>
            <a:prstDash val="lgDash"/>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cxnSp>
        <p:nvCxnSpPr>
          <p:cNvPr id="196" name=""/>
          <p:cNvCxnSpPr>
            <a:endCxn id="197" idx="0"/>
          </p:cNvCxnSpPr>
          <p:nvPr/>
        </p:nvCxnSpPr>
        <p:spPr>
          <a:xfrm flipH="1" rot="16200000">
            <a:off x="4229640" y="2700000"/>
            <a:ext cx="1260360" cy="900000"/>
          </a:xfrm>
          <a:prstGeom prst="bentConnector3">
            <a:avLst>
              <a:gd name="adj1" fmla="val 39285"/>
            </a:avLst>
          </a:prstGeom>
          <a:ln w="0">
            <a:solidFill>
              <a:srgbClr val="3465a4"/>
            </a:solidFill>
            <a:tailEnd len="med" type="triangle" w="med"/>
          </a:ln>
        </p:spPr>
      </p:cxnSp>
      <p:cxnSp>
        <p:nvCxnSpPr>
          <p:cNvPr id="198" name=""/>
          <p:cNvCxnSpPr>
            <a:endCxn id="199" idx="0"/>
          </p:cNvCxnSpPr>
          <p:nvPr/>
        </p:nvCxnSpPr>
        <p:spPr>
          <a:xfrm rot="5400000">
            <a:off x="3509640" y="2879280"/>
            <a:ext cx="1080720" cy="721080"/>
          </a:xfrm>
          <a:prstGeom prst="bentConnector3">
            <a:avLst>
              <a:gd name="adj1" fmla="val 54181"/>
            </a:avLst>
          </a:prstGeom>
          <a:ln w="0">
            <a:solidFill>
              <a:srgbClr val="3465a4"/>
            </a:solidFill>
            <a:tailEnd len="med" type="triangle" w="med"/>
          </a:ln>
        </p:spPr>
      </p:cxnSp>
      <p:sp>
        <p:nvSpPr>
          <p:cNvPr id="199" name=""/>
          <p:cNvSpPr/>
          <p:nvPr/>
        </p:nvSpPr>
        <p:spPr>
          <a:xfrm>
            <a:off x="3060000" y="3780000"/>
            <a:ext cx="1259280" cy="89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FILE FOUND</a:t>
            </a:r>
            <a:endParaRPr b="0" lang="en-IN" sz="1400" spc="-1" strike="noStrike">
              <a:solidFill>
                <a:srgbClr val="ffffff"/>
              </a:solidFill>
              <a:latin typeface="Arial"/>
            </a:endParaRPr>
          </a:p>
        </p:txBody>
      </p:sp>
      <p:sp>
        <p:nvSpPr>
          <p:cNvPr id="197" name=""/>
          <p:cNvSpPr/>
          <p:nvPr/>
        </p:nvSpPr>
        <p:spPr>
          <a:xfrm>
            <a:off x="4680000" y="3780000"/>
            <a:ext cx="1259280" cy="89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FILE NOT FOUND</a:t>
            </a:r>
            <a:endParaRPr b="0" lang="en-IN" sz="1400" spc="-1" strike="noStrike">
              <a:solidFill>
                <a:srgbClr val="ffffff"/>
              </a:solidFill>
              <a:latin typeface="Arial"/>
            </a:endParaRPr>
          </a:p>
        </p:txBody>
      </p:sp>
      <p:sp>
        <p:nvSpPr>
          <p:cNvPr id="200" name=""/>
          <p:cNvSpPr/>
          <p:nvPr/>
        </p:nvSpPr>
        <p:spPr>
          <a:xfrm>
            <a:off x="7740000" y="0"/>
            <a:ext cx="360" cy="12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201" name=""/>
          <p:cNvSpPr/>
          <p:nvPr/>
        </p:nvSpPr>
        <p:spPr>
          <a:xfrm>
            <a:off x="7560000" y="360000"/>
            <a:ext cx="359280" cy="35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DejaVu Sans"/>
              </a:rPr>
              <a:t>4</a:t>
            </a:r>
            <a:endParaRPr b="0" lang="en-IN" sz="1800" spc="-1" strike="noStrike">
              <a:solidFill>
                <a:srgbClr val="000000"/>
              </a:solidFill>
              <a:latin typeface="Arial"/>
            </a:endParaRPr>
          </a:p>
        </p:txBody>
      </p:sp>
      <p:sp>
        <p:nvSpPr>
          <p:cNvPr id="202" name=""/>
          <p:cNvSpPr/>
          <p:nvPr/>
        </p:nvSpPr>
        <p:spPr>
          <a:xfrm>
            <a:off x="1565640" y="2880000"/>
            <a:ext cx="59436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200" spc="-1" strike="noStrike">
                <a:solidFill>
                  <a:srgbClr val="000000"/>
                </a:solidFill>
                <a:latin typeface="Arial"/>
                <a:ea typeface="DejaVu Sans"/>
              </a:rPr>
              <a:t>TRUE</a:t>
            </a:r>
            <a:endParaRPr b="0" lang="en-IN" sz="1200" spc="-1" strike="noStrike">
              <a:solidFill>
                <a:srgbClr val="000000"/>
              </a:solidFill>
              <a:latin typeface="Arial"/>
            </a:endParaRPr>
          </a:p>
        </p:txBody>
      </p:sp>
      <p:sp>
        <p:nvSpPr>
          <p:cNvPr id="203" name=""/>
          <p:cNvSpPr/>
          <p:nvPr/>
        </p:nvSpPr>
        <p:spPr>
          <a:xfrm>
            <a:off x="4714920" y="2880000"/>
            <a:ext cx="59436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200" spc="-1" strike="noStrike">
                <a:solidFill>
                  <a:srgbClr val="000000"/>
                </a:solidFill>
                <a:latin typeface="Arial"/>
                <a:ea typeface="DejaVu Sans"/>
              </a:rPr>
              <a:t>TRUE</a:t>
            </a:r>
            <a:endParaRPr b="0" lang="en-IN" sz="1200" spc="-1" strike="noStrike">
              <a:solidFill>
                <a:srgbClr val="000000"/>
              </a:solidFill>
              <a:latin typeface="Arial"/>
            </a:endParaRPr>
          </a:p>
        </p:txBody>
      </p:sp>
      <p:sp>
        <p:nvSpPr>
          <p:cNvPr id="204" name=""/>
          <p:cNvSpPr/>
          <p:nvPr/>
        </p:nvSpPr>
        <p:spPr>
          <a:xfrm>
            <a:off x="3647160" y="2798640"/>
            <a:ext cx="67212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200" spc="-1" strike="noStrike">
                <a:solidFill>
                  <a:srgbClr val="000000"/>
                </a:solidFill>
                <a:latin typeface="Arial"/>
                <a:ea typeface="DejaVu Sans"/>
              </a:rPr>
              <a:t>FALSE</a:t>
            </a:r>
            <a:endParaRPr b="0" lang="en-IN" sz="1200" spc="-1" strike="noStrike">
              <a:solidFill>
                <a:srgbClr val="000000"/>
              </a:solidFill>
              <a:latin typeface="Arial"/>
            </a:endParaRPr>
          </a:p>
        </p:txBody>
      </p:sp>
      <p:sp>
        <p:nvSpPr>
          <p:cNvPr id="205" name=""/>
          <p:cNvSpPr/>
          <p:nvPr/>
        </p:nvSpPr>
        <p:spPr>
          <a:xfrm>
            <a:off x="630000" y="2798640"/>
            <a:ext cx="67212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200" spc="-1" strike="noStrike">
                <a:solidFill>
                  <a:srgbClr val="000000"/>
                </a:solidFill>
                <a:latin typeface="Arial"/>
                <a:ea typeface="DejaVu Sans"/>
              </a:rPr>
              <a:t>FALSE</a:t>
            </a:r>
            <a:endParaRPr b="0" lang="en-IN" sz="1200" spc="-1" strike="noStrike">
              <a:solidFill>
                <a:srgbClr val="000000"/>
              </a:solidFill>
              <a:latin typeface="Arial"/>
            </a:endParaRPr>
          </a:p>
        </p:txBody>
      </p:sp>
      <p:sp>
        <p:nvSpPr>
          <p:cNvPr id="206" name=""/>
          <p:cNvSpPr/>
          <p:nvPr/>
        </p:nvSpPr>
        <p:spPr>
          <a:xfrm>
            <a:off x="6840000" y="1260000"/>
            <a:ext cx="1979280" cy="899280"/>
          </a:xfrm>
          <a:prstGeom prst="rect">
            <a:avLst/>
          </a:prstGeom>
          <a:solidFill>
            <a:srgbClr val="0000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400" spc="-1" strike="noStrike">
                <a:solidFill>
                  <a:srgbClr val="ffffff"/>
                </a:solidFill>
                <a:latin typeface="Arial"/>
                <a:ea typeface="DejaVu Sans"/>
              </a:rPr>
              <a:t>CASE 4</a:t>
            </a:r>
            <a:endParaRPr b="0" lang="en-IN" sz="1400" spc="-1" strike="noStrike">
              <a:solidFill>
                <a:srgbClr val="ffffff"/>
              </a:solidFill>
              <a:latin typeface="Arial"/>
            </a:endParaRPr>
          </a:p>
          <a:p>
            <a:pPr algn="ctr">
              <a:lnSpc>
                <a:spcPct val="100000"/>
              </a:lnSpc>
            </a:pPr>
            <a:r>
              <a:rPr b="1" lang="en-IN" sz="1400" spc="-1" strike="noStrike">
                <a:solidFill>
                  <a:srgbClr val="ffffff"/>
                </a:solidFill>
                <a:latin typeface="Arial"/>
                <a:ea typeface="DejaVu Sans"/>
              </a:rPr>
              <a:t>subRunning = False</a:t>
            </a:r>
            <a:endParaRPr b="0" lang="en-IN" sz="1400" spc="-1" strike="noStrike">
              <a:solidFill>
                <a:srgbClr val="ffffff"/>
              </a:solidFill>
              <a:latin typeface="Arial"/>
            </a:endParaRPr>
          </a:p>
        </p:txBody>
      </p:sp>
      <p:sp>
        <p:nvSpPr>
          <p:cNvPr id="207" name=""/>
          <p:cNvSpPr/>
          <p:nvPr/>
        </p:nvSpPr>
        <p:spPr>
          <a:xfrm>
            <a:off x="7740000" y="2160000"/>
            <a:ext cx="360" cy="10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ff4000"/>
              </a:solidFill>
              <a:latin typeface="Arial"/>
              <a:ea typeface="DejaVu Sans"/>
            </a:endParaRPr>
          </a:p>
        </p:txBody>
      </p:sp>
      <p:sp>
        <p:nvSpPr>
          <p:cNvPr id="208" name=""/>
          <p:cNvSpPr/>
          <p:nvPr/>
        </p:nvSpPr>
        <p:spPr>
          <a:xfrm>
            <a:off x="6660000" y="3240000"/>
            <a:ext cx="2519280" cy="719280"/>
          </a:xfrm>
          <a:prstGeom prst="ellipse">
            <a:avLst/>
          </a:prstGeom>
          <a:solidFill>
            <a:srgbClr val="ffbf00"/>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r>
              <a:rPr b="1" lang="en-IN" sz="1500" spc="-1" strike="noStrike">
                <a:solidFill>
                  <a:srgbClr val="000000"/>
                </a:solidFill>
                <a:latin typeface="Arial"/>
                <a:ea typeface="DejaVu Sans"/>
              </a:rPr>
              <a:t>Case 3:</a:t>
            </a:r>
            <a:endParaRPr b="0" lang="en-IN" sz="1500" spc="-1" strike="noStrike">
              <a:solidFill>
                <a:srgbClr val="000000"/>
              </a:solidFill>
              <a:latin typeface="Arial"/>
            </a:endParaRPr>
          </a:p>
          <a:p>
            <a:pPr algn="ctr">
              <a:lnSpc>
                <a:spcPct val="100000"/>
              </a:lnSpc>
            </a:pPr>
            <a:r>
              <a:rPr b="1" lang="en-IN" sz="1500" spc="-1" strike="noStrike">
                <a:solidFill>
                  <a:srgbClr val="000000"/>
                </a:solidFill>
                <a:latin typeface="Arial"/>
                <a:ea typeface="DejaVu Sans"/>
              </a:rPr>
              <a:t>Running = False</a:t>
            </a:r>
            <a:endParaRPr b="0" lang="en-IN" sz="1500" spc="-1" strike="noStrike">
              <a:solidFill>
                <a:srgbClr val="000000"/>
              </a:solidFill>
              <a:latin typeface="Arial"/>
            </a:endParaRPr>
          </a:p>
        </p:txBody>
      </p:sp>
      <p:sp>
        <p:nvSpPr>
          <p:cNvPr id="2" name="PlaceHolder 1"/>
          <p:cNvSpPr>
            <a:spLocks noGrp="1"/>
          </p:cNvSpPr>
          <p:nvPr>
            <p:ph type="sldNum" idx="5"/>
          </p:nvPr>
        </p:nvSpPr>
        <p:spPr/>
        <p:txBody>
          <a:bodyPr/>
          <a:p>
            <a:fld id="{7866AC03-430A-4E40-8EC7-E777638F6807}" type="slidenum">
              <a:t>16</a:t>
            </a:fld>
          </a:p>
        </p:txBody>
      </p:sp>
      <p:sp>
        <p:nvSpPr>
          <p:cNvPr id="3" name="PlaceHolder 2"/>
          <p:cNvSpPr>
            <a:spLocks noGrp="1"/>
          </p:cNvSpPr>
          <p:nvPr>
            <p:ph type="dt" idx="6"/>
          </p:nvPr>
        </p:nvSpPr>
        <p:spPr/>
        <p:txBody>
          <a:bodyPr/>
          <a:p>
            <a:fld id="{1D58D88E-3893-4515-A721-285845028372}" type="datetime1">
              <a:rPr lang="en-IN"/>
              <a:t>20/01/2023</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0" y="180000"/>
            <a:ext cx="9718560" cy="47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Core Concepts Used In The Project:</a:t>
            </a:r>
            <a:endParaRPr b="0" lang="en-IN" sz="2800" spc="-1" strike="noStrike">
              <a:solidFill>
                <a:srgbClr val="000000"/>
              </a:solidFill>
              <a:latin typeface="Arial"/>
            </a:endParaRPr>
          </a:p>
        </p:txBody>
      </p:sp>
      <p:sp>
        <p:nvSpPr>
          <p:cNvPr id="210" name=""/>
          <p:cNvSpPr/>
          <p:nvPr/>
        </p:nvSpPr>
        <p:spPr>
          <a:xfrm>
            <a:off x="18000" y="1080000"/>
            <a:ext cx="10152720" cy="3506760"/>
          </a:xfrm>
          <a:prstGeom prst="rect">
            <a:avLst/>
          </a:prstGeom>
          <a:noFill/>
          <a:ln w="0">
            <a:noFill/>
          </a:ln>
        </p:spPr>
        <p:style>
          <a:lnRef idx="0"/>
          <a:fillRef idx="0"/>
          <a:effectRef idx="0"/>
          <a:fontRef idx="minor"/>
        </p:style>
        <p:txBody>
          <a:bodyPr lIns="90000" rIns="90000" tIns="45000" bIns="45000" anchor="t">
            <a:noAutofit/>
          </a:bodyPr>
          <a:p>
            <a:pPr marL="450000" indent="-216000">
              <a:lnSpc>
                <a:spcPct val="100000"/>
              </a:lnSpc>
              <a:spcBef>
                <a:spcPts val="1191"/>
              </a:spcBef>
              <a:spcAft>
                <a:spcPts val="992"/>
              </a:spcAft>
              <a:buClr>
                <a:srgbClr val="000000"/>
              </a:buClr>
              <a:buSzPct val="70000"/>
              <a:buFont typeface="LiHei Pro"/>
              <a:buChar char="◆"/>
            </a:pPr>
            <a:r>
              <a:rPr b="0" lang="en-IN" sz="1600" spc="-1" strike="noStrike">
                <a:solidFill>
                  <a:srgbClr val="000000"/>
                </a:solidFill>
                <a:latin typeface="Arial"/>
                <a:ea typeface="DejaVu Sans"/>
              </a:rPr>
              <a:t>The project uses various core concepts of Java programming language such as file handling, data structures like arrays, loops, and control statements like if-else and switch-case. </a:t>
            </a:r>
            <a:endParaRPr b="0" lang="en-IN" sz="1600" spc="-1" strike="noStrike">
              <a:solidFill>
                <a:srgbClr val="000000"/>
              </a:solidFill>
              <a:latin typeface="Arial"/>
            </a:endParaRPr>
          </a:p>
          <a:p>
            <a:pPr marL="450000" indent="-216000">
              <a:lnSpc>
                <a:spcPct val="100000"/>
              </a:lnSpc>
              <a:spcBef>
                <a:spcPts val="1191"/>
              </a:spcBef>
              <a:spcAft>
                <a:spcPts val="992"/>
              </a:spcAft>
              <a:buClr>
                <a:srgbClr val="000000"/>
              </a:buClr>
              <a:buSzPct val="70000"/>
              <a:buFont typeface="LiHei Pro"/>
              <a:buChar char="◆"/>
            </a:pPr>
            <a:r>
              <a:rPr b="0" lang="en-IN" sz="1600" spc="-1" strike="noStrike">
                <a:solidFill>
                  <a:srgbClr val="000000"/>
                </a:solidFill>
                <a:latin typeface="Arial"/>
                <a:ea typeface="DejaVu Sans"/>
              </a:rPr>
              <a:t>The File class from the java.io package is used for file operations like creating, deleting, and searching for files. </a:t>
            </a:r>
            <a:endParaRPr b="0" lang="en-IN" sz="1600" spc="-1" strike="noStrike">
              <a:solidFill>
                <a:srgbClr val="000000"/>
              </a:solidFill>
              <a:latin typeface="Arial"/>
            </a:endParaRPr>
          </a:p>
          <a:p>
            <a:pPr marL="450000" indent="-216000">
              <a:lnSpc>
                <a:spcPct val="100000"/>
              </a:lnSpc>
              <a:spcBef>
                <a:spcPts val="1191"/>
              </a:spcBef>
              <a:spcAft>
                <a:spcPts val="992"/>
              </a:spcAft>
              <a:buClr>
                <a:srgbClr val="000000"/>
              </a:buClr>
              <a:buSzPct val="70000"/>
              <a:buFont typeface="LiHei Pro"/>
              <a:buChar char="◆"/>
            </a:pPr>
            <a:r>
              <a:rPr b="0" lang="en-IN" sz="1600" spc="-1" strike="noStrike">
                <a:solidFill>
                  <a:srgbClr val="000000"/>
                </a:solidFill>
                <a:latin typeface="Arial"/>
                <a:ea typeface="DejaVu Sans"/>
              </a:rPr>
              <a:t>The Scanner class from the java.util package is used for reading user inputs. </a:t>
            </a:r>
            <a:endParaRPr b="0" lang="en-IN" sz="1600" spc="-1" strike="noStrike">
              <a:solidFill>
                <a:srgbClr val="000000"/>
              </a:solidFill>
              <a:latin typeface="Arial"/>
            </a:endParaRPr>
          </a:p>
          <a:p>
            <a:pPr marL="450000" indent="-216000">
              <a:lnSpc>
                <a:spcPct val="100000"/>
              </a:lnSpc>
              <a:spcBef>
                <a:spcPts val="1191"/>
              </a:spcBef>
              <a:spcAft>
                <a:spcPts val="992"/>
              </a:spcAft>
              <a:buClr>
                <a:srgbClr val="000000"/>
              </a:buClr>
              <a:buSzPct val="70000"/>
              <a:buFont typeface="LiHei Pro"/>
              <a:buChar char="◆"/>
            </a:pPr>
            <a:r>
              <a:rPr b="0" lang="en-IN" sz="1600" spc="-1" strike="noStrike">
                <a:solidFill>
                  <a:srgbClr val="000000"/>
                </a:solidFill>
                <a:latin typeface="Arial"/>
                <a:ea typeface="DejaVu Sans"/>
              </a:rPr>
              <a:t>The Arrays class from the java.util package is used for sorting the files in ascending order.</a:t>
            </a:r>
            <a:endParaRPr b="0" lang="en-IN" sz="1600" spc="-1" strike="noStrike">
              <a:solidFill>
                <a:srgbClr val="000000"/>
              </a:solidFill>
              <a:latin typeface="Arial"/>
            </a:endParaRPr>
          </a:p>
          <a:p>
            <a:pPr marL="450000" indent="-216000">
              <a:lnSpc>
                <a:spcPct val="100000"/>
              </a:lnSpc>
              <a:spcBef>
                <a:spcPts val="1191"/>
              </a:spcBef>
              <a:spcAft>
                <a:spcPts val="992"/>
              </a:spcAft>
              <a:buClr>
                <a:srgbClr val="000000"/>
              </a:buClr>
              <a:buSzPct val="70000"/>
              <a:buFont typeface="LiHei Pro"/>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The project also uses exception handling using try-catch blocks for handling IOExceptions. </a:t>
            </a:r>
            <a:endParaRPr b="0" lang="en-IN" sz="1600" spc="-1" strike="noStrike">
              <a:solidFill>
                <a:srgbClr val="000000"/>
              </a:solidFill>
              <a:latin typeface="Arial"/>
            </a:endParaRPr>
          </a:p>
          <a:p>
            <a:pPr marL="450000" indent="-216000">
              <a:lnSpc>
                <a:spcPct val="100000"/>
              </a:lnSpc>
              <a:spcBef>
                <a:spcPts val="1191"/>
              </a:spcBef>
              <a:spcAft>
                <a:spcPts val="992"/>
              </a:spcAft>
              <a:buClr>
                <a:srgbClr val="000000"/>
              </a:buClr>
              <a:buSzPct val="70000"/>
              <a:buFont typeface="LiHei Pro"/>
              <a:buChar char="◆"/>
            </a:pPr>
            <a:r>
              <a:rPr b="0" lang="en-IN" sz="1600" spc="-1" strike="noStrike">
                <a:solidFill>
                  <a:srgbClr val="000000"/>
                </a:solidFill>
                <a:latin typeface="Arial"/>
                <a:ea typeface="DejaVu Sans"/>
              </a:rPr>
              <a:t>Overall, the project demonstrates the use of basic Java programming concepts for implementing a simple file management system.</a:t>
            </a:r>
            <a:endParaRPr b="0" lang="en-IN" sz="1600" spc="-1" strike="noStrike">
              <a:solidFill>
                <a:srgbClr val="000000"/>
              </a:solidFill>
              <a:latin typeface="Arial"/>
            </a:endParaRPr>
          </a:p>
        </p:txBody>
      </p:sp>
      <p:sp>
        <p:nvSpPr>
          <p:cNvPr id="3" name="PlaceHolder 2"/>
          <p:cNvSpPr>
            <a:spLocks noGrp="1"/>
          </p:cNvSpPr>
          <p:nvPr>
            <p:ph type="sldNum" idx="5"/>
          </p:nvPr>
        </p:nvSpPr>
        <p:spPr/>
        <p:txBody>
          <a:bodyPr/>
          <a:p>
            <a:fld id="{FBF9960C-08DB-42E8-B2E1-78A0CE57C9FD}" type="slidenum">
              <a:t>17</a:t>
            </a:fld>
          </a:p>
        </p:txBody>
      </p:sp>
      <p:sp>
        <p:nvSpPr>
          <p:cNvPr id="4" name="PlaceHolder 3"/>
          <p:cNvSpPr>
            <a:spLocks noGrp="1"/>
          </p:cNvSpPr>
          <p:nvPr>
            <p:ph type="dt" idx="6"/>
          </p:nvPr>
        </p:nvSpPr>
        <p:spPr/>
        <p:txBody>
          <a:bodyPr/>
          <a:p>
            <a:fld id="{407434C0-F722-469E-A1DF-59B72BBA77A7}" type="datetime1">
              <a:rPr lang="en-IN"/>
              <a:t>20/01/2023</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1" name=""/>
          <p:cNvGraphicFramePr/>
          <p:nvPr/>
        </p:nvGraphicFramePr>
        <p:xfrm>
          <a:off x="0" y="720000"/>
          <a:ext cx="10080360" cy="4268880"/>
        </p:xfrm>
        <a:graphic>
          <a:graphicData uri="http://schemas.openxmlformats.org/drawingml/2006/table">
            <a:tbl>
              <a:tblPr/>
              <a:tblGrid>
                <a:gridCol w="3359160"/>
                <a:gridCol w="1810080"/>
                <a:gridCol w="4911480"/>
              </a:tblGrid>
              <a:tr h="426960">
                <a:tc>
                  <a:txBody>
                    <a:bodyPr lIns="90000" rIns="90000" anchor="t">
                      <a:noAutofit/>
                    </a:bodyPr>
                    <a:p>
                      <a:pPr algn="ctr">
                        <a:lnSpc>
                          <a:spcPct val="100000"/>
                        </a:lnSpc>
                      </a:pPr>
                      <a:r>
                        <a:rPr b="1" lang="en-IN" sz="1800" spc="-1" strike="noStrike">
                          <a:solidFill>
                            <a:srgbClr val="ffffff"/>
                          </a:solidFill>
                          <a:highlight>
                            <a:srgbClr val="000000"/>
                          </a:highlight>
                          <a:latin typeface="Arial Black"/>
                        </a:rPr>
                        <a:t>Method Name</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highlight>
                            <a:srgbClr val="000000"/>
                          </a:highlight>
                          <a:latin typeface="Arial Black"/>
                        </a:rPr>
                        <a:t>Return Type</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highlight>
                            <a:srgbClr val="000000"/>
                          </a:highlight>
                          <a:latin typeface="Arial Black"/>
                        </a:rPr>
                        <a:t>Use Of Method</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40360">
                <a:tc>
                  <a:txBody>
                    <a:bodyPr lIns="90000" rIns="90000" anchor="t">
                      <a:noAutofit/>
                    </a:bodyPr>
                    <a:p>
                      <a:pPr algn="ctr">
                        <a:lnSpc>
                          <a:spcPct val="100000"/>
                        </a:lnSpc>
                      </a:pPr>
                      <a:r>
                        <a:rPr b="1" lang="en-IN" sz="1600" spc="-1" strike="noStrike">
                          <a:solidFill>
                            <a:srgbClr val="ffffff"/>
                          </a:solidFill>
                          <a:latin typeface="Arial Black"/>
                        </a:rPr>
                        <a:t>createNewFile()</a:t>
                      </a:r>
                      <a:endParaRPr b="0" lang="en-IN" sz="16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600" spc="-1" strike="noStrike">
                          <a:solidFill>
                            <a:srgbClr val="000000"/>
                          </a:solidFill>
                          <a:latin typeface="Arial Black"/>
                        </a:rPr>
                        <a:t>Boolean</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pPr>
                      <a:r>
                        <a:rPr b="1" lang="en-IN" sz="1600" spc="-1" strike="noStrike">
                          <a:solidFill>
                            <a:srgbClr val="000000"/>
                          </a:solidFill>
                          <a:latin typeface="Arial Black"/>
                        </a:rPr>
                        <a:t>Creates an empty file</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40360">
                <a:tc>
                  <a:txBody>
                    <a:bodyPr lIns="90000" rIns="90000" anchor="t">
                      <a:noAutofit/>
                    </a:bodyPr>
                    <a:p>
                      <a:pPr algn="ctr">
                        <a:lnSpc>
                          <a:spcPct val="100000"/>
                        </a:lnSpc>
                      </a:pPr>
                      <a:r>
                        <a:rPr b="1" lang="en-IN" sz="1600" spc="-1" strike="noStrike">
                          <a:solidFill>
                            <a:srgbClr val="ffffff"/>
                          </a:solidFill>
                          <a:latin typeface="Arial Black"/>
                        </a:rPr>
                        <a:t>canWrite()</a:t>
                      </a:r>
                      <a:endParaRPr b="0" lang="en-IN" sz="16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600" spc="-1" strike="noStrike">
                          <a:solidFill>
                            <a:srgbClr val="000000"/>
                          </a:solidFill>
                          <a:latin typeface="Arial Black"/>
                        </a:rPr>
                        <a:t>Boolean</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pPr>
                      <a:r>
                        <a:rPr b="1" lang="en-IN" sz="1600" spc="-1" strike="noStrike">
                          <a:solidFill>
                            <a:srgbClr val="000000"/>
                          </a:solidFill>
                          <a:latin typeface="Arial Black"/>
                        </a:rPr>
                        <a:t>Checks whether the file is writable or not</a:t>
                      </a:r>
                      <a:endParaRPr b="0" lang="en-IN" sz="1600" spc="-1" strike="noStrike">
                        <a:solidFill>
                          <a:srgbClr val="000000"/>
                        </a:solidFill>
                        <a:latin typeface="Arial"/>
                      </a:endParaRPr>
                    </a:p>
                    <a:p>
                      <a:pPr algn="ctr">
                        <a:lnSpc>
                          <a:spcPct val="100000"/>
                        </a:lnSpc>
                      </a:pP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40360">
                <a:tc>
                  <a:txBody>
                    <a:bodyPr lIns="90000" rIns="90000" anchor="t">
                      <a:noAutofit/>
                    </a:bodyPr>
                    <a:p>
                      <a:pPr algn="ctr">
                        <a:lnSpc>
                          <a:spcPct val="100000"/>
                        </a:lnSpc>
                      </a:pPr>
                      <a:r>
                        <a:rPr b="1" lang="en-IN" sz="1600" spc="-1" strike="noStrike">
                          <a:solidFill>
                            <a:srgbClr val="ffffff"/>
                          </a:solidFill>
                          <a:latin typeface="Arial Black"/>
                        </a:rPr>
                        <a:t>delete()</a:t>
                      </a:r>
                      <a:endParaRPr b="0" lang="en-IN" sz="16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600" spc="-1" strike="noStrike">
                          <a:solidFill>
                            <a:srgbClr val="000000"/>
                          </a:solidFill>
                          <a:latin typeface="Arial Black"/>
                        </a:rPr>
                        <a:t>Boolean</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pPr>
                      <a:r>
                        <a:rPr b="1" lang="en-IN" sz="1600" spc="-1" strike="noStrike">
                          <a:solidFill>
                            <a:srgbClr val="000000"/>
                          </a:solidFill>
                          <a:latin typeface="Arial Black"/>
                        </a:rPr>
                        <a:t>Deletes a file</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40360">
                <a:tc>
                  <a:txBody>
                    <a:bodyPr lIns="90000" rIns="90000" anchor="t">
                      <a:noAutofit/>
                    </a:bodyPr>
                    <a:p>
                      <a:pPr algn="ctr">
                        <a:lnSpc>
                          <a:spcPct val="100000"/>
                        </a:lnSpc>
                      </a:pPr>
                      <a:r>
                        <a:rPr b="1" lang="en-IN" sz="1600" spc="-1" strike="noStrike">
                          <a:solidFill>
                            <a:srgbClr val="ffffff"/>
                          </a:solidFill>
                          <a:latin typeface="Arial Black"/>
                        </a:rPr>
                        <a:t>exists()</a:t>
                      </a:r>
                      <a:endParaRPr b="0" lang="en-IN" sz="16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600" spc="-1" strike="noStrike">
                          <a:solidFill>
                            <a:srgbClr val="000000"/>
                          </a:solidFill>
                          <a:latin typeface="Arial Black"/>
                        </a:rPr>
                        <a:t>Boolean</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pPr>
                      <a:r>
                        <a:rPr b="1" lang="en-IN" sz="1600" spc="-1" strike="noStrike">
                          <a:solidFill>
                            <a:srgbClr val="000000"/>
                          </a:solidFill>
                          <a:latin typeface="Arial Black"/>
                        </a:rPr>
                        <a:t>Checks wether the file exists</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40360">
                <a:tc>
                  <a:txBody>
                    <a:bodyPr lIns="90000" rIns="90000" anchor="t">
                      <a:noAutofit/>
                    </a:bodyPr>
                    <a:p>
                      <a:pPr algn="ctr">
                        <a:lnSpc>
                          <a:spcPct val="100000"/>
                        </a:lnSpc>
                      </a:pPr>
                      <a:r>
                        <a:rPr b="1" lang="en-IN" sz="1600" spc="-1" strike="noStrike">
                          <a:solidFill>
                            <a:srgbClr val="ffffff"/>
                          </a:solidFill>
                          <a:latin typeface="Arial Black"/>
                        </a:rPr>
                        <a:t>getAbsolutePath()</a:t>
                      </a:r>
                      <a:endParaRPr b="0" lang="en-IN" sz="16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600" spc="-1" strike="noStrike">
                          <a:solidFill>
                            <a:srgbClr val="000000"/>
                          </a:solidFill>
                          <a:latin typeface="Arial Black"/>
                        </a:rPr>
                        <a:t>String</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pPr>
                      <a:r>
                        <a:rPr b="1" lang="en-IN" sz="1600" spc="-1" strike="noStrike">
                          <a:solidFill>
                            <a:srgbClr val="000000"/>
                          </a:solidFill>
                          <a:latin typeface="Arial Black"/>
                        </a:rPr>
                        <a:t>Returns the absolute pathname of the file</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40360">
                <a:tc>
                  <a:txBody>
                    <a:bodyPr lIns="90000" rIns="90000" anchor="t">
                      <a:noAutofit/>
                    </a:bodyPr>
                    <a:p>
                      <a:pPr algn="ctr">
                        <a:lnSpc>
                          <a:spcPct val="100000"/>
                        </a:lnSpc>
                      </a:pPr>
                      <a:r>
                        <a:rPr b="1" lang="en-IN" sz="1600" spc="-1" strike="noStrike">
                          <a:solidFill>
                            <a:srgbClr val="ffffff"/>
                          </a:solidFill>
                          <a:latin typeface="Arial Black"/>
                        </a:rPr>
                        <a:t>length()</a:t>
                      </a:r>
                      <a:endParaRPr b="0" lang="en-IN" sz="16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600" spc="-1" strike="noStrike">
                          <a:solidFill>
                            <a:srgbClr val="000000"/>
                          </a:solidFill>
                          <a:latin typeface="Arial Black"/>
                        </a:rPr>
                        <a:t>long</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pPr>
                      <a:r>
                        <a:rPr b="1" lang="en-IN" sz="1600" spc="-1" strike="noStrike">
                          <a:solidFill>
                            <a:srgbClr val="000000"/>
                          </a:solidFill>
                          <a:latin typeface="Arial Black"/>
                        </a:rPr>
                        <a:t>Returns the size of the file bytes</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37480">
                <a:tc>
                  <a:txBody>
                    <a:bodyPr lIns="90000" rIns="90000" anchor="t">
                      <a:noAutofit/>
                    </a:bodyPr>
                    <a:p>
                      <a:pPr algn="ctr">
                        <a:lnSpc>
                          <a:spcPct val="100000"/>
                        </a:lnSpc>
                      </a:pPr>
                      <a:r>
                        <a:rPr b="1" lang="en-IN" sz="1600" spc="-1" strike="noStrike">
                          <a:solidFill>
                            <a:srgbClr val="ffffff"/>
                          </a:solidFill>
                          <a:latin typeface="Arial Black"/>
                        </a:rPr>
                        <a:t>mkdir()</a:t>
                      </a:r>
                      <a:endParaRPr b="0" lang="en-IN" sz="16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600" spc="-1" strike="noStrike">
                          <a:solidFill>
                            <a:srgbClr val="000000"/>
                          </a:solidFill>
                          <a:latin typeface="Arial Black"/>
                        </a:rPr>
                        <a:t>Boolean</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pPr>
                      <a:r>
                        <a:rPr b="1" lang="en-IN" sz="1600" spc="-1" strike="noStrike">
                          <a:solidFill>
                            <a:srgbClr val="000000"/>
                          </a:solidFill>
                          <a:latin typeface="Arial Black"/>
                        </a:rPr>
                        <a:t>Creates a directory</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212" name=""/>
          <p:cNvSpPr/>
          <p:nvPr/>
        </p:nvSpPr>
        <p:spPr>
          <a:xfrm>
            <a:off x="0" y="0"/>
            <a:ext cx="10080000" cy="705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3600" spc="-1" strike="noStrike" u="sng">
                <a:solidFill>
                  <a:srgbClr val="000000"/>
                </a:solidFill>
                <a:uFillTx/>
                <a:latin typeface="Arial"/>
                <a:ea typeface="DejaVu Sans"/>
              </a:rPr>
              <a:t>File Class Popular Methods:</a:t>
            </a:r>
            <a:endParaRPr b="0" lang="en-IN" sz="3600" spc="-1" strike="noStrike">
              <a:solidFill>
                <a:srgbClr val="000000"/>
              </a:solidFill>
              <a:latin typeface="Arial"/>
            </a:endParaRPr>
          </a:p>
        </p:txBody>
      </p:sp>
      <p:sp>
        <p:nvSpPr>
          <p:cNvPr id="2" name="PlaceHolder 1"/>
          <p:cNvSpPr>
            <a:spLocks noGrp="1"/>
          </p:cNvSpPr>
          <p:nvPr>
            <p:ph type="sldNum" idx="5"/>
          </p:nvPr>
        </p:nvSpPr>
        <p:spPr/>
        <p:txBody>
          <a:bodyPr/>
          <a:p>
            <a:fld id="{ECA1F6F9-7ECD-45F1-8869-FAE79E8D9E01}" type="slidenum">
              <a:t>18</a:t>
            </a:fld>
          </a:p>
        </p:txBody>
      </p:sp>
      <p:sp>
        <p:nvSpPr>
          <p:cNvPr id="3" name="PlaceHolder 2"/>
          <p:cNvSpPr>
            <a:spLocks noGrp="1"/>
          </p:cNvSpPr>
          <p:nvPr>
            <p:ph type="dt" idx="6"/>
          </p:nvPr>
        </p:nvSpPr>
        <p:spPr/>
        <p:txBody>
          <a:bodyPr/>
          <a:p>
            <a:fld id="{CBA75F96-ADA0-4B37-B3A9-120A3AEA3280}" type="datetime1">
              <a:rPr lang="en-IN"/>
              <a:t>20/01/2023</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0" y="68760"/>
            <a:ext cx="10078920" cy="624240"/>
          </a:xfrm>
          <a:prstGeom prst="rect">
            <a:avLst/>
          </a:prstGeom>
          <a:noFill/>
          <a:ln w="0">
            <a:noFill/>
          </a:ln>
        </p:spPr>
        <p:txBody>
          <a:bodyPr lIns="0" rIns="0" tIns="0" bIns="0" anchor="ctr">
            <a:noAutofit/>
          </a:bodyPr>
          <a:p>
            <a:pPr indent="0">
              <a:lnSpc>
                <a:spcPct val="100000"/>
              </a:lnSpc>
              <a:buNone/>
              <a:tabLst>
                <a:tab algn="l" pos="0"/>
              </a:tabLst>
            </a:pPr>
            <a:r>
              <a:rPr b="1" lang="en-IN" sz="4400" spc="-1" strike="noStrike" u="sng">
                <a:solidFill>
                  <a:srgbClr val="000000"/>
                </a:solidFill>
                <a:uFillTx/>
                <a:latin typeface="Arial"/>
              </a:rPr>
              <a:t>Methods to perform file operation</a:t>
            </a:r>
            <a:endParaRPr b="0" lang="en-IN" sz="4400" spc="-1" strike="noStrike">
              <a:solidFill>
                <a:srgbClr val="000000"/>
              </a:solidFill>
              <a:latin typeface="Arial"/>
            </a:endParaRPr>
          </a:p>
        </p:txBody>
      </p:sp>
      <p:graphicFrame>
        <p:nvGraphicFramePr>
          <p:cNvPr id="214" name=""/>
          <p:cNvGraphicFramePr/>
          <p:nvPr/>
        </p:nvGraphicFramePr>
        <p:xfrm>
          <a:off x="32400" y="1225800"/>
          <a:ext cx="10052280" cy="3980520"/>
        </p:xfrm>
        <a:graphic>
          <a:graphicData uri="http://schemas.openxmlformats.org/drawingml/2006/table">
            <a:tbl>
              <a:tblPr/>
              <a:tblGrid>
                <a:gridCol w="3379320"/>
                <a:gridCol w="3379320"/>
                <a:gridCol w="3294000"/>
              </a:tblGrid>
              <a:tr h="708480">
                <a:tc>
                  <a:txBody>
                    <a:bodyPr lIns="90000" rIns="90000" anchor="t">
                      <a:noAutofit/>
                    </a:bodyPr>
                    <a:p>
                      <a:pPr algn="ctr">
                        <a:lnSpc>
                          <a:spcPct val="100000"/>
                        </a:lnSpc>
                      </a:pPr>
                      <a:r>
                        <a:rPr b="1" lang="en-IN" sz="2800" spc="-1" strike="noStrike">
                          <a:solidFill>
                            <a:srgbClr val="ffffff"/>
                          </a:solidFill>
                          <a:highlight>
                            <a:srgbClr val="000000"/>
                          </a:highlight>
                          <a:latin typeface="Arial"/>
                        </a:rPr>
                        <a:t>Operation</a:t>
                      </a:r>
                      <a:endParaRPr b="0" lang="en-IN" sz="2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2800" spc="-1" strike="noStrike">
                          <a:solidFill>
                            <a:srgbClr val="ffffff"/>
                          </a:solidFill>
                          <a:latin typeface="Arial"/>
                        </a:rPr>
                        <a:t>Method</a:t>
                      </a:r>
                      <a:endParaRPr b="0" lang="en-IN" sz="2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2800" spc="-1" strike="noStrike">
                          <a:solidFill>
                            <a:srgbClr val="ffffff"/>
                          </a:solidFill>
                          <a:latin typeface="Arial"/>
                        </a:rPr>
                        <a:t>Package</a:t>
                      </a:r>
                      <a:endParaRPr b="0" lang="en-IN" sz="2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831600">
                <a:tc>
                  <a:txBody>
                    <a:bodyPr lIns="90000" rIns="90000" anchor="t">
                      <a:noAutofit/>
                    </a:bodyPr>
                    <a:p>
                      <a:pPr algn="ctr">
                        <a:lnSpc>
                          <a:spcPct val="100000"/>
                        </a:lnSpc>
                      </a:pPr>
                      <a:r>
                        <a:rPr b="1" lang="en-IN" sz="2800" spc="-1" strike="noStrike">
                          <a:solidFill>
                            <a:srgbClr val="ffffff"/>
                          </a:solidFill>
                          <a:highlight>
                            <a:srgbClr val="000000"/>
                          </a:highlight>
                          <a:latin typeface="Arial"/>
                        </a:rPr>
                        <a:t>To create file</a:t>
                      </a:r>
                      <a:endParaRPr b="0" lang="en-IN" sz="2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2800" spc="-1" strike="noStrike">
                          <a:solidFill>
                            <a:srgbClr val="000000"/>
                          </a:solidFill>
                          <a:latin typeface="Arial"/>
                        </a:rPr>
                        <a:t>createNewFile()</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pPr>
                      <a:r>
                        <a:rPr b="1" lang="en-IN" sz="2800" spc="-1" strike="noStrike">
                          <a:solidFill>
                            <a:srgbClr val="000000"/>
                          </a:solidFill>
                          <a:latin typeface="Arial"/>
                        </a:rPr>
                        <a:t>Java.io.File</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31600">
                <a:tc>
                  <a:txBody>
                    <a:bodyPr lIns="90000" rIns="90000" anchor="t">
                      <a:noAutofit/>
                    </a:bodyPr>
                    <a:p>
                      <a:pPr algn="ctr">
                        <a:lnSpc>
                          <a:spcPct val="100000"/>
                        </a:lnSpc>
                      </a:pPr>
                      <a:r>
                        <a:rPr b="1" lang="en-IN" sz="2800" spc="-1" strike="noStrike">
                          <a:solidFill>
                            <a:srgbClr val="ffffff"/>
                          </a:solidFill>
                          <a:highlight>
                            <a:srgbClr val="000000"/>
                          </a:highlight>
                          <a:latin typeface="Arial"/>
                        </a:rPr>
                        <a:t>To read file</a:t>
                      </a:r>
                      <a:endParaRPr b="0" lang="en-IN" sz="2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2800" spc="-1" strike="noStrike">
                          <a:solidFill>
                            <a:srgbClr val="000000"/>
                          </a:solidFill>
                          <a:latin typeface="Arial"/>
                        </a:rPr>
                        <a:t>read()</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pPr>
                      <a:r>
                        <a:rPr b="1" lang="en-IN" sz="2800" spc="-1" strike="noStrike">
                          <a:solidFill>
                            <a:srgbClr val="000000"/>
                          </a:solidFill>
                          <a:latin typeface="Arial"/>
                        </a:rPr>
                        <a:t>Java.io.FileReader</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31600">
                <a:tc>
                  <a:txBody>
                    <a:bodyPr lIns="90000" rIns="90000" anchor="t">
                      <a:noAutofit/>
                    </a:bodyPr>
                    <a:p>
                      <a:pPr algn="ctr">
                        <a:lnSpc>
                          <a:spcPct val="100000"/>
                        </a:lnSpc>
                      </a:pPr>
                      <a:r>
                        <a:rPr b="1" lang="en-IN" sz="2800" spc="-1" strike="noStrike">
                          <a:solidFill>
                            <a:srgbClr val="ffffff"/>
                          </a:solidFill>
                          <a:highlight>
                            <a:srgbClr val="000000"/>
                          </a:highlight>
                          <a:latin typeface="Arial"/>
                        </a:rPr>
                        <a:t>To write file</a:t>
                      </a:r>
                      <a:endParaRPr b="0" lang="en-IN" sz="2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2800" spc="-1" strike="noStrike">
                          <a:solidFill>
                            <a:srgbClr val="000000"/>
                          </a:solidFill>
                          <a:latin typeface="Arial"/>
                        </a:rPr>
                        <a:t>write()</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pPr>
                      <a:r>
                        <a:rPr b="1" lang="en-IN" sz="2800" spc="-1" strike="noStrike">
                          <a:solidFill>
                            <a:srgbClr val="000000"/>
                          </a:solidFill>
                          <a:latin typeface="Arial"/>
                        </a:rPr>
                        <a:t>Java.io.FileWriter</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4320">
                <a:tc>
                  <a:txBody>
                    <a:bodyPr lIns="90000" rIns="90000" anchor="t">
                      <a:noAutofit/>
                    </a:bodyPr>
                    <a:p>
                      <a:pPr algn="ctr">
                        <a:lnSpc>
                          <a:spcPct val="100000"/>
                        </a:lnSpc>
                      </a:pPr>
                      <a:r>
                        <a:rPr b="1" lang="en-IN" sz="2800" spc="-1" strike="noStrike">
                          <a:solidFill>
                            <a:srgbClr val="ffffff"/>
                          </a:solidFill>
                          <a:highlight>
                            <a:srgbClr val="000000"/>
                          </a:highlight>
                          <a:latin typeface="Arial"/>
                        </a:rPr>
                        <a:t>To delete file</a:t>
                      </a:r>
                      <a:endParaRPr b="0" lang="en-IN" sz="2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2800" spc="-1" strike="noStrike">
                          <a:solidFill>
                            <a:srgbClr val="000000"/>
                          </a:solidFill>
                          <a:latin typeface="Arial"/>
                        </a:rPr>
                        <a:t>delete()</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pPr>
                      <a:r>
                        <a:rPr b="1" lang="en-IN" sz="2800" spc="-1" strike="noStrike">
                          <a:solidFill>
                            <a:srgbClr val="000000"/>
                          </a:solidFill>
                          <a:latin typeface="Arial"/>
                        </a:rPr>
                        <a:t>Java.io.File</a:t>
                      </a:r>
                      <a:endParaRPr b="0" lang="en-IN" sz="2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215" name=""/>
          <p:cNvSpPr/>
          <p:nvPr/>
        </p:nvSpPr>
        <p:spPr>
          <a:xfrm>
            <a:off x="28080" y="766080"/>
            <a:ext cx="10051920" cy="345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1800" spc="-1" strike="noStrike">
                <a:solidFill>
                  <a:srgbClr val="000000"/>
                </a:solidFill>
                <a:latin typeface="Arial"/>
                <a:ea typeface="DejaVu Sans"/>
              </a:rPr>
              <a:t>We will be using following methods to  perform various File  related operation .</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FDAC328E-3760-42C7-96DC-62C3492AF6C9}" type="slidenum">
              <a:t>19</a:t>
            </a:fld>
          </a:p>
        </p:txBody>
      </p:sp>
      <p:sp>
        <p:nvSpPr>
          <p:cNvPr id="4" name="PlaceHolder 3"/>
          <p:cNvSpPr>
            <a:spLocks noGrp="1"/>
          </p:cNvSpPr>
          <p:nvPr>
            <p:ph type="dt" idx="6"/>
          </p:nvPr>
        </p:nvSpPr>
        <p:spPr/>
        <p:txBody>
          <a:bodyPr/>
          <a:p>
            <a:fld id="{98D63426-46EE-4996-96D4-427F3053C57F}" type="datetime1">
              <a:rPr lang="en-IN"/>
              <a:t>20/01/2023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157680"/>
            <a:ext cx="9718560" cy="5954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4200" spc="-1" strike="noStrike" u="sng">
                <a:solidFill>
                  <a:srgbClr val="168253"/>
                </a:solidFill>
                <a:highlight>
                  <a:srgbClr val="ffffff"/>
                </a:highlight>
                <a:uFillTx/>
                <a:latin typeface="Arial"/>
              </a:rPr>
              <a:t>Developer Details:</a:t>
            </a:r>
            <a:endParaRPr b="0" lang="en-IN" sz="4200" spc="-1" strike="noStrike">
              <a:solidFill>
                <a:srgbClr val="000000"/>
              </a:solidFill>
              <a:latin typeface="Arial"/>
            </a:endParaRPr>
          </a:p>
        </p:txBody>
      </p:sp>
      <p:sp>
        <p:nvSpPr>
          <p:cNvPr id="92" name=""/>
          <p:cNvSpPr/>
          <p:nvPr/>
        </p:nvSpPr>
        <p:spPr>
          <a:xfrm>
            <a:off x="0" y="720000"/>
            <a:ext cx="9986040" cy="359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2400" spc="-1" strike="noStrike">
              <a:solidFill>
                <a:srgbClr val="000000"/>
              </a:solidFill>
              <a:latin typeface="Arial"/>
            </a:endParaRPr>
          </a:p>
          <a:p>
            <a:pPr>
              <a:lnSpc>
                <a:spcPct val="100000"/>
              </a:lnSpc>
            </a:pPr>
            <a:r>
              <a:rPr b="1" lang="en-IN" sz="2400" spc="-1" strike="noStrike">
                <a:solidFill>
                  <a:srgbClr val="f10d0c"/>
                </a:solidFill>
                <a:latin typeface="Arial Black"/>
                <a:ea typeface="DejaVu Sans"/>
              </a:rPr>
              <a:t>NAME : MUBASHIR P</a:t>
            </a:r>
            <a:endParaRPr b="0" lang="en-IN" sz="2400" spc="-1" strike="noStrike">
              <a:solidFill>
                <a:srgbClr val="000000"/>
              </a:solidFill>
              <a:latin typeface="Arial"/>
            </a:endParaRPr>
          </a:p>
          <a:p>
            <a:pPr>
              <a:lnSpc>
                <a:spcPct val="100000"/>
              </a:lnSpc>
            </a:pPr>
            <a:r>
              <a:rPr b="1" lang="en-IN" sz="2400" spc="-1" strike="noStrike">
                <a:solidFill>
                  <a:srgbClr val="f10d0c"/>
                </a:solidFill>
                <a:latin typeface="Arial Black"/>
                <a:ea typeface="DejaVu Sans"/>
              </a:rPr>
              <a:t> </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Arial Black"/>
                <a:ea typeface="DejaVu Sans"/>
              </a:rPr>
              <a:t>POST GRADUATE PROGRAM IN FULL STACK WEB DEVELOPMENT (STUDENT)</a:t>
            </a:r>
            <a:endParaRPr b="0" lang="en-IN" sz="2400" spc="-1" strike="noStrike">
              <a:solidFill>
                <a:srgbClr val="000000"/>
              </a:solidFill>
              <a:latin typeface="Arial"/>
            </a:endParaRPr>
          </a:p>
          <a:p>
            <a:pPr>
              <a:lnSpc>
                <a:spcPct val="100000"/>
              </a:lnSpc>
            </a:pPr>
            <a:r>
              <a:rPr b="1" i="1" lang="en-IN" sz="2400" spc="-1" strike="noStrike">
                <a:solidFill>
                  <a:srgbClr val="f10d0c"/>
                </a:solidFill>
                <a:latin typeface="Arial Black"/>
                <a:ea typeface="DejaVu Sans"/>
              </a:rPr>
              <a:t>	</a:t>
            </a:r>
            <a:r>
              <a:rPr b="1" i="1" lang="en-IN" sz="2400" spc="-1" strike="noStrike">
                <a:solidFill>
                  <a:srgbClr val="f10d0c"/>
                </a:solidFill>
                <a:latin typeface="Arial Black"/>
                <a:ea typeface="DejaVu Sans"/>
              </a:rPr>
              <a:t>     </a:t>
            </a:r>
            <a:r>
              <a:rPr b="1" i="1" lang="en-IN" sz="2400" spc="-1" strike="noStrike">
                <a:solidFill>
                  <a:srgbClr val="168253"/>
                </a:solidFill>
                <a:latin typeface="Arial Black"/>
                <a:ea typeface="DejaVu Sans"/>
              </a:rPr>
              <a:t>IN</a:t>
            </a:r>
            <a:endParaRPr b="0" lang="en-IN" sz="2400" spc="-1" strike="noStrike">
              <a:solidFill>
                <a:srgbClr val="000000"/>
              </a:solidFill>
              <a:latin typeface="Arial"/>
            </a:endParaRPr>
          </a:p>
          <a:p>
            <a:pPr algn="ctr">
              <a:lnSpc>
                <a:spcPct val="100000"/>
              </a:lnSpc>
            </a:pPr>
            <a:br>
              <a:rPr sz="2400"/>
            </a:br>
            <a:endParaRPr b="0" lang="en-IN" sz="2400" spc="-1" strike="noStrike">
              <a:solidFill>
                <a:srgbClr val="000000"/>
              </a:solidFill>
              <a:latin typeface="Arial"/>
            </a:endParaRPr>
          </a:p>
        </p:txBody>
      </p:sp>
      <p:pic>
        <p:nvPicPr>
          <p:cNvPr id="93" name="" descr=""/>
          <p:cNvPicPr/>
          <p:nvPr/>
        </p:nvPicPr>
        <p:blipFill>
          <a:blip r:embed="rId1"/>
          <a:stretch/>
        </p:blipFill>
        <p:spPr>
          <a:xfrm>
            <a:off x="180000" y="3420000"/>
            <a:ext cx="3903840" cy="899280"/>
          </a:xfrm>
          <a:prstGeom prst="rect">
            <a:avLst/>
          </a:prstGeom>
          <a:ln w="1800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0" y="0"/>
            <a:ext cx="9718560" cy="65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000" spc="-1" strike="noStrike" u="sng">
                <a:solidFill>
                  <a:srgbClr val="000000"/>
                </a:solidFill>
                <a:uFillTx/>
                <a:latin typeface="Arial"/>
              </a:rPr>
              <a:t>Enhancing The Application And Defining The USPs (Unique Selling Points):</a:t>
            </a:r>
            <a:endParaRPr b="0" lang="en-IN" sz="2000" spc="-1" strike="noStrike">
              <a:solidFill>
                <a:srgbClr val="000000"/>
              </a:solidFill>
              <a:latin typeface="Arial"/>
            </a:endParaRPr>
          </a:p>
        </p:txBody>
      </p:sp>
      <p:sp>
        <p:nvSpPr>
          <p:cNvPr id="217" name=""/>
          <p:cNvSpPr/>
          <p:nvPr/>
        </p:nvSpPr>
        <p:spPr>
          <a:xfrm>
            <a:off x="7920" y="720000"/>
            <a:ext cx="10172520" cy="4318920"/>
          </a:xfrm>
          <a:prstGeom prst="rect">
            <a:avLst/>
          </a:prstGeom>
          <a:noFill/>
          <a:ln w="0">
            <a:noFill/>
          </a:ln>
        </p:spPr>
        <p:style>
          <a:lnRef idx="0"/>
          <a:fillRef idx="0"/>
          <a:effectRef idx="0"/>
          <a:fontRef idx="minor"/>
        </p:style>
        <p:txBody>
          <a:bodyPr lIns="90000" rIns="90000" tIns="45000" bIns="45000" anchor="t">
            <a:noAutofit/>
          </a:bodyPr>
          <a:p>
            <a:pPr marL="504000" indent="-252000">
              <a:lnSpc>
                <a:spcPct val="100000"/>
              </a:lnSpc>
              <a:spcBef>
                <a:spcPts val="1191"/>
              </a:spcBef>
              <a:spcAft>
                <a:spcPts val="992"/>
              </a:spcAft>
              <a:buClr>
                <a:srgbClr val="1e6a39"/>
              </a:buClr>
              <a:buSzPct val="80000"/>
              <a:buFont typeface="Tahoma"/>
              <a:buChar char="✓"/>
            </a:pPr>
            <a:r>
              <a:rPr b="0" lang="en-IN" sz="1800" spc="-1" strike="noStrike">
                <a:solidFill>
                  <a:srgbClr val="000000"/>
                </a:solidFill>
                <a:latin typeface="Arial"/>
                <a:ea typeface="DejaVu Sans"/>
              </a:rPr>
              <a:t>This is a Java project that is creating a file search engine. </a:t>
            </a:r>
            <a:endParaRPr b="0" lang="en-IN" sz="1800" spc="-1" strike="noStrike">
              <a:solidFill>
                <a:srgbClr val="000000"/>
              </a:solidFill>
              <a:latin typeface="Arial"/>
            </a:endParaRPr>
          </a:p>
          <a:p>
            <a:pPr marL="504000" indent="-252000">
              <a:lnSpc>
                <a:spcPct val="100000"/>
              </a:lnSpc>
              <a:spcBef>
                <a:spcPts val="1191"/>
              </a:spcBef>
              <a:spcAft>
                <a:spcPts val="992"/>
              </a:spcAft>
              <a:buClr>
                <a:srgbClr val="1e6a39"/>
              </a:buClr>
              <a:buSzPct val="80000"/>
              <a:buFont typeface="Tahoma"/>
              <a:buChar char="✓"/>
            </a:pPr>
            <a:r>
              <a:rPr b="0" lang="en-IN" sz="1800" spc="-1" strike="noStrike">
                <a:solidFill>
                  <a:srgbClr val="000000"/>
                </a:solidFill>
                <a:latin typeface="Arial"/>
                <a:ea typeface="DejaVu Sans"/>
              </a:rPr>
              <a:t>The program allows the user to select from a menu of options, including showing all files in ascending order, selecting a submenu, and exiting the program. </a:t>
            </a:r>
            <a:endParaRPr b="0" lang="en-IN" sz="1800" spc="-1" strike="noStrike">
              <a:solidFill>
                <a:srgbClr val="000000"/>
              </a:solidFill>
              <a:latin typeface="Arial"/>
            </a:endParaRPr>
          </a:p>
          <a:p>
            <a:pPr marL="504000" indent="-252000">
              <a:lnSpc>
                <a:spcPct val="100000"/>
              </a:lnSpc>
              <a:spcBef>
                <a:spcPts val="1191"/>
              </a:spcBef>
              <a:spcAft>
                <a:spcPts val="992"/>
              </a:spcAft>
              <a:buClr>
                <a:srgbClr val="1e6a39"/>
              </a:buClr>
              <a:buSzPct val="80000"/>
              <a:buFont typeface="Tahoma"/>
              <a:buChar char="✓"/>
            </a:pPr>
            <a:r>
              <a:rPr b="0" lang="en-IN" sz="1800" spc="-1" strike="noStrike">
                <a:solidFill>
                  <a:srgbClr val="000000"/>
                </a:solidFill>
                <a:latin typeface="Arial"/>
                <a:ea typeface="DejaVu Sans"/>
              </a:rPr>
              <a:t>In the submenu, the user can create, delete, and search for files. </a:t>
            </a:r>
            <a:endParaRPr b="0" lang="en-IN" sz="1800" spc="-1" strike="noStrike">
              <a:solidFill>
                <a:srgbClr val="000000"/>
              </a:solidFill>
              <a:latin typeface="Arial"/>
            </a:endParaRPr>
          </a:p>
          <a:p>
            <a:pPr marL="504000" indent="-252000">
              <a:lnSpc>
                <a:spcPct val="100000"/>
              </a:lnSpc>
              <a:spcBef>
                <a:spcPts val="1191"/>
              </a:spcBef>
              <a:spcAft>
                <a:spcPts val="992"/>
              </a:spcAft>
              <a:buClr>
                <a:srgbClr val="1e6a39"/>
              </a:buClr>
              <a:buSzPct val="80000"/>
              <a:buFont typeface="Tahoma"/>
              <a:buChar char="✓"/>
            </a:pPr>
            <a:r>
              <a:rPr b="0" lang="en-IN" sz="1800" spc="-1" strike="noStrike">
                <a:solidFill>
                  <a:srgbClr val="000000"/>
                </a:solidFill>
                <a:latin typeface="Arial"/>
                <a:ea typeface="DejaVu Sans"/>
              </a:rPr>
              <a:t>The program uses the Scanner class to read user input and the File class to interact with the file system. </a:t>
            </a:r>
            <a:endParaRPr b="0" lang="en-IN" sz="1800" spc="-1" strike="noStrike">
              <a:solidFill>
                <a:srgbClr val="000000"/>
              </a:solidFill>
              <a:latin typeface="Arial"/>
            </a:endParaRPr>
          </a:p>
          <a:p>
            <a:pPr marL="504000" indent="-252000">
              <a:lnSpc>
                <a:spcPct val="100000"/>
              </a:lnSpc>
              <a:spcBef>
                <a:spcPts val="1191"/>
              </a:spcBef>
              <a:spcAft>
                <a:spcPts val="992"/>
              </a:spcAft>
              <a:buClr>
                <a:srgbClr val="1e6a39"/>
              </a:buClr>
              <a:buSzPct val="80000"/>
              <a:buFont typeface="Tahoma"/>
              <a:buChar char="✓"/>
            </a:pPr>
            <a:r>
              <a:rPr b="0" lang="en-IN" sz="1800" spc="-1" strike="noStrike">
                <a:solidFill>
                  <a:srgbClr val="000000"/>
                </a:solidFill>
                <a:latin typeface="Arial"/>
                <a:ea typeface="DejaVu Sans"/>
              </a:rPr>
              <a:t>The program also uses the Arrays.sort() method to sort the files in ascending order before displaying them. </a:t>
            </a:r>
            <a:endParaRPr b="0" lang="en-IN" sz="1800" spc="-1" strike="noStrike">
              <a:solidFill>
                <a:srgbClr val="000000"/>
              </a:solidFill>
              <a:latin typeface="Arial"/>
            </a:endParaRPr>
          </a:p>
          <a:p>
            <a:pPr marL="504000" indent="-252000">
              <a:lnSpc>
                <a:spcPct val="100000"/>
              </a:lnSpc>
              <a:spcBef>
                <a:spcPts val="1191"/>
              </a:spcBef>
              <a:spcAft>
                <a:spcPts val="992"/>
              </a:spcAft>
              <a:buClr>
                <a:srgbClr val="1e6a39"/>
              </a:buClr>
              <a:buSzPct val="80000"/>
              <a:buFont typeface="Tahoma"/>
              <a:buChar char="✓"/>
            </a:pPr>
            <a:r>
              <a:rPr b="0" lang="en-IN" sz="1800" spc="-1" strike="noStrike">
                <a:solidFill>
                  <a:srgbClr val="000000"/>
                </a:solidFill>
                <a:latin typeface="Arial"/>
                <a:ea typeface="DejaVu Sans"/>
              </a:rPr>
              <a:t>It also creates new file, deletes file, search for file based on the user input.</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613C0BCC-50B9-4E93-9833-558ECD503C9E}" type="slidenum">
              <a:t>20</a:t>
            </a:fld>
          </a:p>
        </p:txBody>
      </p:sp>
      <p:sp>
        <p:nvSpPr>
          <p:cNvPr id="4" name="PlaceHolder 3"/>
          <p:cNvSpPr>
            <a:spLocks noGrp="1"/>
          </p:cNvSpPr>
          <p:nvPr>
            <p:ph type="dt" idx="6"/>
          </p:nvPr>
        </p:nvSpPr>
        <p:spPr/>
        <p:txBody>
          <a:bodyPr/>
          <a:p>
            <a:fld id="{FAD1B421-A75A-487B-8464-48E0D0139FF3}" type="datetime1">
              <a:rPr lang="en-IN"/>
              <a:t>20/01/2023</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520" y="0"/>
            <a:ext cx="9718560" cy="71928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2800" spc="-1" strike="noStrike" u="sng">
                <a:solidFill>
                  <a:srgbClr val="000000"/>
                </a:solidFill>
                <a:uFillTx/>
                <a:latin typeface="Arial"/>
              </a:rPr>
              <a:t>Conclusion:</a:t>
            </a:r>
            <a:endParaRPr b="0" lang="en-IN" sz="2800" spc="-1" strike="noStrike">
              <a:solidFill>
                <a:srgbClr val="000000"/>
              </a:solidFill>
              <a:latin typeface="Arial"/>
            </a:endParaRPr>
          </a:p>
        </p:txBody>
      </p:sp>
      <p:sp>
        <p:nvSpPr>
          <p:cNvPr id="219" name=""/>
          <p:cNvSpPr/>
          <p:nvPr/>
        </p:nvSpPr>
        <p:spPr>
          <a:xfrm>
            <a:off x="-2520" y="720000"/>
            <a:ext cx="10193760" cy="4588200"/>
          </a:xfrm>
          <a:prstGeom prst="rect">
            <a:avLst/>
          </a:prstGeom>
          <a:noFill/>
          <a:ln w="0">
            <a:noFill/>
          </a:ln>
        </p:spPr>
        <p:style>
          <a:lnRef idx="0"/>
          <a:fillRef idx="0"/>
          <a:effectRef idx="0"/>
          <a:fontRef idx="minor"/>
        </p:style>
        <p:txBody>
          <a:bodyPr lIns="90000" rIns="90000" tIns="45000" bIns="45000" anchor="t">
            <a:noAutofit/>
          </a:bodyPr>
          <a:p>
            <a:pPr marL="486000" indent="-234000">
              <a:lnSpc>
                <a:spcPct val="100000"/>
              </a:lnSpc>
              <a:spcBef>
                <a:spcPts val="1191"/>
              </a:spcBef>
              <a:spcAft>
                <a:spcPts val="992"/>
              </a:spcAft>
              <a:buClr>
                <a:srgbClr val="000000"/>
              </a:buClr>
              <a:buSzPct val="80000"/>
              <a:buFont typeface="Tahoma"/>
              <a:buChar char="✓"/>
            </a:pPr>
            <a:r>
              <a:rPr b="0" lang="en-IN" sz="1800" spc="-1" strike="noStrike">
                <a:solidFill>
                  <a:srgbClr val="000000"/>
                </a:solidFill>
                <a:latin typeface="Arial"/>
                <a:ea typeface="DejaVu Sans"/>
              </a:rPr>
              <a:t>This program is written in java and creates a file search engine. The program allows the user to select from a menu of options, including showing all files in ascending order, selecting a submenu, and exiting the program. </a:t>
            </a:r>
            <a:endParaRPr b="0" lang="en-IN" sz="1800" spc="-1" strike="noStrike">
              <a:solidFill>
                <a:srgbClr val="000000"/>
              </a:solidFill>
              <a:latin typeface="Arial"/>
            </a:endParaRPr>
          </a:p>
          <a:p>
            <a:pPr marL="486000" indent="-234000">
              <a:lnSpc>
                <a:spcPct val="100000"/>
              </a:lnSpc>
              <a:spcBef>
                <a:spcPts val="1191"/>
              </a:spcBef>
              <a:spcAft>
                <a:spcPts val="992"/>
              </a:spcAft>
              <a:buClr>
                <a:srgbClr val="000000"/>
              </a:buClr>
              <a:buSzPct val="80000"/>
              <a:buFont typeface="Tahoma"/>
              <a:buChar char="✓"/>
            </a:pPr>
            <a:r>
              <a:rPr b="0" lang="en-IN" sz="1800" spc="-1" strike="noStrike">
                <a:solidFill>
                  <a:srgbClr val="000000"/>
                </a:solidFill>
                <a:latin typeface="Arial"/>
                <a:ea typeface="DejaVu Sans"/>
              </a:rPr>
              <a:t>The program uses the Scanner class to read user input and the File class to interact with the file system. </a:t>
            </a:r>
            <a:endParaRPr b="0" lang="en-IN" sz="1800" spc="-1" strike="noStrike">
              <a:solidFill>
                <a:srgbClr val="000000"/>
              </a:solidFill>
              <a:latin typeface="Arial"/>
            </a:endParaRPr>
          </a:p>
          <a:p>
            <a:pPr marL="486000" indent="-234000">
              <a:lnSpc>
                <a:spcPct val="100000"/>
              </a:lnSpc>
              <a:spcBef>
                <a:spcPts val="1191"/>
              </a:spcBef>
              <a:spcAft>
                <a:spcPts val="992"/>
              </a:spcAft>
              <a:buClr>
                <a:srgbClr val="000000"/>
              </a:buClr>
              <a:buSzPct val="80000"/>
              <a:buFont typeface="Tahoma"/>
              <a:buChar char="✓"/>
            </a:pPr>
            <a:r>
              <a:rPr b="0" lang="en-IN" sz="1800" spc="-1" strike="noStrike">
                <a:solidFill>
                  <a:srgbClr val="000000"/>
                </a:solidFill>
                <a:latin typeface="Arial"/>
                <a:ea typeface="DejaVu Sans"/>
              </a:rPr>
              <a:t>It starts by creating a folder object with the path "/Users/palliyathmubashir/Desktop/" and a list of files in that folder. </a:t>
            </a:r>
            <a:endParaRPr b="0" lang="en-IN" sz="1800" spc="-1" strike="noStrike">
              <a:solidFill>
                <a:srgbClr val="000000"/>
              </a:solidFill>
              <a:latin typeface="Arial"/>
            </a:endParaRPr>
          </a:p>
          <a:p>
            <a:pPr marL="486000" indent="-234000">
              <a:lnSpc>
                <a:spcPct val="100000"/>
              </a:lnSpc>
              <a:spcBef>
                <a:spcPts val="1191"/>
              </a:spcBef>
              <a:spcAft>
                <a:spcPts val="992"/>
              </a:spcAft>
              <a:buClr>
                <a:srgbClr val="000000"/>
              </a:buClr>
              <a:buSzPct val="80000"/>
              <a:buFont typeface="Tahoma"/>
              <a:buChar char="✓"/>
            </a:pPr>
            <a:r>
              <a:rPr b="0" lang="en-IN" sz="1800" spc="-1" strike="noStrike">
                <a:solidFill>
                  <a:srgbClr val="000000"/>
                </a:solidFill>
                <a:latin typeface="Arial"/>
                <a:ea typeface="DejaVu Sans"/>
              </a:rPr>
              <a:t>The user can then select the option to show all files in the folder in ascending order. </a:t>
            </a:r>
            <a:endParaRPr b="0" lang="en-IN" sz="1800" spc="-1" strike="noStrike">
              <a:solidFill>
                <a:srgbClr val="000000"/>
              </a:solidFill>
              <a:latin typeface="Arial"/>
            </a:endParaRPr>
          </a:p>
          <a:p>
            <a:pPr marL="486000" indent="-234000">
              <a:lnSpc>
                <a:spcPct val="100000"/>
              </a:lnSpc>
              <a:spcBef>
                <a:spcPts val="1191"/>
              </a:spcBef>
              <a:spcAft>
                <a:spcPts val="992"/>
              </a:spcAft>
              <a:buClr>
                <a:srgbClr val="000000"/>
              </a:buClr>
              <a:buSzPct val="80000"/>
              <a:buFont typeface="Tahoma"/>
              <a:buChar char="✓"/>
            </a:pPr>
            <a:r>
              <a:rPr b="0" lang="en-IN" sz="1800" spc="-1" strike="noStrike">
                <a:solidFill>
                  <a:srgbClr val="000000"/>
                </a:solidFill>
                <a:latin typeface="Arial"/>
                <a:ea typeface="DejaVu Sans"/>
              </a:rPr>
              <a:t>It also has a submenu which allows the user to create, delete, and search for files in that folder. The program uses the Arrays.sort() method to sort the files in ascending order before displaying them. It also creates new file, deletes file, search for file based on the user input.</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9B757D06-10A1-4928-889E-7EA510934251}" type="slidenum">
              <a:t>21</a:t>
            </a:fld>
          </a:p>
        </p:txBody>
      </p:sp>
      <p:sp>
        <p:nvSpPr>
          <p:cNvPr id="4" name="PlaceHolder 3"/>
          <p:cNvSpPr>
            <a:spLocks noGrp="1"/>
          </p:cNvSpPr>
          <p:nvPr>
            <p:ph type="dt" idx="6"/>
          </p:nvPr>
        </p:nvSpPr>
        <p:spPr/>
        <p:txBody>
          <a:bodyPr/>
          <a:p>
            <a:fld id="{20E0F99A-A474-4BBB-B09E-9877CADBB4A3}" type="datetime1">
              <a:rPr lang="en-IN"/>
              <a:t>20/01/2023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4" name=""/>
          <p:cNvGraphicFramePr/>
          <p:nvPr/>
        </p:nvGraphicFramePr>
        <p:xfrm>
          <a:off x="-11160" y="694440"/>
          <a:ext cx="10091520" cy="4345560"/>
        </p:xfrm>
        <a:graphic>
          <a:graphicData uri="http://schemas.openxmlformats.org/drawingml/2006/table">
            <a:tbl>
              <a:tblPr/>
              <a:tblGrid>
                <a:gridCol w="1704240"/>
                <a:gridCol w="6172200"/>
                <a:gridCol w="2215440"/>
              </a:tblGrid>
              <a:tr h="571680">
                <a:tc>
                  <a:txBody>
                    <a:bodyPr lIns="90000" rIns="90000" anchor="t">
                      <a:noAutofit/>
                    </a:bodyPr>
                    <a:p>
                      <a:pPr algn="ctr">
                        <a:lnSpc>
                          <a:spcPct val="100000"/>
                        </a:lnSpc>
                      </a:pPr>
                      <a:r>
                        <a:rPr b="1" i="1" lang="en-IN" sz="2200" spc="-1" strike="noStrike" u="sng">
                          <a:solidFill>
                            <a:srgbClr val="ffffff"/>
                          </a:solidFill>
                          <a:uFillTx/>
                          <a:latin typeface="Arial"/>
                        </a:rPr>
                        <a:t>Index no</a:t>
                      </a:r>
                      <a:endParaRPr b="0" lang="en-IN" sz="22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i="1" lang="en-IN" sz="2200" spc="-1" strike="noStrike" u="sng">
                          <a:solidFill>
                            <a:srgbClr val="ffffff"/>
                          </a:solidFill>
                          <a:uFillTx/>
                          <a:latin typeface="Arial"/>
                        </a:rPr>
                        <a:t>Page Head Lines.</a:t>
                      </a:r>
                      <a:endParaRPr b="0" lang="en-IN" sz="22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i="1" lang="en-IN" sz="2200" spc="-1" strike="noStrike" u="sng">
                          <a:solidFill>
                            <a:srgbClr val="ffffff"/>
                          </a:solidFill>
                          <a:uFillTx/>
                          <a:latin typeface="Arial"/>
                        </a:rPr>
                        <a:t>Page Number</a:t>
                      </a:r>
                      <a:endParaRPr b="0" lang="en-IN" sz="22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71680">
                <a:tc>
                  <a:txBody>
                    <a:bodyPr lIns="90000" rIns="90000" anchor="t">
                      <a:noAutofit/>
                    </a:bodyPr>
                    <a:p>
                      <a:pPr algn="ctr">
                        <a:lnSpc>
                          <a:spcPct val="100000"/>
                        </a:lnSpc>
                      </a:pPr>
                      <a:r>
                        <a:rPr b="1" lang="en-IN" sz="2000" spc="-1" strike="noStrike">
                          <a:solidFill>
                            <a:srgbClr val="ffffff"/>
                          </a:solidFill>
                          <a:latin typeface="Arial"/>
                        </a:rPr>
                        <a:t>1</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rPr>
                        <a:t>Project Home Page.</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1</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71680">
                <a:tc>
                  <a:txBody>
                    <a:bodyPr lIns="90000" rIns="90000" anchor="t">
                      <a:noAutofit/>
                    </a:bodyPr>
                    <a:p>
                      <a:pPr algn="ctr">
                        <a:lnSpc>
                          <a:spcPct val="100000"/>
                        </a:lnSpc>
                      </a:pPr>
                      <a:r>
                        <a:rPr b="1" lang="en-IN" sz="2000" spc="-1" strike="noStrike">
                          <a:solidFill>
                            <a:srgbClr val="ffffff"/>
                          </a:solidFill>
                          <a:latin typeface="Arial"/>
                        </a:rPr>
                        <a:t>2</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rPr>
                        <a:t>Developer Details.</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2</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71680">
                <a:tc>
                  <a:txBody>
                    <a:bodyPr lIns="90000" rIns="90000" anchor="t">
                      <a:noAutofit/>
                    </a:bodyPr>
                    <a:p>
                      <a:pPr algn="ctr">
                        <a:lnSpc>
                          <a:spcPct val="100000"/>
                        </a:lnSpc>
                      </a:pPr>
                      <a:r>
                        <a:rPr b="1" lang="en-IN" sz="2000" spc="-1" strike="noStrike">
                          <a:solidFill>
                            <a:srgbClr val="ffffff"/>
                          </a:solidFill>
                          <a:latin typeface="Arial"/>
                        </a:rPr>
                        <a:t>3</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rPr>
                        <a:t>Outline.</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3 - 4 </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71680">
                <a:tc>
                  <a:txBody>
                    <a:bodyPr lIns="90000" rIns="90000" anchor="t">
                      <a:noAutofit/>
                    </a:bodyPr>
                    <a:p>
                      <a:pPr algn="ctr">
                        <a:lnSpc>
                          <a:spcPct val="100000"/>
                        </a:lnSpc>
                      </a:pPr>
                      <a:r>
                        <a:rPr b="1" lang="en-IN" sz="2000" spc="-1" strike="noStrike">
                          <a:solidFill>
                            <a:srgbClr val="ffffff"/>
                          </a:solidFill>
                          <a:latin typeface="Arial"/>
                        </a:rPr>
                        <a:t>4</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rPr>
                        <a:t>Background Of The Problem Statement.</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5</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71680">
                <a:tc>
                  <a:txBody>
                    <a:bodyPr lIns="90000" rIns="90000" anchor="t">
                      <a:noAutofit/>
                    </a:bodyPr>
                    <a:p>
                      <a:pPr algn="ctr">
                        <a:lnSpc>
                          <a:spcPct val="100000"/>
                        </a:lnSpc>
                      </a:pPr>
                      <a:r>
                        <a:rPr b="1" lang="en-IN" sz="2000" spc="-1" strike="noStrike">
                          <a:solidFill>
                            <a:srgbClr val="ffffff"/>
                          </a:solidFill>
                          <a:latin typeface="Arial"/>
                        </a:rPr>
                        <a:t>5</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rPr>
                        <a:t>Program Introduction.</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6</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419040">
                <a:tc>
                  <a:txBody>
                    <a:bodyPr lIns="90000" rIns="90000" anchor="t">
                      <a:noAutofit/>
                    </a:bodyPr>
                    <a:p>
                      <a:pPr algn="ctr">
                        <a:lnSpc>
                          <a:spcPct val="100000"/>
                        </a:lnSpc>
                      </a:pPr>
                      <a:r>
                        <a:rPr b="1" lang="en-IN" sz="2000" spc="-1" strike="noStrike">
                          <a:solidFill>
                            <a:srgbClr val="ffffff"/>
                          </a:solidFill>
                          <a:latin typeface="Arial"/>
                        </a:rPr>
                        <a:t>6</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Project Details.</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7</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496440">
                <a:tc>
                  <a:txBody>
                    <a:bodyPr lIns="90000" rIns="90000" anchor="t">
                      <a:noAutofit/>
                    </a:bodyPr>
                    <a:p>
                      <a:pPr algn="ctr">
                        <a:lnSpc>
                          <a:spcPct val="100000"/>
                        </a:lnSpc>
                      </a:pPr>
                      <a:r>
                        <a:rPr b="1" lang="en-IN" sz="2000" spc="-1" strike="noStrike">
                          <a:solidFill>
                            <a:srgbClr val="ffffff"/>
                          </a:solidFill>
                          <a:latin typeface="Arial"/>
                        </a:rPr>
                        <a:t>7</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File Management Operation.</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8</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
        <p:nvSpPr>
          <p:cNvPr id="95" name=""/>
          <p:cNvSpPr/>
          <p:nvPr/>
        </p:nvSpPr>
        <p:spPr>
          <a:xfrm>
            <a:off x="5760" y="100800"/>
            <a:ext cx="2153520" cy="592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300" spc="-1" strike="noStrike" u="sng">
                <a:solidFill>
                  <a:srgbClr val="000000"/>
                </a:solidFill>
                <a:uFillTx/>
                <a:latin typeface="BM Dohyeon"/>
                <a:ea typeface="DejaVu Sans"/>
              </a:rPr>
              <a:t>OUTLINE:</a:t>
            </a:r>
            <a:endParaRPr b="0" lang="en-IN" sz="3300" spc="-1" strike="noStrike">
              <a:solidFill>
                <a:srgbClr val="000000"/>
              </a:solidFill>
              <a:latin typeface="Arial"/>
            </a:endParaRPr>
          </a:p>
        </p:txBody>
      </p:sp>
      <p:sp>
        <p:nvSpPr>
          <p:cNvPr id="2" name="PlaceHolder 1"/>
          <p:cNvSpPr>
            <a:spLocks noGrp="1"/>
          </p:cNvSpPr>
          <p:nvPr>
            <p:ph type="sldNum" idx="5"/>
          </p:nvPr>
        </p:nvSpPr>
        <p:spPr/>
        <p:txBody>
          <a:bodyPr/>
          <a:p>
            <a:fld id="{31216E82-28B6-4B2B-96A1-A55BF70CD7B0}" type="slidenum">
              <a:t>3</a:t>
            </a:fld>
          </a:p>
        </p:txBody>
      </p:sp>
      <p:sp>
        <p:nvSpPr>
          <p:cNvPr id="3" name="PlaceHolder 2"/>
          <p:cNvSpPr>
            <a:spLocks noGrp="1"/>
          </p:cNvSpPr>
          <p:nvPr>
            <p:ph type="dt" idx="6"/>
          </p:nvPr>
        </p:nvSpPr>
        <p:spPr/>
        <p:txBody>
          <a:bodyPr/>
          <a:p>
            <a:fld id="{A1B73304-206E-46E5-AF83-E6DD3D184496}" type="datetime1">
              <a:rPr lang="en-IN"/>
              <a:t>20/01/2023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6" name=""/>
          <p:cNvGraphicFramePr/>
          <p:nvPr/>
        </p:nvGraphicFramePr>
        <p:xfrm>
          <a:off x="0" y="0"/>
          <a:ext cx="10080360" cy="5223240"/>
        </p:xfrm>
        <a:graphic>
          <a:graphicData uri="http://schemas.openxmlformats.org/drawingml/2006/table">
            <a:tbl>
              <a:tblPr/>
              <a:tblGrid>
                <a:gridCol w="1647720"/>
                <a:gridCol w="5805360"/>
                <a:gridCol w="2627640"/>
              </a:tblGrid>
              <a:tr h="636120">
                <a:tc>
                  <a:txBody>
                    <a:bodyPr lIns="90000" rIns="90000" anchor="t">
                      <a:noAutofit/>
                    </a:bodyPr>
                    <a:p>
                      <a:pPr algn="ctr">
                        <a:lnSpc>
                          <a:spcPct val="100000"/>
                        </a:lnSpc>
                      </a:pPr>
                      <a:r>
                        <a:rPr b="1" i="1" lang="en-IN" sz="2200" spc="-1" strike="noStrike" u="sng">
                          <a:solidFill>
                            <a:srgbClr val="ffffff"/>
                          </a:solidFill>
                          <a:uFillTx/>
                          <a:latin typeface="Arial"/>
                        </a:rPr>
                        <a:t>Index no</a:t>
                      </a:r>
                      <a:endParaRPr b="0" lang="en-IN" sz="22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i="1" lang="en-IN" sz="2200" spc="-1" strike="noStrike" u="sng">
                          <a:solidFill>
                            <a:srgbClr val="ffffff"/>
                          </a:solidFill>
                          <a:uFillTx/>
                          <a:latin typeface="Arial"/>
                        </a:rPr>
                        <a:t>Page Head Lines</a:t>
                      </a:r>
                      <a:endParaRPr b="0" lang="en-IN" sz="22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i="1" lang="en-IN" sz="2200" spc="-1" strike="noStrike" u="sng">
                          <a:solidFill>
                            <a:srgbClr val="ffffff"/>
                          </a:solidFill>
                          <a:uFillTx/>
                          <a:latin typeface="Arial"/>
                        </a:rPr>
                        <a:t>Page Number</a:t>
                      </a:r>
                      <a:endParaRPr b="0" lang="en-IN" sz="22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67880">
                <a:tc>
                  <a:txBody>
                    <a:bodyPr lIns="90000" rIns="90000" anchor="t">
                      <a:noAutofit/>
                    </a:bodyPr>
                    <a:p>
                      <a:pPr algn="ctr">
                        <a:lnSpc>
                          <a:spcPct val="100000"/>
                        </a:lnSpc>
                      </a:pPr>
                      <a:r>
                        <a:rPr b="1" lang="en-IN" sz="2000" spc="-1" strike="noStrike">
                          <a:solidFill>
                            <a:srgbClr val="ffffff"/>
                          </a:solidFill>
                          <a:latin typeface="Arial"/>
                        </a:rPr>
                        <a:t>8</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Sprints Plan And The Tasks Achievement Details</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9</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08680">
                <a:tc>
                  <a:txBody>
                    <a:bodyPr lIns="90000" rIns="90000" anchor="t">
                      <a:noAutofit/>
                    </a:bodyPr>
                    <a:p>
                      <a:pPr algn="ctr">
                        <a:lnSpc>
                          <a:spcPct val="100000"/>
                        </a:lnSpc>
                      </a:pPr>
                      <a:r>
                        <a:rPr b="1" lang="en-IN" sz="2000" spc="-1" strike="noStrike">
                          <a:solidFill>
                            <a:srgbClr val="ffffff"/>
                          </a:solidFill>
                          <a:latin typeface="Arial"/>
                        </a:rPr>
                        <a:t>9</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Algorithms  Of The Application </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10 - 13</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08680">
                <a:tc>
                  <a:txBody>
                    <a:bodyPr lIns="90000" rIns="90000" anchor="t">
                      <a:noAutofit/>
                    </a:bodyPr>
                    <a:p>
                      <a:pPr algn="ctr">
                        <a:lnSpc>
                          <a:spcPct val="100000"/>
                        </a:lnSpc>
                      </a:pPr>
                      <a:r>
                        <a:rPr b="1" lang="en-IN" sz="2000" spc="-1" strike="noStrike">
                          <a:solidFill>
                            <a:srgbClr val="ffffff"/>
                          </a:solidFill>
                          <a:latin typeface="Arial"/>
                        </a:rPr>
                        <a:t>10</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Flowcharts Of The Application</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14 - 16</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08680">
                <a:tc>
                  <a:txBody>
                    <a:bodyPr lIns="90000" rIns="90000" anchor="t">
                      <a:noAutofit/>
                    </a:bodyPr>
                    <a:p>
                      <a:pPr algn="ctr">
                        <a:lnSpc>
                          <a:spcPct val="100000"/>
                        </a:lnSpc>
                      </a:pPr>
                      <a:r>
                        <a:rPr b="1" lang="en-IN" sz="2000" spc="-1" strike="noStrike">
                          <a:solidFill>
                            <a:srgbClr val="ffffff"/>
                          </a:solidFill>
                          <a:latin typeface="Arial"/>
                        </a:rPr>
                        <a:t>11</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Core Concepts Used In The Project </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17</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08680">
                <a:tc>
                  <a:txBody>
                    <a:bodyPr lIns="90000" rIns="90000" anchor="t">
                      <a:noAutofit/>
                    </a:bodyPr>
                    <a:p>
                      <a:pPr algn="ctr">
                        <a:lnSpc>
                          <a:spcPct val="100000"/>
                        </a:lnSpc>
                      </a:pPr>
                      <a:r>
                        <a:rPr b="1" lang="en-IN" sz="2000" spc="-1" strike="noStrike">
                          <a:solidFill>
                            <a:srgbClr val="ffffff"/>
                          </a:solidFill>
                          <a:latin typeface="Arial"/>
                        </a:rPr>
                        <a:t>12</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File Class Popular Methods</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18</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08680">
                <a:tc>
                  <a:txBody>
                    <a:bodyPr lIns="90000" rIns="90000" anchor="t">
                      <a:noAutofit/>
                    </a:bodyPr>
                    <a:p>
                      <a:pPr algn="ctr">
                        <a:lnSpc>
                          <a:spcPct val="100000"/>
                        </a:lnSpc>
                      </a:pPr>
                      <a:r>
                        <a:rPr b="1" lang="en-IN" sz="2000" spc="-1" strike="noStrike">
                          <a:solidFill>
                            <a:srgbClr val="ffffff"/>
                          </a:solidFill>
                          <a:latin typeface="Arial"/>
                        </a:rPr>
                        <a:t>13</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Method To perform file operation</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19</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67880">
                <a:tc>
                  <a:txBody>
                    <a:bodyPr lIns="90000" rIns="90000" anchor="t">
                      <a:noAutofit/>
                    </a:bodyPr>
                    <a:p>
                      <a:pPr algn="ctr">
                        <a:lnSpc>
                          <a:spcPct val="100000"/>
                        </a:lnSpc>
                      </a:pPr>
                      <a:r>
                        <a:rPr b="1" lang="en-IN" sz="2000" spc="-1" strike="noStrike">
                          <a:solidFill>
                            <a:srgbClr val="ffffff"/>
                          </a:solidFill>
                          <a:latin typeface="Arial"/>
                        </a:rPr>
                        <a:t>14</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Enhancing The Application And Defining The USPs (Unique Selling Points).</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20</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507960">
                <a:tc>
                  <a:txBody>
                    <a:bodyPr lIns="90000" rIns="90000" anchor="t">
                      <a:noAutofit/>
                    </a:bodyPr>
                    <a:p>
                      <a:pPr algn="ctr">
                        <a:lnSpc>
                          <a:spcPct val="100000"/>
                        </a:lnSpc>
                      </a:pPr>
                      <a:r>
                        <a:rPr b="1" lang="en-IN" sz="2000" spc="-1" strike="noStrike">
                          <a:solidFill>
                            <a:srgbClr val="ffffff"/>
                          </a:solidFill>
                          <a:latin typeface="Arial"/>
                        </a:rPr>
                        <a:t>15</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pPr>
                      <a:r>
                        <a:rPr b="1" lang="en-IN" sz="2000" spc="-1" strike="noStrike">
                          <a:solidFill>
                            <a:srgbClr val="000000"/>
                          </a:solidFill>
                          <a:latin typeface="Arial"/>
                          <a:ea typeface="PingFang SC"/>
                        </a:rPr>
                        <a:t>Conclusion</a:t>
                      </a:r>
                      <a:endParaRPr b="0" lang="en-IN" sz="20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1" lang="en-IN" sz="2000" spc="-1" strike="noStrike">
                          <a:solidFill>
                            <a:srgbClr val="ffffff"/>
                          </a:solidFill>
                          <a:latin typeface="Arial"/>
                        </a:rPr>
                        <a:t>21</a:t>
                      </a:r>
                      <a:endParaRPr b="0" lang="en-IN" sz="20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bl>
          </a:graphicData>
        </a:graphic>
      </p:graphicFrame>
      <p:sp>
        <p:nvSpPr>
          <p:cNvPr id="2" name="PlaceHolder 1"/>
          <p:cNvSpPr>
            <a:spLocks noGrp="1"/>
          </p:cNvSpPr>
          <p:nvPr>
            <p:ph type="sldNum" idx="5"/>
          </p:nvPr>
        </p:nvSpPr>
        <p:spPr/>
        <p:txBody>
          <a:bodyPr/>
          <a:p>
            <a:fld id="{D69799D5-E5D1-4CA3-9CFB-38D0BC5FCA2B}" type="slidenum">
              <a:t>4</a:t>
            </a:fld>
          </a:p>
        </p:txBody>
      </p:sp>
      <p:sp>
        <p:nvSpPr>
          <p:cNvPr id="3" name="PlaceHolder 2"/>
          <p:cNvSpPr>
            <a:spLocks noGrp="1"/>
          </p:cNvSpPr>
          <p:nvPr>
            <p:ph type="dt" idx="6"/>
          </p:nvPr>
        </p:nvSpPr>
        <p:spPr/>
        <p:txBody>
          <a:bodyPr/>
          <a:p>
            <a:fld id="{5FB9E89C-35FB-488B-9A5D-388712A31978}" type="datetime1">
              <a:rPr lang="en-IN"/>
              <a:t>20/01/2023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p:nvPr/>
        </p:nvSpPr>
        <p:spPr>
          <a:xfrm>
            <a:off x="-360000" y="180000"/>
            <a:ext cx="8998560" cy="538560"/>
          </a:xfrm>
          <a:prstGeom prst="rect">
            <a:avLst/>
          </a:prstGeom>
          <a:noFill/>
          <a:ln w="18000">
            <a:noFill/>
          </a:ln>
        </p:spPr>
        <p:style>
          <a:lnRef idx="0"/>
          <a:fillRef idx="0"/>
          <a:effectRef idx="0"/>
          <a:fontRef idx="minor"/>
        </p:style>
        <p:txBody>
          <a:bodyPr lIns="90000" rIns="90000" tIns="45000" bIns="45000" anchor="t">
            <a:noAutofit/>
          </a:bodyPr>
          <a:p>
            <a:pPr marL="432000" indent="-324000">
              <a:lnSpc>
                <a:spcPct val="100000"/>
              </a:lnSpc>
              <a:spcBef>
                <a:spcPts val="1060"/>
              </a:spcBef>
              <a:buClr>
                <a:srgbClr val="000000"/>
              </a:buClr>
              <a:buSzPct val="45000"/>
              <a:buFont typeface="Wingdings" charset="2"/>
              <a:buChar char=""/>
            </a:pPr>
            <a:r>
              <a:rPr b="1" lang="en-IN" sz="2600" spc="-1" strike="noStrike" u="sng">
                <a:solidFill>
                  <a:srgbClr val="000000"/>
                </a:solidFill>
                <a:uFillTx/>
                <a:latin typeface="Arial Black"/>
                <a:ea typeface="DejaVu Sans"/>
              </a:rPr>
              <a:t>Background Of The Problem Statement:</a:t>
            </a:r>
            <a:endParaRPr b="0" lang="en-IN" sz="2600" spc="-1" strike="noStrike">
              <a:solidFill>
                <a:srgbClr val="000000"/>
              </a:solidFill>
              <a:latin typeface="Arial"/>
            </a:endParaRPr>
          </a:p>
        </p:txBody>
      </p:sp>
      <p:sp>
        <p:nvSpPr>
          <p:cNvPr id="98" name=""/>
          <p:cNvSpPr/>
          <p:nvPr/>
        </p:nvSpPr>
        <p:spPr>
          <a:xfrm rot="30600">
            <a:off x="15480" y="943200"/>
            <a:ext cx="10090440" cy="386892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0" lang="en-IN" sz="1600" spc="-1" strike="noStrike">
                <a:solidFill>
                  <a:srgbClr val="000000"/>
                </a:solidFill>
                <a:latin typeface="Arial"/>
                <a:ea typeface="DejaVu Sans"/>
              </a:rPr>
              <a:t>Company Lockers Pvt. Ltd. hired you as a Full Stack Developer. They aim to digitize their products and chose LockedMe.com as their first project to start with. You’re asked to develop a prototype of the application. The prototype of the application will be then presented to the relevant stakeholders for the budget approval. </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pPr>
            <a:r>
              <a:rPr b="0" lang="en-IN" sz="1600" spc="-1" strike="noStrike">
                <a:solidFill>
                  <a:srgbClr val="000000"/>
                </a:solidFill>
                <a:latin typeface="Arial"/>
                <a:ea typeface="DejaVu Sans"/>
              </a:rPr>
              <a:t>Your manager has set up a meeting where you’re asked to present the following in the next 15 working days (3 weeks): </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pPr>
            <a:r>
              <a:rPr b="0" i="1" lang="en-IN" sz="1400" spc="-1" strike="noStrike" u="sng">
                <a:solidFill>
                  <a:srgbClr val="000000"/>
                </a:solidFill>
                <a:uFillTx/>
                <a:latin typeface="Arial"/>
                <a:ea typeface="DejaVu Sans"/>
              </a:rPr>
              <a:t>Specification document - </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marL="216000" indent="-216000">
              <a:lnSpc>
                <a:spcPct val="100000"/>
              </a:lnSpc>
              <a:buClr>
                <a:srgbClr val="000000"/>
              </a:buClr>
              <a:buSzPct val="65000"/>
              <a:buFont typeface="Wingdings" charset="2"/>
              <a:buChar char=""/>
            </a:pPr>
            <a:r>
              <a:rPr b="0" lang="en-IN" sz="1400" spc="-1" strike="noStrike">
                <a:solidFill>
                  <a:srgbClr val="000000"/>
                </a:solidFill>
                <a:latin typeface="Arial"/>
                <a:ea typeface="DejaVu Sans"/>
              </a:rPr>
              <a:t>Product’s capabilities, appearance, and user interactions</a:t>
            </a:r>
            <a:endParaRPr b="0" lang="en-IN" sz="1400" spc="-1" strike="noStrike">
              <a:solidFill>
                <a:srgbClr val="000000"/>
              </a:solidFill>
              <a:latin typeface="Arial"/>
            </a:endParaRPr>
          </a:p>
          <a:p>
            <a:pPr marL="216000" indent="-216000">
              <a:lnSpc>
                <a:spcPct val="100000"/>
              </a:lnSpc>
              <a:buClr>
                <a:srgbClr val="000000"/>
              </a:buClr>
              <a:buSzPct val="65000"/>
              <a:buFont typeface="Wingdings" charset="2"/>
              <a:buChar char=""/>
            </a:pPr>
            <a:r>
              <a:rPr b="0" lang="en-IN" sz="1400" spc="-1" strike="noStrike">
                <a:solidFill>
                  <a:srgbClr val="000000"/>
                </a:solidFill>
                <a:latin typeface="Arial"/>
                <a:ea typeface="DejaVu Sans"/>
              </a:rPr>
              <a:t>Number and duration of sprints required </a:t>
            </a:r>
            <a:endParaRPr b="0" lang="en-IN" sz="1400" spc="-1" strike="noStrike">
              <a:solidFill>
                <a:srgbClr val="000000"/>
              </a:solidFill>
              <a:latin typeface="Arial"/>
            </a:endParaRPr>
          </a:p>
          <a:p>
            <a:pPr marL="216000" indent="-216000">
              <a:lnSpc>
                <a:spcPct val="100000"/>
              </a:lnSpc>
              <a:buClr>
                <a:srgbClr val="000000"/>
              </a:buClr>
              <a:buSzPct val="65000"/>
              <a:buFont typeface="Wingdings" charset="2"/>
              <a:buChar char=""/>
            </a:pPr>
            <a:r>
              <a:rPr b="0" lang="en-IN" sz="1400" spc="-1" strike="noStrike">
                <a:solidFill>
                  <a:srgbClr val="000000"/>
                </a:solidFill>
                <a:latin typeface="Arial"/>
                <a:ea typeface="DejaVu Sans"/>
              </a:rPr>
              <a:t>Setting up Git and GitHub account to store and track your enhancements of the prototype </a:t>
            </a:r>
            <a:endParaRPr b="0" lang="en-IN" sz="1400" spc="-1" strike="noStrike">
              <a:solidFill>
                <a:srgbClr val="000000"/>
              </a:solidFill>
              <a:latin typeface="Arial"/>
            </a:endParaRPr>
          </a:p>
          <a:p>
            <a:pPr marL="216000" indent="-216000">
              <a:lnSpc>
                <a:spcPct val="100000"/>
              </a:lnSpc>
              <a:buClr>
                <a:srgbClr val="000000"/>
              </a:buClr>
              <a:buSzPct val="65000"/>
              <a:buFont typeface="Wingdings" charset="2"/>
              <a:buChar char=""/>
            </a:pPr>
            <a:r>
              <a:rPr b="0" lang="en-IN" sz="1400" spc="-1" strike="noStrike">
                <a:solidFill>
                  <a:srgbClr val="000000"/>
                </a:solidFill>
                <a:latin typeface="Arial"/>
                <a:ea typeface="DejaVu Sans"/>
              </a:rPr>
              <a:t>Java concepts being used in the project </a:t>
            </a:r>
            <a:endParaRPr b="0" lang="en-IN" sz="1400" spc="-1" strike="noStrike">
              <a:solidFill>
                <a:srgbClr val="000000"/>
              </a:solidFill>
              <a:latin typeface="Arial"/>
            </a:endParaRPr>
          </a:p>
          <a:p>
            <a:pPr marL="216000" indent="-216000">
              <a:lnSpc>
                <a:spcPct val="100000"/>
              </a:lnSpc>
              <a:buClr>
                <a:srgbClr val="000000"/>
              </a:buClr>
              <a:buSzPct val="65000"/>
              <a:buFont typeface="Wingdings" charset="2"/>
              <a:buChar char=""/>
            </a:pPr>
            <a:r>
              <a:rPr b="0" lang="en-IN" sz="1400" spc="-1" strike="noStrike">
                <a:solidFill>
                  <a:srgbClr val="000000"/>
                </a:solidFill>
                <a:latin typeface="Arial"/>
                <a:ea typeface="DejaVu Sans"/>
              </a:rPr>
              <a:t>Data Structures where sorting and searching techniques are used. </a:t>
            </a:r>
            <a:endParaRPr b="0" lang="en-IN" sz="1400" spc="-1" strike="noStrike">
              <a:solidFill>
                <a:srgbClr val="000000"/>
              </a:solidFill>
              <a:latin typeface="Arial"/>
            </a:endParaRPr>
          </a:p>
          <a:p>
            <a:pPr marL="216000" indent="-216000">
              <a:lnSpc>
                <a:spcPct val="100000"/>
              </a:lnSpc>
              <a:buClr>
                <a:srgbClr val="000000"/>
              </a:buClr>
              <a:buSzPct val="65000"/>
              <a:buFont typeface="Wingdings" charset="2"/>
              <a:buChar char=""/>
            </a:pPr>
            <a:r>
              <a:rPr b="0" lang="en-IN" sz="1400" spc="-1" strike="noStrike">
                <a:solidFill>
                  <a:srgbClr val="000000"/>
                </a:solidFill>
                <a:latin typeface="Arial"/>
                <a:ea typeface="DejaVu Sans"/>
              </a:rPr>
              <a:t>Generic features and three operations: </a:t>
            </a:r>
            <a:endParaRPr b="0" lang="en-IN" sz="1400" spc="-1" strike="noStrike">
              <a:solidFill>
                <a:srgbClr val="000000"/>
              </a:solidFill>
              <a:latin typeface="Arial"/>
            </a:endParaRPr>
          </a:p>
          <a:p>
            <a:pPr marL="216000" indent="-216000">
              <a:lnSpc>
                <a:spcPct val="100000"/>
              </a:lnSpc>
              <a:buClr>
                <a:srgbClr val="000000"/>
              </a:buClr>
              <a:buSzPct val="65000"/>
              <a:buFont typeface="Wingdings" charset="2"/>
              <a:buChar char=""/>
            </a:pPr>
            <a:r>
              <a:rPr b="0" lang="en-IN" sz="1400" spc="-1" strike="noStrike">
                <a:solidFill>
                  <a:srgbClr val="000000"/>
                </a:solidFill>
                <a:latin typeface="Arial"/>
                <a:ea typeface="DejaVu Sans"/>
              </a:rPr>
              <a:t>Retrieving the file names in an ascending order</a:t>
            </a:r>
            <a:endParaRPr b="0" lang="en-IN" sz="1400" spc="-1" strike="noStrike">
              <a:solidFill>
                <a:srgbClr val="000000"/>
              </a:solidFill>
              <a:latin typeface="Arial"/>
            </a:endParaRPr>
          </a:p>
        </p:txBody>
      </p:sp>
      <p:sp>
        <p:nvSpPr>
          <p:cNvPr id="2" name="PlaceHolder 1"/>
          <p:cNvSpPr>
            <a:spLocks noGrp="1"/>
          </p:cNvSpPr>
          <p:nvPr>
            <p:ph type="sldNum" idx="5"/>
          </p:nvPr>
        </p:nvSpPr>
        <p:spPr/>
        <p:txBody>
          <a:bodyPr/>
          <a:p>
            <a:fld id="{DCD3100A-8119-42CF-9E2F-0E93A960E728}" type="slidenum">
              <a:t>5</a:t>
            </a:fld>
          </a:p>
        </p:txBody>
      </p:sp>
      <p:sp>
        <p:nvSpPr>
          <p:cNvPr id="3" name="PlaceHolder 2"/>
          <p:cNvSpPr>
            <a:spLocks noGrp="1"/>
          </p:cNvSpPr>
          <p:nvPr>
            <p:ph type="dt" idx="6"/>
          </p:nvPr>
        </p:nvSpPr>
        <p:spPr/>
        <p:txBody>
          <a:bodyPr/>
          <a:p>
            <a:fld id="{2C9BA70F-8C31-4084-85C9-DA936AA1B639}" type="datetime1">
              <a:rPr lang="en-IN"/>
              <a:t>20/01/2023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180000"/>
            <a:ext cx="9718560" cy="476640"/>
          </a:xfrm>
          <a:prstGeom prst="rect">
            <a:avLst/>
          </a:prstGeom>
          <a:noFill/>
          <a:ln w="0">
            <a:noFill/>
          </a:ln>
        </p:spPr>
        <p:txBody>
          <a:bodyPr lIns="0" rIns="0" tIns="0" bIns="0" anchor="ctr">
            <a:noAutofit/>
          </a:bodyPr>
          <a:p>
            <a:pPr indent="0">
              <a:lnSpc>
                <a:spcPct val="100000"/>
              </a:lnSpc>
              <a:buNone/>
              <a:tabLst>
                <a:tab algn="l" pos="0"/>
              </a:tabLst>
            </a:pPr>
            <a:r>
              <a:rPr b="1" lang="en-IN" sz="2600" spc="-1" strike="noStrike" u="sng">
                <a:solidFill>
                  <a:srgbClr val="000000"/>
                </a:solidFill>
                <a:uFillTx/>
                <a:latin typeface="Arial Black"/>
              </a:rPr>
              <a:t>Program Introduction:</a:t>
            </a:r>
            <a:endParaRPr b="0" lang="en-IN" sz="2600" spc="-1" strike="noStrike">
              <a:solidFill>
                <a:srgbClr val="000000"/>
              </a:solidFill>
              <a:latin typeface="Arial"/>
            </a:endParaRPr>
          </a:p>
        </p:txBody>
      </p:sp>
      <p:sp>
        <p:nvSpPr>
          <p:cNvPr id="100" name="PlaceHolder 2"/>
          <p:cNvSpPr>
            <a:spLocks noGrp="1"/>
          </p:cNvSpPr>
          <p:nvPr>
            <p:ph/>
          </p:nvPr>
        </p:nvSpPr>
        <p:spPr>
          <a:xfrm>
            <a:off x="0" y="540360"/>
            <a:ext cx="10078560" cy="4318560"/>
          </a:xfrm>
          <a:prstGeom prst="rect">
            <a:avLst/>
          </a:prstGeom>
          <a:noFill/>
          <a:ln w="0">
            <a:noFill/>
          </a:ln>
        </p:spPr>
        <p:txBody>
          <a:bodyPr lIns="0" rIns="0" tIns="0" bIns="0" anchor="t">
            <a:noAutofit/>
          </a:bodyPr>
          <a:p>
            <a:pPr marL="432000" indent="0">
              <a:lnSpc>
                <a:spcPct val="100000"/>
              </a:lnSpc>
              <a:spcAft>
                <a:spcPts val="2001"/>
              </a:spcAft>
              <a:buNone/>
              <a:tabLst>
                <a:tab algn="l" pos="0"/>
              </a:tabLst>
            </a:pPr>
            <a:endParaRPr b="0" lang="en-IN" sz="1400" spc="-1" strike="noStrike">
              <a:solidFill>
                <a:srgbClr val="000000"/>
              </a:solidFill>
              <a:latin typeface="Arial"/>
            </a:endParaRPr>
          </a:p>
          <a:p>
            <a:pPr marL="432000" indent="-324000">
              <a:lnSpc>
                <a:spcPct val="100000"/>
              </a:lnSpc>
              <a:spcAft>
                <a:spcPts val="2001"/>
              </a:spcAft>
              <a:buClr>
                <a:srgbClr val="127622"/>
              </a:buClr>
              <a:buSzPct val="70000"/>
              <a:buFont typeface="Wingdings" charset="2"/>
              <a:buChar char=""/>
              <a:tabLst>
                <a:tab algn="l" pos="0"/>
              </a:tabLst>
            </a:pPr>
            <a:r>
              <a:rPr b="0" lang="en-IN" sz="1400" spc="-1" strike="noStrike">
                <a:solidFill>
                  <a:srgbClr val="2a3140"/>
                </a:solidFill>
                <a:latin typeface="HelveticaNeue"/>
                <a:ea typeface="HelveticaNeue"/>
              </a:rPr>
              <a:t>To complete the LockedMe.com application, I would plan to develop it in multiple sprints. The first sprint would focus on creating the basic user interface and implementing the functionality to retrieve file names in ascending order. The second sprint would focus on implementing the functionality to add, delete, and search files. The third sprint would focus on implementing exception handling, code optimization, and performance enhancements.</a:t>
            </a:r>
            <a:endParaRPr b="0" lang="en-IN" sz="1400" spc="-1" strike="noStrike">
              <a:solidFill>
                <a:srgbClr val="000000"/>
              </a:solidFill>
              <a:latin typeface="Arial"/>
            </a:endParaRPr>
          </a:p>
          <a:p>
            <a:pPr marL="432000" indent="-324000">
              <a:lnSpc>
                <a:spcPct val="100000"/>
              </a:lnSpc>
              <a:spcAft>
                <a:spcPts val="2001"/>
              </a:spcAft>
              <a:buClr>
                <a:srgbClr val="127622"/>
              </a:buClr>
              <a:buSzPct val="70000"/>
              <a:buFont typeface="Wingdings" charset="2"/>
              <a:buChar char=""/>
              <a:tabLst>
                <a:tab algn="l" pos="0"/>
              </a:tabLst>
            </a:pPr>
            <a:r>
              <a:rPr b="0" lang="en-IN" sz="1400" spc="-1" strike="noStrike">
                <a:solidFill>
                  <a:srgbClr val="2a3140"/>
                </a:solidFill>
                <a:latin typeface="HelveticaNeue"/>
                <a:ea typeface="HelveticaNeue"/>
              </a:rPr>
              <a:t>In terms of data structures, I would use an array to store the file names and implement sorting and searching algorithms such as binary search and merge sort.</a:t>
            </a:r>
            <a:endParaRPr b="0" lang="en-IN" sz="1400" spc="-1" strike="noStrike">
              <a:solidFill>
                <a:srgbClr val="000000"/>
              </a:solidFill>
              <a:latin typeface="Arial"/>
            </a:endParaRPr>
          </a:p>
          <a:p>
            <a:pPr marL="432000" indent="-324000">
              <a:lnSpc>
                <a:spcPct val="100000"/>
              </a:lnSpc>
              <a:spcAft>
                <a:spcPts val="2001"/>
              </a:spcAft>
              <a:buClr>
                <a:srgbClr val="127622"/>
              </a:buClr>
              <a:buSzPct val="70000"/>
              <a:buFont typeface="Wingdings" charset="2"/>
              <a:buChar char=""/>
              <a:tabLst>
                <a:tab algn="l" pos="0"/>
              </a:tabLst>
            </a:pPr>
            <a:r>
              <a:rPr b="0" lang="en-IN" sz="1400" spc="-1" strike="noStrike">
                <a:solidFill>
                  <a:srgbClr val="2a3140"/>
                </a:solidFill>
                <a:latin typeface="HelveticaNeue"/>
                <a:ea typeface="HelveticaNeue"/>
              </a:rPr>
              <a:t>I would use Java as the programming language and Spring ToolSuite IDE.</a:t>
            </a:r>
            <a:endParaRPr b="0" lang="en-IN" sz="1400" spc="-1" strike="noStrike">
              <a:solidFill>
                <a:srgbClr val="000000"/>
              </a:solidFill>
              <a:latin typeface="Arial"/>
            </a:endParaRPr>
          </a:p>
          <a:p>
            <a:pPr marL="432000" indent="-324000">
              <a:lnSpc>
                <a:spcPct val="100000"/>
              </a:lnSpc>
              <a:spcAft>
                <a:spcPts val="2001"/>
              </a:spcAft>
              <a:buClr>
                <a:srgbClr val="127622"/>
              </a:buClr>
              <a:buSzPct val="70000"/>
              <a:buFont typeface="Wingdings" charset="2"/>
              <a:buChar char=""/>
              <a:tabLst>
                <a:tab algn="l" pos="0"/>
              </a:tabLst>
            </a:pPr>
            <a:r>
              <a:rPr b="0" lang="en-IN" sz="1400" spc="-1" strike="noStrike">
                <a:solidFill>
                  <a:srgbClr val="2a3140"/>
                </a:solidFill>
                <a:latin typeface="HelveticaNeue"/>
                <a:ea typeface="HelveticaNeue"/>
              </a:rPr>
              <a:t> </a:t>
            </a:r>
            <a:r>
              <a:rPr b="0" lang="en-IN" sz="1400" spc="-1" strike="noStrike">
                <a:solidFill>
                  <a:srgbClr val="2a3140"/>
                </a:solidFill>
                <a:latin typeface="HelveticaNeue"/>
                <a:ea typeface="HelveticaNeue"/>
              </a:rPr>
              <a:t>I would also set up a Git repository on GitHub to store the source code and track the versions of the application.</a:t>
            </a:r>
            <a:endParaRPr b="0" lang="en-IN" sz="1400" spc="-1" strike="noStrike">
              <a:solidFill>
                <a:srgbClr val="000000"/>
              </a:solidFill>
              <a:latin typeface="Arial"/>
            </a:endParaRPr>
          </a:p>
          <a:p>
            <a:pPr marL="432000" indent="-324000">
              <a:lnSpc>
                <a:spcPct val="100000"/>
              </a:lnSpc>
              <a:spcAft>
                <a:spcPts val="2001"/>
              </a:spcAft>
              <a:buClr>
                <a:srgbClr val="127622"/>
              </a:buClr>
              <a:buSzPct val="70000"/>
              <a:buFont typeface="Wingdings" charset="2"/>
              <a:buChar char=""/>
              <a:tabLst>
                <a:tab algn="l" pos="0"/>
              </a:tabLst>
            </a:pPr>
            <a:r>
              <a:rPr b="0" lang="en-IN" sz="1400" spc="-1" strike="noStrike">
                <a:solidFill>
                  <a:srgbClr val="2a3140"/>
                </a:solidFill>
                <a:latin typeface="HelveticaNeue"/>
                <a:ea typeface="HelveticaNeue"/>
              </a:rPr>
              <a:t>I would document the flow of the application and prepare a flow chart to clearly outline the user interactions and the steps taken to complete each operation. </a:t>
            </a:r>
            <a:endParaRPr b="0" lang="en-IN" sz="1400" spc="-1" strike="noStrike">
              <a:solidFill>
                <a:srgbClr val="000000"/>
              </a:solidFill>
              <a:latin typeface="Arial"/>
            </a:endParaRPr>
          </a:p>
          <a:p>
            <a:pPr marL="432000" indent="-324000">
              <a:lnSpc>
                <a:spcPct val="100000"/>
              </a:lnSpc>
              <a:spcAft>
                <a:spcPts val="2001"/>
              </a:spcAft>
              <a:buClr>
                <a:srgbClr val="127622"/>
              </a:buClr>
              <a:buSzPct val="70000"/>
              <a:buFont typeface="Wingdings" charset="2"/>
              <a:buChar char=""/>
              <a:tabLst>
                <a:tab algn="l" pos="0"/>
              </a:tabLst>
            </a:pPr>
            <a:r>
              <a:rPr b="0" lang="en-IN" sz="1400" spc="-1" strike="noStrike">
                <a:solidFill>
                  <a:srgbClr val="2a3140"/>
                </a:solidFill>
                <a:latin typeface="HelveticaNeue"/>
                <a:ea typeface="HelveticaNeue"/>
              </a:rPr>
              <a:t>I would also prepare a specification document outlining the capabilities, appearance, and user interactions of the product.</a:t>
            </a:r>
            <a:endParaRPr b="0" lang="en-IN" sz="1400" spc="-1" strike="noStrike">
              <a:solidFill>
                <a:srgbClr val="000000"/>
              </a:solidFill>
              <a:latin typeface="Arial"/>
            </a:endParaRPr>
          </a:p>
          <a:p>
            <a:pPr marL="432000" indent="0">
              <a:lnSpc>
                <a:spcPct val="100000"/>
              </a:lnSpc>
              <a:spcBef>
                <a:spcPts val="1060"/>
              </a:spcBef>
              <a:buNone/>
              <a:tabLst>
                <a:tab algn="l" pos="0"/>
              </a:tabLst>
            </a:pPr>
            <a:endParaRPr b="0" lang="en-IN" sz="1400" spc="-1" strike="noStrike">
              <a:solidFill>
                <a:srgbClr val="000000"/>
              </a:solidFill>
              <a:latin typeface="Arial"/>
            </a:endParaRPr>
          </a:p>
        </p:txBody>
      </p:sp>
      <p:sp>
        <p:nvSpPr>
          <p:cNvPr id="4" name="PlaceHolder 3"/>
          <p:cNvSpPr>
            <a:spLocks noGrp="1"/>
          </p:cNvSpPr>
          <p:nvPr>
            <p:ph type="sldNum" idx="5"/>
          </p:nvPr>
        </p:nvSpPr>
        <p:spPr/>
        <p:txBody>
          <a:bodyPr/>
          <a:p>
            <a:fld id="{DD152D99-6BB1-4744-B9A6-A5A451FAF290}" type="slidenum">
              <a:t>6</a:t>
            </a:fld>
          </a:p>
        </p:txBody>
      </p:sp>
      <p:sp>
        <p:nvSpPr>
          <p:cNvPr id="5" name="PlaceHolder 4"/>
          <p:cNvSpPr>
            <a:spLocks noGrp="1"/>
          </p:cNvSpPr>
          <p:nvPr>
            <p:ph type="dt" idx="6"/>
          </p:nvPr>
        </p:nvSpPr>
        <p:spPr/>
        <p:txBody>
          <a:bodyPr/>
          <a:p>
            <a:fld id="{757A892B-BEC2-4C60-818A-DA303D9EE645}" type="datetime1">
              <a:rPr lang="en-IN"/>
              <a:t>20/01/2023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0"/>
            <a:ext cx="9718560" cy="656640"/>
          </a:xfrm>
          <a:prstGeom prst="rect">
            <a:avLst/>
          </a:prstGeom>
          <a:noFill/>
          <a:ln w="0">
            <a:noFill/>
          </a:ln>
        </p:spPr>
        <p:txBody>
          <a:bodyPr lIns="0" rIns="0" tIns="0" bIns="0" anchor="ctr">
            <a:noAutofit/>
          </a:bodyPr>
          <a:p>
            <a:pPr indent="0">
              <a:lnSpc>
                <a:spcPct val="100000"/>
              </a:lnSpc>
              <a:spcBef>
                <a:spcPts val="1060"/>
              </a:spcBef>
              <a:buNone/>
              <a:tabLst>
                <a:tab algn="l" pos="0"/>
              </a:tabLst>
            </a:pPr>
            <a:r>
              <a:rPr b="1" lang="en-IN" sz="3200" spc="-1" strike="noStrike" u="sng">
                <a:solidFill>
                  <a:srgbClr val="000000"/>
                </a:solidFill>
                <a:uFillTx/>
                <a:latin typeface="Arial"/>
                <a:ea typeface="PingFang SC"/>
              </a:rPr>
              <a:t>Project Details:</a:t>
            </a:r>
            <a:endParaRPr b="0" lang="en-IN" sz="3200" spc="-1" strike="noStrike">
              <a:solidFill>
                <a:srgbClr val="000000"/>
              </a:solidFill>
              <a:latin typeface="Arial"/>
            </a:endParaRPr>
          </a:p>
        </p:txBody>
      </p:sp>
      <p:sp>
        <p:nvSpPr>
          <p:cNvPr id="102" name="PlaceHolder 2"/>
          <p:cNvSpPr>
            <a:spLocks noGrp="1"/>
          </p:cNvSpPr>
          <p:nvPr>
            <p:ph/>
          </p:nvPr>
        </p:nvSpPr>
        <p:spPr>
          <a:xfrm rot="21595800">
            <a:off x="2160" y="898560"/>
            <a:ext cx="10076400" cy="3772800"/>
          </a:xfrm>
          <a:prstGeom prst="rect">
            <a:avLst/>
          </a:prstGeom>
          <a:noFill/>
          <a:ln w="0">
            <a:noFill/>
          </a:ln>
        </p:spPr>
        <p:txBody>
          <a:bodyPr lIns="0" rIns="0" tIns="0" bIns="0" anchor="t">
            <a:noAutofit/>
          </a:bodyPr>
          <a:p>
            <a:pPr indent="0">
              <a:lnSpc>
                <a:spcPct val="100000"/>
              </a:lnSpc>
              <a:buNone/>
              <a:tabLst>
                <a:tab algn="l" pos="0"/>
              </a:tabLst>
            </a:pPr>
            <a:endParaRPr b="0" lang="en-IN" sz="1800" spc="-1" strike="noStrike">
              <a:solidFill>
                <a:srgbClr val="000000"/>
              </a:solidFill>
              <a:latin typeface="Arial"/>
            </a:endParaRPr>
          </a:p>
          <a:p>
            <a:pPr marL="576000" indent="-216000">
              <a:lnSpc>
                <a:spcPct val="100000"/>
              </a:lnSpc>
              <a:buClr>
                <a:srgbClr val="000000"/>
              </a:buClr>
              <a:buSzPct val="90000"/>
              <a:buFont typeface="Source Code Pro"/>
              <a:buChar char="✓"/>
              <a:tabLst>
                <a:tab algn="l" pos="0"/>
              </a:tabLst>
            </a:pPr>
            <a:r>
              <a:rPr b="0" lang="en-IN" sz="1800" spc="-1" strike="noStrike">
                <a:solidFill>
                  <a:srgbClr val="000000"/>
                </a:solidFill>
                <a:latin typeface="Arial"/>
                <a:ea typeface="HelveticaNeue"/>
              </a:rPr>
              <a:t>The program is a simple search engine program written in Java language.</a:t>
            </a:r>
            <a:endParaRPr b="0" lang="en-IN" sz="1800" spc="-1" strike="noStrike">
              <a:solidFill>
                <a:srgbClr val="000000"/>
              </a:solidFill>
              <a:latin typeface="Arial"/>
            </a:endParaRPr>
          </a:p>
          <a:p>
            <a:pPr marL="576000" indent="-216000">
              <a:lnSpc>
                <a:spcPct val="100000"/>
              </a:lnSpc>
              <a:spcBef>
                <a:spcPts val="1060"/>
              </a:spcBef>
              <a:buClr>
                <a:srgbClr val="000000"/>
              </a:buClr>
              <a:buSzPct val="90000"/>
              <a:buFont typeface="Source Code Pro"/>
              <a:buChar char="✓"/>
              <a:tabLst>
                <a:tab algn="l" pos="0"/>
              </a:tabLst>
            </a:pPr>
            <a:r>
              <a:rPr b="0" lang="en-IN" sz="1800" spc="-1" strike="noStrike">
                <a:solidFill>
                  <a:srgbClr val="2a3140"/>
                </a:solidFill>
                <a:latin typeface="Arial"/>
                <a:ea typeface="HelveticaNeue"/>
              </a:rPr>
              <a:t>It allows the user to select from a menu of options, including showing all files in a directory in ascending order, creating a file, deleting a file, and searching for a file. </a:t>
            </a:r>
            <a:endParaRPr b="0" lang="en-IN" sz="1800" spc="-1" strike="noStrike">
              <a:solidFill>
                <a:srgbClr val="000000"/>
              </a:solidFill>
              <a:latin typeface="Arial"/>
            </a:endParaRPr>
          </a:p>
          <a:p>
            <a:pPr marL="576000" indent="-216000">
              <a:lnSpc>
                <a:spcPct val="100000"/>
              </a:lnSpc>
              <a:spcBef>
                <a:spcPts val="1060"/>
              </a:spcBef>
              <a:buClr>
                <a:srgbClr val="000000"/>
              </a:buClr>
              <a:buSzPct val="90000"/>
              <a:buFont typeface="Source Code Pro"/>
              <a:buChar char="✓"/>
              <a:tabLst>
                <a:tab algn="l" pos="0"/>
              </a:tabLst>
            </a:pPr>
            <a:r>
              <a:rPr b="0" lang="en-IN" sz="1800" spc="-1" strike="noStrike">
                <a:solidFill>
                  <a:srgbClr val="2a3140"/>
                </a:solidFill>
                <a:latin typeface="Arial"/>
                <a:ea typeface="HelveticaNeue"/>
              </a:rPr>
              <a:t>The program uses the Scanner class to take user input and the File class to interact with the file system. </a:t>
            </a:r>
            <a:endParaRPr b="0" lang="en-IN" sz="1800" spc="-1" strike="noStrike">
              <a:solidFill>
                <a:srgbClr val="000000"/>
              </a:solidFill>
              <a:latin typeface="Arial"/>
            </a:endParaRPr>
          </a:p>
          <a:p>
            <a:pPr marL="576000" indent="-216000">
              <a:lnSpc>
                <a:spcPct val="100000"/>
              </a:lnSpc>
              <a:spcBef>
                <a:spcPts val="1060"/>
              </a:spcBef>
              <a:buClr>
                <a:srgbClr val="000000"/>
              </a:buClr>
              <a:buSzPct val="90000"/>
              <a:buFont typeface="Source Code Pro"/>
              <a:buChar char="✓"/>
              <a:tabLst>
                <a:tab algn="l" pos="0"/>
              </a:tabLst>
            </a:pPr>
            <a:r>
              <a:rPr b="0" lang="en-IN" sz="1800" spc="-1" strike="noStrike">
                <a:solidFill>
                  <a:srgbClr val="2a3140"/>
                </a:solidFill>
                <a:latin typeface="Arial"/>
                <a:ea typeface="HelveticaNeue"/>
              </a:rPr>
              <a:t>The program also makes use of the Arrays.sort() method to sort the files in ascending order. </a:t>
            </a:r>
            <a:endParaRPr b="0" lang="en-IN" sz="1800" spc="-1" strike="noStrike">
              <a:solidFill>
                <a:srgbClr val="000000"/>
              </a:solidFill>
              <a:latin typeface="Arial"/>
            </a:endParaRPr>
          </a:p>
          <a:p>
            <a:pPr marL="576000" indent="-216000">
              <a:lnSpc>
                <a:spcPct val="100000"/>
              </a:lnSpc>
              <a:spcBef>
                <a:spcPts val="1060"/>
              </a:spcBef>
              <a:buClr>
                <a:srgbClr val="000000"/>
              </a:buClr>
              <a:buSzPct val="90000"/>
              <a:buFont typeface="Source Code Pro"/>
              <a:buChar char="✓"/>
              <a:tabLst>
                <a:tab algn="l" pos="0"/>
              </a:tabLst>
            </a:pPr>
            <a:r>
              <a:rPr b="0" lang="en-IN" sz="1800" spc="-1" strike="noStrike">
                <a:solidFill>
                  <a:srgbClr val="2a3140"/>
                </a:solidFill>
                <a:latin typeface="Arial"/>
                <a:ea typeface="HelveticaNeue"/>
              </a:rPr>
              <a:t>The program also uses try-catch block to handle the exception IOException if any occur in the file handling process</a:t>
            </a:r>
            <a:r>
              <a:rPr b="0" lang="en-IN" sz="2000" spc="-1" strike="noStrike">
                <a:solidFill>
                  <a:srgbClr val="2a3140"/>
                </a:solidFill>
                <a:latin typeface="Arial"/>
                <a:ea typeface="HelveticaNeue"/>
              </a:rPr>
              <a:t>.</a:t>
            </a:r>
            <a:endParaRPr b="0" lang="en-IN" sz="2000" spc="-1" strike="noStrike">
              <a:solidFill>
                <a:srgbClr val="000000"/>
              </a:solidFill>
              <a:latin typeface="Arial"/>
            </a:endParaRPr>
          </a:p>
        </p:txBody>
      </p:sp>
      <p:sp>
        <p:nvSpPr>
          <p:cNvPr id="4" name="PlaceHolder 3"/>
          <p:cNvSpPr>
            <a:spLocks noGrp="1"/>
          </p:cNvSpPr>
          <p:nvPr>
            <p:ph type="sldNum" idx="5"/>
          </p:nvPr>
        </p:nvSpPr>
        <p:spPr/>
        <p:txBody>
          <a:bodyPr/>
          <a:p>
            <a:fld id="{9C1707B7-5379-4FAA-87C0-824F132DA1A1}" type="slidenum">
              <a:t>7</a:t>
            </a:fld>
          </a:p>
        </p:txBody>
      </p:sp>
      <p:sp>
        <p:nvSpPr>
          <p:cNvPr id="5" name="PlaceHolder 4"/>
          <p:cNvSpPr>
            <a:spLocks noGrp="1"/>
          </p:cNvSpPr>
          <p:nvPr>
            <p:ph type="dt" idx="6"/>
          </p:nvPr>
        </p:nvSpPr>
        <p:spPr/>
        <p:txBody>
          <a:bodyPr/>
          <a:p>
            <a:fld id="{268CC873-E188-4D3A-9CD4-A8156906B06C}" type="datetime1">
              <a:rPr lang="en-IN"/>
              <a:t>20/01/2023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p:nvPr/>
        </p:nvSpPr>
        <p:spPr>
          <a:xfrm>
            <a:off x="1260000" y="0"/>
            <a:ext cx="7919280" cy="71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u="sng">
                <a:solidFill>
                  <a:srgbClr val="ffffff"/>
                </a:solidFill>
                <a:highlight>
                  <a:srgbClr val="000000"/>
                </a:highlight>
                <a:uFillTx/>
                <a:latin typeface="Arial"/>
                <a:ea typeface="DejaVu Sans"/>
              </a:rPr>
              <a:t>FILE MANAGEMENT OPERATIONS</a:t>
            </a:r>
            <a:endParaRPr b="0" lang="en-IN" sz="3600" spc="-1" strike="noStrike">
              <a:solidFill>
                <a:srgbClr val="000000"/>
              </a:solidFill>
              <a:latin typeface="Arial"/>
            </a:endParaRPr>
          </a:p>
        </p:txBody>
      </p:sp>
      <p:sp>
        <p:nvSpPr>
          <p:cNvPr id="104" name=""/>
          <p:cNvSpPr/>
          <p:nvPr/>
        </p:nvSpPr>
        <p:spPr>
          <a:xfrm>
            <a:off x="0" y="720000"/>
            <a:ext cx="10080000" cy="4319280"/>
          </a:xfrm>
          <a:prstGeom prst="rect">
            <a:avLst/>
          </a:prstGeom>
          <a:noFill/>
          <a:ln w="0">
            <a:noFill/>
          </a:ln>
        </p:spPr>
        <p:style>
          <a:lnRef idx="0"/>
          <a:fillRef idx="0"/>
          <a:effectRef idx="0"/>
          <a:fontRef idx="minor"/>
        </p:style>
        <p:txBody>
          <a:bodyPr lIns="90000" rIns="90000" tIns="45000" bIns="45000" anchor="t">
            <a:noAutofit/>
          </a:bodyPr>
          <a:p>
            <a:pPr marL="648000" indent="-288000">
              <a:lnSpc>
                <a:spcPct val="100000"/>
              </a:lnSpc>
              <a:buClr>
                <a:srgbClr val="000000"/>
              </a:buClr>
              <a:buFont typeface="Tahoma"/>
              <a:buChar char="✓"/>
            </a:pPr>
            <a:r>
              <a:rPr b="0" lang="en-IN" sz="3600" spc="-1" strike="noStrike">
                <a:solidFill>
                  <a:srgbClr val="ff4000"/>
                </a:solidFill>
                <a:latin typeface="Arial Black"/>
                <a:ea typeface="DejaVu Sans"/>
              </a:rPr>
              <a:t> </a:t>
            </a:r>
            <a:r>
              <a:rPr b="0" i="1" lang="en-IN" sz="2800" spc="-1" strike="noStrike">
                <a:solidFill>
                  <a:srgbClr val="ff4000"/>
                </a:solidFill>
                <a:latin typeface="Arial Black"/>
                <a:ea typeface="DejaVu Sans"/>
              </a:rPr>
              <a:t>Create A File</a:t>
            </a:r>
            <a:endParaRPr b="0" lang="en-IN" sz="2800" spc="-1" strike="noStrike">
              <a:solidFill>
                <a:srgbClr val="000000"/>
              </a:solidFill>
              <a:latin typeface="Arial"/>
            </a:endParaRPr>
          </a:p>
          <a:p>
            <a:pPr marL="648000" indent="-288000">
              <a:lnSpc>
                <a:spcPct val="100000"/>
              </a:lnSpc>
              <a:buClr>
                <a:srgbClr val="000000"/>
              </a:buClr>
              <a:buFont typeface="Tahoma"/>
              <a:buChar char="✓"/>
            </a:pPr>
            <a:r>
              <a:rPr b="0" i="1" lang="en-IN" sz="2800" spc="-1" strike="noStrike">
                <a:solidFill>
                  <a:srgbClr val="ff4000"/>
                </a:solidFill>
                <a:latin typeface="Arial Black"/>
                <a:ea typeface="DejaVu Sans"/>
              </a:rPr>
              <a:t> </a:t>
            </a:r>
            <a:r>
              <a:rPr b="0" i="1" lang="en-IN" sz="2800" spc="-1" strike="noStrike">
                <a:solidFill>
                  <a:srgbClr val="ff4000"/>
                </a:solidFill>
                <a:latin typeface="Arial Black"/>
                <a:ea typeface="DejaVu Sans"/>
              </a:rPr>
              <a:t>Delete File</a:t>
            </a:r>
            <a:endParaRPr b="0" lang="en-IN" sz="2800" spc="-1" strike="noStrike">
              <a:solidFill>
                <a:srgbClr val="000000"/>
              </a:solidFill>
              <a:latin typeface="Arial"/>
            </a:endParaRPr>
          </a:p>
          <a:p>
            <a:pPr marL="648000" indent="-288000">
              <a:lnSpc>
                <a:spcPct val="100000"/>
              </a:lnSpc>
              <a:buClr>
                <a:srgbClr val="000000"/>
              </a:buClr>
              <a:buFont typeface="Tahoma"/>
              <a:buChar char="✓"/>
            </a:pPr>
            <a:r>
              <a:rPr b="0" i="1" lang="en-IN" sz="2800" spc="-1" strike="noStrike">
                <a:solidFill>
                  <a:srgbClr val="ff4000"/>
                </a:solidFill>
                <a:latin typeface="Arial Black"/>
                <a:ea typeface="DejaVu Sans"/>
              </a:rPr>
              <a:t> </a:t>
            </a:r>
            <a:r>
              <a:rPr b="0" i="1" lang="en-IN" sz="2800" spc="-1" strike="noStrike">
                <a:solidFill>
                  <a:srgbClr val="ff4000"/>
                </a:solidFill>
                <a:latin typeface="Arial Black"/>
                <a:ea typeface="DejaVu Sans"/>
              </a:rPr>
              <a:t>Search File</a:t>
            </a:r>
            <a:endParaRPr b="0" lang="en-IN" sz="2800" spc="-1" strike="noStrike">
              <a:solidFill>
                <a:srgbClr val="000000"/>
              </a:solidFill>
              <a:latin typeface="Arial"/>
            </a:endParaRPr>
          </a:p>
          <a:p>
            <a:pPr marL="648000" indent="-288000">
              <a:lnSpc>
                <a:spcPct val="100000"/>
              </a:lnSpc>
              <a:buClr>
                <a:srgbClr val="000000"/>
              </a:buClr>
              <a:buFont typeface="Tahoma"/>
              <a:buChar char="✓"/>
            </a:pPr>
            <a:r>
              <a:rPr b="0" i="1" lang="en-IN" sz="2800" spc="-1" strike="noStrike">
                <a:solidFill>
                  <a:srgbClr val="ff4000"/>
                </a:solidFill>
                <a:latin typeface="Arial Black"/>
                <a:ea typeface="DejaVu Sans"/>
              </a:rPr>
              <a:t> </a:t>
            </a:r>
            <a:r>
              <a:rPr b="0" i="1" lang="en-IN" sz="2800" spc="-1" strike="noStrike">
                <a:solidFill>
                  <a:srgbClr val="ff4000"/>
                </a:solidFill>
                <a:latin typeface="Arial Black"/>
                <a:ea typeface="DejaVu Sans"/>
              </a:rPr>
              <a:t>Files Makes Ascending Order  </a:t>
            </a:r>
            <a:endParaRPr b="0" lang="en-IN" sz="2800" spc="-1" strike="noStrike">
              <a:solidFill>
                <a:srgbClr val="000000"/>
              </a:solidFill>
              <a:latin typeface="Arial"/>
            </a:endParaRPr>
          </a:p>
          <a:p>
            <a:pPr algn="ctr">
              <a:lnSpc>
                <a:spcPct val="100000"/>
              </a:lnSpc>
            </a:pPr>
            <a:endParaRPr b="0" lang="en-IN" sz="3400" spc="-1" strike="noStrike">
              <a:solidFill>
                <a:srgbClr val="000000"/>
              </a:solidFill>
              <a:latin typeface="Arial"/>
            </a:endParaRPr>
          </a:p>
          <a:p>
            <a:pPr marL="648000" indent="-288000" algn="ctr">
              <a:lnSpc>
                <a:spcPct val="100000"/>
              </a:lnSpc>
              <a:buClr>
                <a:srgbClr val="000000"/>
              </a:buClr>
              <a:buFont typeface="Tahoma"/>
              <a:buChar char="✓"/>
            </a:pPr>
            <a:r>
              <a:rPr b="0" i="1" lang="en-IN" sz="3400" spc="-1" strike="noStrike">
                <a:solidFill>
                  <a:srgbClr val="ffffff"/>
                </a:solidFill>
                <a:highlight>
                  <a:srgbClr val="000000"/>
                </a:highlight>
                <a:latin typeface="Arial Black"/>
                <a:ea typeface="DejaVu Sans"/>
              </a:rPr>
              <a:t>Most commonly used file management operations under java project </a:t>
            </a:r>
            <a:endParaRPr b="0" lang="en-IN" sz="3400" spc="-1" strike="noStrike">
              <a:solidFill>
                <a:srgbClr val="000000"/>
              </a:solidFill>
              <a:latin typeface="Arial"/>
            </a:endParaRPr>
          </a:p>
        </p:txBody>
      </p:sp>
      <p:sp>
        <p:nvSpPr>
          <p:cNvPr id="2" name="PlaceHolder 1"/>
          <p:cNvSpPr>
            <a:spLocks noGrp="1"/>
          </p:cNvSpPr>
          <p:nvPr>
            <p:ph type="sldNum" idx="5"/>
          </p:nvPr>
        </p:nvSpPr>
        <p:spPr/>
        <p:txBody>
          <a:bodyPr/>
          <a:p>
            <a:fld id="{850D96F8-90B9-4721-A2C9-C58A864FC17C}" type="slidenum">
              <a:t>8</a:t>
            </a:fld>
          </a:p>
        </p:txBody>
      </p:sp>
      <p:sp>
        <p:nvSpPr>
          <p:cNvPr id="3" name="PlaceHolder 2"/>
          <p:cNvSpPr>
            <a:spLocks noGrp="1"/>
          </p:cNvSpPr>
          <p:nvPr>
            <p:ph type="dt" idx="6"/>
          </p:nvPr>
        </p:nvSpPr>
        <p:spPr/>
        <p:txBody>
          <a:bodyPr/>
          <a:p>
            <a:fld id="{6B417988-CBF5-4945-9BA7-08F63BAA847F}" type="datetime1">
              <a:rPr lang="en-IN"/>
              <a:t>20/01/2023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62280"/>
            <a:ext cx="9718560" cy="656640"/>
          </a:xfrm>
          <a:prstGeom prst="rect">
            <a:avLst/>
          </a:prstGeom>
          <a:noFill/>
          <a:ln w="0">
            <a:noFill/>
          </a:ln>
        </p:spPr>
        <p:txBody>
          <a:bodyPr lIns="0" rIns="0" tIns="0" bIns="0" anchor="ctr">
            <a:noAutofit/>
          </a:bodyPr>
          <a:p>
            <a:pPr indent="0" algn="ctr">
              <a:lnSpc>
                <a:spcPct val="100000"/>
              </a:lnSpc>
              <a:spcBef>
                <a:spcPts val="1060"/>
              </a:spcBef>
              <a:buNone/>
              <a:tabLst>
                <a:tab algn="l" pos="0"/>
              </a:tabLst>
            </a:pPr>
            <a:r>
              <a:rPr b="1" lang="en-IN" sz="3200" spc="-1" strike="noStrike" u="sng">
                <a:solidFill>
                  <a:srgbClr val="000000"/>
                </a:solidFill>
                <a:highlight>
                  <a:srgbClr val="ffffff"/>
                </a:highlight>
                <a:uFillTx/>
                <a:latin typeface="Arial"/>
              </a:rPr>
              <a:t>Sprints Plan And The Tasks Achievement Details</a:t>
            </a:r>
            <a:endParaRPr b="0" lang="en-IN" sz="3200" spc="-1" strike="noStrike">
              <a:solidFill>
                <a:srgbClr val="000000"/>
              </a:solidFill>
              <a:latin typeface="Arial"/>
            </a:endParaRPr>
          </a:p>
        </p:txBody>
      </p:sp>
      <p:graphicFrame>
        <p:nvGraphicFramePr>
          <p:cNvPr id="106" name=""/>
          <p:cNvGraphicFramePr/>
          <p:nvPr/>
        </p:nvGraphicFramePr>
        <p:xfrm>
          <a:off x="0" y="720000"/>
          <a:ext cx="10080000" cy="3861360"/>
        </p:xfrm>
        <a:graphic>
          <a:graphicData uri="http://schemas.openxmlformats.org/drawingml/2006/table">
            <a:tbl>
              <a:tblPr/>
              <a:tblGrid>
                <a:gridCol w="916920"/>
                <a:gridCol w="1945080"/>
                <a:gridCol w="1379160"/>
                <a:gridCol w="1388520"/>
                <a:gridCol w="3309480"/>
                <a:gridCol w="1141200"/>
              </a:tblGrid>
              <a:tr h="781200">
                <a:tc>
                  <a:txBody>
                    <a:bodyPr lIns="90000" rIns="90000" anchor="t">
                      <a:noAutofit/>
                    </a:bodyPr>
                    <a:p>
                      <a:pPr algn="ctr">
                        <a:lnSpc>
                          <a:spcPct val="100000"/>
                        </a:lnSpc>
                      </a:pPr>
                      <a:r>
                        <a:rPr b="1" lang="en-IN" sz="1800" spc="-1" strike="noStrike">
                          <a:solidFill>
                            <a:srgbClr val="ffffff"/>
                          </a:solidFill>
                          <a:latin typeface="Arial"/>
                        </a:rPr>
                        <a:t>Sprint no</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Task Planned</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Start Date</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End Date</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Detailed Action</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ffffff"/>
                          </a:solidFill>
                          <a:latin typeface="Arial"/>
                        </a:rPr>
                        <a:t>Status</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65000">
                <a:tc>
                  <a:txBody>
                    <a:bodyPr lIns="90000" rIns="90000" anchor="t">
                      <a:noAutofit/>
                    </a:bodyPr>
                    <a:p>
                      <a:pPr algn="ctr">
                        <a:lnSpc>
                          <a:spcPct val="100000"/>
                        </a:lnSpc>
                      </a:pPr>
                      <a:r>
                        <a:rPr b="1" lang="en-IN" sz="1800" spc="-1" strike="noStrike">
                          <a:solidFill>
                            <a:srgbClr val="ffffff"/>
                          </a:solidFill>
                          <a:latin typeface="Arial"/>
                        </a:rPr>
                        <a:t>1</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800" spc="-1" strike="noStrike">
                          <a:solidFill>
                            <a:srgbClr val="000000"/>
                          </a:solidFill>
                          <a:latin typeface="Arial"/>
                        </a:rPr>
                        <a:t>ANALYSIS  </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[5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05/JAN/2023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10/JAN/2023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05/JAN/2023 STARTED DOING ANALYSIS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r h="815760">
                <a:tc>
                  <a:txBody>
                    <a:bodyPr lIns="90000" rIns="90000" anchor="t">
                      <a:noAutofit/>
                    </a:bodyPr>
                    <a:p>
                      <a:pPr algn="ctr">
                        <a:lnSpc>
                          <a:spcPct val="100000"/>
                        </a:lnSpc>
                      </a:pPr>
                      <a:r>
                        <a:rPr b="1" lang="en-IN" sz="1800" spc="-1" strike="noStrike">
                          <a:solidFill>
                            <a:srgbClr val="ffffff"/>
                          </a:solidFill>
                          <a:latin typeface="Arial"/>
                        </a:rPr>
                        <a:t>2</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800" spc="-1" strike="noStrike">
                          <a:solidFill>
                            <a:srgbClr val="000000"/>
                          </a:solidFill>
                          <a:latin typeface="Arial"/>
                        </a:rPr>
                        <a:t>WRITING CODE</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[5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10/JAN/2023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15/JAN/23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10/JAN/2023 STARTED DOING WRITING CODE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r h="765000">
                <a:tc>
                  <a:txBody>
                    <a:bodyPr lIns="90000" rIns="90000" anchor="t">
                      <a:noAutofit/>
                    </a:bodyPr>
                    <a:p>
                      <a:pPr algn="ctr">
                        <a:lnSpc>
                          <a:spcPct val="100000"/>
                        </a:lnSpc>
                      </a:pPr>
                      <a:r>
                        <a:rPr b="1" lang="en-IN" sz="1800" spc="-1" strike="noStrike">
                          <a:solidFill>
                            <a:srgbClr val="ffffff"/>
                          </a:solidFill>
                          <a:latin typeface="Arial"/>
                        </a:rPr>
                        <a:t>3</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800" spc="-1" strike="noStrike">
                          <a:solidFill>
                            <a:srgbClr val="000000"/>
                          </a:solidFill>
                          <a:latin typeface="Arial"/>
                        </a:rPr>
                        <a:t>TESING</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[3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15/JAN/2023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18/JAN/2023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15/JAN/2023 STARTED DOING TESTING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r h="734400">
                <a:tc>
                  <a:txBody>
                    <a:bodyPr lIns="90000" rIns="90000" anchor="t">
                      <a:noAutofit/>
                    </a:bodyPr>
                    <a:p>
                      <a:pPr algn="ctr">
                        <a:lnSpc>
                          <a:spcPct val="100000"/>
                        </a:lnSpc>
                      </a:pPr>
                      <a:r>
                        <a:rPr b="1" lang="en-IN" sz="1800" spc="-1" strike="noStrike">
                          <a:solidFill>
                            <a:srgbClr val="ffffff"/>
                          </a:solidFill>
                          <a:latin typeface="Arial"/>
                        </a:rPr>
                        <a:t>4</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0" lang="en-IN" sz="1500" spc="-1" strike="noStrike">
                          <a:solidFill>
                            <a:srgbClr val="000000"/>
                          </a:solidFill>
                          <a:latin typeface="Arial"/>
                        </a:rPr>
                        <a:t>DOCUMENTATION</a:t>
                      </a:r>
                      <a:endParaRPr b="0" lang="en-IN" sz="1500" spc="-1" strike="noStrike">
                        <a:solidFill>
                          <a:srgbClr val="000000"/>
                        </a:solidFill>
                        <a:latin typeface="Arial"/>
                      </a:endParaRPr>
                    </a:p>
                    <a:p>
                      <a:pPr algn="ctr">
                        <a:lnSpc>
                          <a:spcPct val="100000"/>
                        </a:lnSpc>
                      </a:pPr>
                      <a:r>
                        <a:rPr b="0" lang="en-IN" sz="1500" spc="-1" strike="noStrike">
                          <a:solidFill>
                            <a:srgbClr val="000000"/>
                          </a:solidFill>
                          <a:latin typeface="Arial"/>
                        </a:rPr>
                        <a:t>[2 DAYS]</a:t>
                      </a:r>
                      <a:endParaRPr b="0" lang="en-IN" sz="15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18/JAN/2023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20/JAN/2023</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pPr algn="ctr">
                        <a:lnSpc>
                          <a:spcPct val="100000"/>
                        </a:lnSpc>
                      </a:pPr>
                      <a:r>
                        <a:rPr b="0" lang="en-IN" sz="1600" spc="-1" strike="noStrike">
                          <a:solidFill>
                            <a:srgbClr val="000000"/>
                          </a:solidFill>
                          <a:latin typeface="Arial"/>
                        </a:rPr>
                        <a:t>18/JAN/2023 DOCUMENTATION OF THE PROJECT</a:t>
                      </a:r>
                      <a:endParaRPr b="0" lang="en-IN" sz="16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chor="t">
                      <a:noAutofit/>
                    </a:bodyPr>
                    <a:p>
                      <a:endParaRPr b="1"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bl>
          </a:graphicData>
        </a:graphic>
      </p:graphicFrame>
      <p:graphicFrame>
        <p:nvGraphicFramePr>
          <p:cNvPr id="107" name=""/>
          <p:cNvGraphicFramePr/>
          <p:nvPr/>
        </p:nvGraphicFramePr>
        <p:xfrm>
          <a:off x="-19080" y="4614120"/>
          <a:ext cx="5598720" cy="397080"/>
        </p:xfrm>
        <a:graphic>
          <a:graphicData uri="http://schemas.openxmlformats.org/drawingml/2006/table">
            <a:tbl>
              <a:tblPr/>
              <a:tblGrid>
                <a:gridCol w="3220200"/>
                <a:gridCol w="2378880"/>
              </a:tblGrid>
              <a:tr h="397080">
                <a:tc>
                  <a:txBody>
                    <a:bodyPr lIns="90000" rIns="90000" anchor="t">
                      <a:noAutofit/>
                    </a:bodyPr>
                    <a:p>
                      <a:pPr algn="ctr">
                        <a:lnSpc>
                          <a:spcPct val="100000"/>
                        </a:lnSpc>
                      </a:pPr>
                      <a:r>
                        <a:rPr b="1" lang="en-IN" sz="1800" spc="-1" strike="noStrike">
                          <a:solidFill>
                            <a:srgbClr val="ffffff"/>
                          </a:solidFill>
                          <a:latin typeface="Arial"/>
                        </a:rPr>
                        <a:t>TOTAL NUMBER OF DAYS</a:t>
                      </a:r>
                      <a:endParaRPr b="0" lang="en-IN" sz="1800" spc="-1" strike="noStrike">
                        <a:solidFill>
                          <a:srgbClr val="ffffff"/>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gn="ctr">
                        <a:lnSpc>
                          <a:spcPct val="100000"/>
                        </a:lnSpc>
                      </a:pPr>
                      <a:r>
                        <a:rPr b="1" lang="en-IN" sz="1800" spc="-1" strike="noStrike">
                          <a:solidFill>
                            <a:srgbClr val="000000"/>
                          </a:solidFill>
                          <a:latin typeface="Arial"/>
                        </a:rPr>
                        <a:t>15 DAYS</a:t>
                      </a:r>
                      <a:endParaRPr b="0" lang="en-IN" sz="1800" spc="-1" strike="noStrike">
                        <a:solidFill>
                          <a:srgbClr val="000000"/>
                        </a:solidFill>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r>
            </a:tbl>
          </a:graphicData>
        </a:graphic>
      </p:graphicFrame>
      <p:sp>
        <p:nvSpPr>
          <p:cNvPr id="3" name="PlaceHolder 2"/>
          <p:cNvSpPr>
            <a:spLocks noGrp="1"/>
          </p:cNvSpPr>
          <p:nvPr>
            <p:ph type="sldNum" idx="5"/>
          </p:nvPr>
        </p:nvSpPr>
        <p:spPr/>
        <p:txBody>
          <a:bodyPr/>
          <a:p>
            <a:fld id="{12C9603B-E89C-425F-A0D4-A356EC0D1252}" type="slidenum">
              <a:t>9</a:t>
            </a:fld>
          </a:p>
        </p:txBody>
      </p:sp>
      <p:sp>
        <p:nvSpPr>
          <p:cNvPr id="4" name="PlaceHolder 3"/>
          <p:cNvSpPr>
            <a:spLocks noGrp="1"/>
          </p:cNvSpPr>
          <p:nvPr>
            <p:ph type="dt" idx="6"/>
          </p:nvPr>
        </p:nvSpPr>
        <p:spPr/>
        <p:txBody>
          <a:bodyPr/>
          <a:p>
            <a:fld id="{3B498E7D-1AE7-4292-AA9E-C602D85299CB}" type="datetime1">
              <a:rPr lang="en-IN"/>
              <a:t>20/01/2023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1054</TotalTime>
  <Application>LibreOffice/7.4.4.2$MacOSX_AARCH64 LibreOffice_project/85569322deea74ec9134968a29af2df5663baa21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2023-01-18T10:32:29Z</dcterms:created>
  <dc:creator/>
  <dc:description/>
  <dc:language>en-IN</dc:language>
  <cp:lastModifiedBy/>
  <dcterms:modified xsi:type="dcterms:W3CDTF">2023-01-20T10:22:20Z</dcterms:modified>
  <cp:revision>12</cp:revision>
  <dc:subject/>
  <dc:title>Blue Curve</dc:title>
</cp:coreProperties>
</file>

<file path=docProps/custom.xml><?xml version="1.0" encoding="utf-8"?>
<Properties xmlns="http://schemas.openxmlformats.org/officeDocument/2006/custom-properties" xmlns:vt="http://schemas.openxmlformats.org/officeDocument/2006/docPropsVTypes"/>
</file>