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1" r:id="rId5"/>
    <p:sldId id="281" r:id="rId6"/>
    <p:sldId id="274" r:id="rId7"/>
    <p:sldId id="280" r:id="rId8"/>
    <p:sldId id="278" r:id="rId9"/>
    <p:sldId id="284" r:id="rId10"/>
    <p:sldId id="285" r:id="rId11"/>
    <p:sldId id="286" r:id="rId12"/>
    <p:sldId id="279" r:id="rId13"/>
    <p:sldId id="283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C1E0"/>
    <a:srgbClr val="1B00FE"/>
    <a:srgbClr val="00499F"/>
    <a:srgbClr val="65482B"/>
    <a:srgbClr val="C75806"/>
    <a:srgbClr val="000000"/>
    <a:srgbClr val="0CA3D7"/>
    <a:srgbClr val="FF9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648" autoAdjust="0"/>
    <p:restoredTop sz="94648" autoAdjust="0"/>
  </p:normalViewPr>
  <p:slideViewPr>
    <p:cSldViewPr>
      <p:cViewPr>
        <p:scale>
          <a:sx n="100" d="100"/>
          <a:sy n="100" d="100"/>
        </p:scale>
        <p:origin x="-28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27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F178F52-3F02-43E0-AD33-135C482389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8614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338" y="692150"/>
            <a:ext cx="3743325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  <a:endParaRPr lang="ru-RU" alt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6475"/>
            <a:ext cx="3744913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  <a:endParaRPr lang="ru-RU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38125-0B81-44D9-B553-4CB59D92338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74445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833438"/>
            <a:ext cx="2051050" cy="5332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833438"/>
            <a:ext cx="6003925" cy="5332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0D6FF-6C4D-4804-ADD2-51566857CA2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73030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75500-04BE-4207-96C7-D7EBF92646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703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03524-5952-4C7D-B983-7ED4F1B2DA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7800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3DEA8-D2AF-4050-A4D9-E43B7F6D13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29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ECD56-473C-4AE8-B5EC-B23EB611B2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553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83450-347D-41A6-894F-F637D68019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0050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AB72-F6EF-485D-8F0F-E0EC04E8DDA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4463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069BB-660F-4C69-A9E4-74CE6AA5DA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2654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62CB0-C897-4073-A8E1-4799590F3A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59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813AE-0AF5-48CF-AAA2-1122DF50A51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90810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1512-16D3-4704-817E-5F48BC18D2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9239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A0D23-4940-4AEC-B07C-7DAAF9E256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8877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EA592-3432-4156-B852-01B48CDD0B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890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687F1-2CC5-46F6-803B-BFB66B6F8F1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4808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C1F76-EE4E-4DCD-AE77-D34D8414D5D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0318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5D8FC-DB12-4C8F-B9C1-334B46D4895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00196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2C6E-45F1-4F7C-BA24-DC4AD11F9FA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139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EE6F7-BCCB-453B-AEE7-139A1B46D3D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5953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9A60-F049-443A-B067-52525D23975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01471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7369C-55CD-4185-BAC9-FF48ABA10F3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429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833438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  <a:endParaRPr lang="ru-RU" altLang="ru-RU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7AD6B28B-689C-43DC-B94F-4A05AA1CF8FE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5AA4ED16-1F39-43DC-914B-1961BE772F0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23528" y="2348880"/>
            <a:ext cx="7992243" cy="1512168"/>
          </a:xfrm>
          <a:noFill/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sz="3600" dirty="0">
                <a:latin typeface="Arial Rounded MT Bold" pitchFamily="34" charset="0"/>
              </a:rPr>
              <a:t> </a:t>
            </a:r>
            <a:r>
              <a:rPr lang="en-US" sz="3600" dirty="0" smtClean="0">
                <a:latin typeface="Arial Rounded MT Bold" pitchFamily="34" charset="0"/>
              </a:rPr>
              <a:t>                                            </a:t>
            </a:r>
            <a:r>
              <a:rPr lang="en-US" sz="3600" dirty="0" smtClean="0">
                <a:solidFill>
                  <a:srgbClr val="1B00FE"/>
                </a:solidFill>
                <a:latin typeface="Baskerville Old Face" pitchFamily="18" charset="0"/>
              </a:rPr>
              <a:t>HospiBiz</a:t>
            </a:r>
            <a:r>
              <a:rPr lang="en-US" sz="3600" dirty="0" smtClean="0">
                <a:latin typeface="Baskerville Old Face" pitchFamily="18" charset="0"/>
              </a:rPr>
              <a:t/>
            </a:r>
            <a:br>
              <a:rPr lang="en-US" sz="3600" dirty="0" smtClean="0">
                <a:latin typeface="Baskerville Old Face" pitchFamily="18" charset="0"/>
              </a:rPr>
            </a:b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dirty="0" smtClean="0">
                <a:latin typeface="Baskerville Old Face" pitchFamily="18" charset="0"/>
              </a:rPr>
              <a:t>                                                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encrypt</a:t>
            </a:r>
            <a:r>
              <a:rPr lang="en-US" dirty="0"/>
              <a:t/>
            </a:r>
            <a:br>
              <a:rPr lang="en-US" dirty="0"/>
            </a:br>
            <a:r>
              <a:rPr lang="uk-UA" altLang="ru-RU" dirty="0"/>
              <a:t/>
            </a:r>
            <a:br>
              <a:rPr lang="uk-UA" altLang="ru-RU" dirty="0"/>
            </a:b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879133" y="4581128"/>
            <a:ext cx="3240087" cy="143934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en-US" altLang="ru-RU" b="0" dirty="0" smtClean="0">
                <a:solidFill>
                  <a:srgbClr val="0CC1E0"/>
                </a:solidFill>
              </a:rPr>
              <a:t>Mubeena A</a:t>
            </a:r>
          </a:p>
          <a:p>
            <a:r>
              <a:rPr lang="en-US" altLang="ru-RU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S6 MCA</a:t>
            </a:r>
          </a:p>
          <a:p>
            <a:r>
              <a:rPr lang="en-US" altLang="ru-RU" b="0" dirty="0" smtClean="0">
                <a:solidFill>
                  <a:srgbClr val="1B00FE"/>
                </a:solidFill>
              </a:rPr>
              <a:t>TKM18MCA019</a:t>
            </a:r>
            <a:endParaRPr lang="uk-UA" altLang="ru-RU" b="0" dirty="0">
              <a:solidFill>
                <a:srgbClr val="1B00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3524-5952-4C7D-B983-7ED4F1B2DAE3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656220"/>
            <a:ext cx="8372797" cy="482547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1B00FE"/>
                </a:solidFill>
              </a:rPr>
              <a:t>Patient </a:t>
            </a:r>
            <a:r>
              <a:rPr lang="en-US" dirty="0">
                <a:solidFill>
                  <a:srgbClr val="1B00FE"/>
                </a:solidFill>
              </a:rPr>
              <a:t>online </a:t>
            </a:r>
            <a:r>
              <a:rPr lang="en-US" dirty="0" smtClean="0">
                <a:solidFill>
                  <a:srgbClr val="1B00FE"/>
                </a:solidFill>
              </a:rPr>
              <a:t>appointment</a:t>
            </a:r>
            <a:endParaRPr lang="en-US" dirty="0" smtClean="0">
              <a:solidFill>
                <a:srgbClr val="0CC1E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 descr="C:\Users\user\Downloads\HospiBiz\Patient online appoint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27280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“Advanced Encryption Standard”, Douglas Selent, Rivier </a:t>
            </a:r>
            <a:r>
              <a:rPr lang="en-US" dirty="0" smtClean="0"/>
              <a:t>Academic Journal</a:t>
            </a:r>
            <a:r>
              <a:rPr lang="en-US" dirty="0"/>
              <a:t>, Volume 6, Number 2, Fall </a:t>
            </a:r>
            <a:r>
              <a:rPr lang="en-US" dirty="0" smtClean="0"/>
              <a:t>2010</a:t>
            </a:r>
          </a:p>
          <a:p>
            <a:r>
              <a:rPr lang="en-US" dirty="0" smtClean="0"/>
              <a:t>Peter waher, “cloud computing bible", john Wiley &amp; sons publishing ,2011</a:t>
            </a:r>
          </a:p>
          <a:p>
            <a:r>
              <a:rPr lang="en-US" dirty="0" smtClean="0"/>
              <a:t>William Stallings, Cryptography and </a:t>
            </a:r>
            <a:r>
              <a:rPr lang="en-US" smtClean="0"/>
              <a:t>network </a:t>
            </a:r>
            <a:r>
              <a:rPr lang="en-US"/>
              <a:t> </a:t>
            </a:r>
            <a:r>
              <a:rPr lang="en-US" smtClean="0"/>
              <a:t>    security </a:t>
            </a:r>
            <a:r>
              <a:rPr lang="en-US" dirty="0" smtClean="0"/>
              <a:t>,6</a:t>
            </a:r>
            <a:r>
              <a:rPr lang="en-US" baseline="30000" dirty="0" smtClean="0"/>
              <a:t>th</a:t>
            </a:r>
            <a:r>
              <a:rPr lang="en-US" dirty="0" smtClean="0"/>
              <a:t> edition, Pearson education, March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3AE-0AF5-48CF-AAA2-1122DF50A51D}" type="slidenum">
              <a:rPr lang="en-GB" altLang="ru-RU" smtClean="0"/>
              <a:pPr/>
              <a:t>11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7022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827584" y="3008221"/>
            <a:ext cx="3240087" cy="143934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endParaRPr lang="uk-UA" altLang="ru-RU" b="0" dirty="0"/>
          </a:p>
        </p:txBody>
      </p:sp>
      <p:sp>
        <p:nvSpPr>
          <p:cNvPr id="2" name="Rectangle 1"/>
          <p:cNvSpPr/>
          <p:nvPr/>
        </p:nvSpPr>
        <p:spPr>
          <a:xfrm>
            <a:off x="5220072" y="2823555"/>
            <a:ext cx="2689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800" dirty="0">
                <a:solidFill>
                  <a:schemeClr val="bg1"/>
                </a:solidFill>
                <a:latin typeface="Lucida Calligraphy" pitchFamily="66" charset="0"/>
              </a:rPr>
              <a:t>Thank you!...</a:t>
            </a:r>
            <a:endParaRPr lang="en-US" sz="2800" dirty="0">
              <a:solidFill>
                <a:schemeClr val="bg1"/>
              </a:solidFill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CD37-BC67-4355-93E5-488B2322CDA3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77738"/>
            <a:ext cx="8351838" cy="935038"/>
          </a:xfrm>
        </p:spPr>
        <p:txBody>
          <a:bodyPr/>
          <a:lstStyle/>
          <a:p>
            <a:r>
              <a:rPr lang="en-US" altLang="ru-RU" dirty="0"/>
              <a:t>I</a:t>
            </a:r>
            <a:r>
              <a:rPr lang="en-US" altLang="ru-RU" dirty="0" smtClean="0"/>
              <a:t>ntroduction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350250" cy="4392612"/>
          </a:xfrm>
        </p:spPr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Cloud </a:t>
            </a:r>
            <a:r>
              <a:rPr lang="en-US" dirty="0"/>
              <a:t>computing is a rising computing technology. It permits users, store their data, knowledge or information remotely.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purpose of this </a:t>
            </a:r>
            <a:r>
              <a:rPr lang="en-US" dirty="0" smtClean="0"/>
              <a:t>project </a:t>
            </a:r>
            <a:r>
              <a:rPr lang="en-US" dirty="0"/>
              <a:t>is to secure access control scheme for public clouds.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such organizations uses cloud computing for secure data storage and retrieval with the help of </a:t>
            </a:r>
            <a:r>
              <a:rPr lang="en-US" dirty="0" smtClean="0"/>
              <a:t>encryption.</a:t>
            </a:r>
          </a:p>
          <a:p>
            <a:endParaRPr lang="en-US" dirty="0" smtClean="0"/>
          </a:p>
          <a:p>
            <a:r>
              <a:rPr lang="en-US" dirty="0"/>
              <a:t>Here </a:t>
            </a:r>
            <a:r>
              <a:rPr lang="en-US" dirty="0" smtClean="0"/>
              <a:t> we use </a:t>
            </a:r>
            <a:r>
              <a:rPr lang="en-US" dirty="0"/>
              <a:t>AES (Advanced Encryption Standard) for scalable and secure sharing of </a:t>
            </a:r>
            <a:r>
              <a:rPr lang="en-US" dirty="0" smtClean="0"/>
              <a:t> </a:t>
            </a:r>
            <a:r>
              <a:rPr lang="en-US" dirty="0"/>
              <a:t>data in cloud </a:t>
            </a:r>
            <a:r>
              <a:rPr lang="en-US" dirty="0" smtClean="0"/>
              <a:t>computing.</a:t>
            </a:r>
            <a:endParaRPr lang="en-US" altLang="ko-KR" dirty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Existing System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As </a:t>
            </a:r>
            <a:r>
              <a:rPr lang="en-US" dirty="0"/>
              <a:t>the data owner does not keep a copy of the </a:t>
            </a:r>
            <a:r>
              <a:rPr lang="en-US" dirty="0" smtClean="0"/>
              <a:t>data.</a:t>
            </a:r>
          </a:p>
          <a:p>
            <a:pPr lvl="0"/>
            <a:r>
              <a:rPr lang="en-US" dirty="0" smtClean="0"/>
              <a:t>In </a:t>
            </a:r>
            <a:r>
              <a:rPr lang="en-US" dirty="0"/>
              <a:t>order to issue the new keys to the users, the data owner needs to establish private communication channels with the users.  </a:t>
            </a:r>
            <a:endParaRPr lang="en-US" dirty="0" smtClean="0"/>
          </a:p>
          <a:p>
            <a:r>
              <a:rPr lang="en-US" dirty="0"/>
              <a:t>The privacy of the identity attributes of the users is not taken into </a:t>
            </a:r>
            <a:r>
              <a:rPr lang="en-US" dirty="0" smtClean="0"/>
              <a:t>account.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CD37-BC67-4355-93E5-488B2322CDA3}" type="slidenum">
              <a:rPr lang="en-GB" altLang="ru-RU"/>
              <a:pPr/>
              <a:t>3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753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7375" cy="11557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/>
              <a:t>AES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772817"/>
            <a:ext cx="8064128" cy="4393034"/>
          </a:xfrm>
        </p:spPr>
        <p:txBody>
          <a:bodyPr/>
          <a:lstStyle/>
          <a:p>
            <a:r>
              <a:rPr lang="en-US" dirty="0" smtClean="0"/>
              <a:t>Is a symmetric-key computation which implies that same key is used for both encryption &amp; decryption of data.</a:t>
            </a:r>
          </a:p>
          <a:p>
            <a:r>
              <a:rPr lang="en-US" dirty="0" smtClean="0"/>
              <a:t>Key size are 128,192,256 bit.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3524-5952-4C7D-B983-7ED4F1B2DAE3}" type="slidenum">
              <a:rPr lang="ru-RU" altLang="ru-RU" smtClean="0"/>
              <a:pPr/>
              <a:t>4</a:t>
            </a:fld>
            <a:endParaRPr lang="ru-RU" alt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26479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6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CD37-BC67-4355-93E5-488B2322CDA3}" type="slidenum">
              <a:rPr lang="en-GB" altLang="ru-RU"/>
              <a:pPr/>
              <a:t>5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49275"/>
            <a:ext cx="8351838" cy="935038"/>
          </a:xfrm>
        </p:spPr>
        <p:txBody>
          <a:bodyPr/>
          <a:lstStyle/>
          <a:p>
            <a:r>
              <a:rPr lang="en-US" b="1" dirty="0"/>
              <a:t>Proposed system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8350250" cy="4392612"/>
          </a:xfrm>
        </p:spPr>
        <p:txBody>
          <a:bodyPr/>
          <a:lstStyle/>
          <a:p>
            <a:r>
              <a:rPr lang="en-US" dirty="0"/>
              <a:t>In proposed system uses two layer </a:t>
            </a:r>
            <a:r>
              <a:rPr lang="en-US" dirty="0" smtClean="0"/>
              <a:t>encryption.</a:t>
            </a:r>
          </a:p>
          <a:p>
            <a:r>
              <a:rPr lang="en-US" dirty="0" smtClean="0"/>
              <a:t>The  hospital that decides to use the cloud to manage their electronic health record(EHR) system.</a:t>
            </a:r>
          </a:p>
          <a:p>
            <a:r>
              <a:rPr lang="en-US" dirty="0" smtClean="0"/>
              <a:t>Here we use AES for scalable &amp; secure sharing of health data in cloud computing.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hospital admin encrypt and stores patient’s EHR into cloud and the employees download from cloud whenever they need and decrypt the EHR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With this technique the security of patient’s information become more powerful than the existing </a:t>
            </a:r>
            <a:r>
              <a:rPr lang="en-US" dirty="0" smtClean="0"/>
              <a:t>system.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data transmission is required between the data owner and the cloud.</a:t>
            </a:r>
            <a:endParaRPr lang="en-US" altLang="ko-KR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3AE-0AF5-48CF-AAA2-1122DF50A51D}" type="slidenum">
              <a:rPr lang="en-GB" altLang="ru-RU" smtClean="0"/>
              <a:pPr/>
              <a:t>6</a:t>
            </a:fld>
            <a:endParaRPr lang="en-GB" altLang="ru-RU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684076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6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07375" cy="1155700"/>
          </a:xfrm>
        </p:spPr>
        <p:txBody>
          <a:bodyPr/>
          <a:lstStyle/>
          <a:p>
            <a:r>
              <a:rPr lang="en-US" u="sng" dirty="0" smtClean="0"/>
              <a:t>Results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3524-5952-4C7D-B983-7ED4F1B2DAE3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4934" y="1268760"/>
            <a:ext cx="8207375" cy="3889375"/>
          </a:xfrm>
        </p:spPr>
        <p:txBody>
          <a:bodyPr/>
          <a:lstStyle/>
          <a:p>
            <a:r>
              <a:rPr lang="en-US" dirty="0" smtClean="0">
                <a:solidFill>
                  <a:srgbClr val="1B00FE"/>
                </a:solidFill>
              </a:rPr>
              <a:t>Home page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1B00FE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C:\Users\user\Downloads\HospiBiz\Home p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12879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3524-5952-4C7D-B983-7ED4F1B2DAE3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656220"/>
            <a:ext cx="8372797" cy="48254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CC1E0"/>
                </a:solidFill>
              </a:rPr>
              <a:t>Patient Registration</a:t>
            </a:r>
            <a:endParaRPr lang="en-US" dirty="0">
              <a:solidFill>
                <a:srgbClr val="0CC1E0"/>
              </a:solidFill>
            </a:endParaRPr>
          </a:p>
        </p:txBody>
      </p:sp>
      <p:pic>
        <p:nvPicPr>
          <p:cNvPr id="2051" name="Picture 3" descr="C:\Users\user\Downloads\HospiBiz\Patient Registr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18135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3524-5952-4C7D-B983-7ED4F1B2DAE3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656220"/>
            <a:ext cx="8372797" cy="48254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1B00FE"/>
                </a:solidFill>
              </a:rPr>
              <a:t>Add Files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7" name="Picture 5" descr="C:\Users\user\Downloads\HospiBiz\Add Hospital images-galle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84076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611</TotalTime>
  <Words>321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template</vt:lpstr>
      <vt:lpstr>Custom Design</vt:lpstr>
      <vt:lpstr>                                                       HospiBiz                                                   encrypt  </vt:lpstr>
      <vt:lpstr>Introduction</vt:lpstr>
      <vt:lpstr>Limitations of Existing System</vt:lpstr>
      <vt:lpstr> AES Algorithm  </vt:lpstr>
      <vt:lpstr>Proposed system</vt:lpstr>
      <vt:lpstr>SYSTEM ARCHITECTURE</vt:lpstr>
      <vt:lpstr>Results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user</cp:lastModifiedBy>
  <cp:revision>61</cp:revision>
  <dcterms:created xsi:type="dcterms:W3CDTF">2018-03-09T14:13:20Z</dcterms:created>
  <dcterms:modified xsi:type="dcterms:W3CDTF">2021-06-10T14:25:16Z</dcterms:modified>
</cp:coreProperties>
</file>